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92" r:id="rId2"/>
    <p:sldId id="304" r:id="rId3"/>
    <p:sldId id="360" r:id="rId4"/>
    <p:sldId id="387" r:id="rId5"/>
    <p:sldId id="389" r:id="rId6"/>
    <p:sldId id="390" r:id="rId7"/>
    <p:sldId id="388" r:id="rId8"/>
    <p:sldId id="401" r:id="rId9"/>
    <p:sldId id="402" r:id="rId10"/>
    <p:sldId id="395" r:id="rId11"/>
    <p:sldId id="400" r:id="rId12"/>
    <p:sldId id="399" r:id="rId13"/>
    <p:sldId id="386" r:id="rId14"/>
    <p:sldId id="361" r:id="rId15"/>
    <p:sldId id="398" r:id="rId16"/>
    <p:sldId id="294" r:id="rId17"/>
    <p:sldId id="391" r:id="rId18"/>
    <p:sldId id="392" r:id="rId19"/>
    <p:sldId id="393" r:id="rId20"/>
    <p:sldId id="394" r:id="rId21"/>
    <p:sldId id="396" r:id="rId22"/>
    <p:sldId id="403" r:id="rId23"/>
    <p:sldId id="397" r:id="rId24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94"/>
    <a:srgbClr val="B4F21A"/>
    <a:srgbClr val="5DAF8A"/>
    <a:srgbClr val="7FD6DD"/>
    <a:srgbClr val="30A9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5" autoAdjust="0"/>
    <p:restoredTop sz="92901"/>
  </p:normalViewPr>
  <p:slideViewPr>
    <p:cSldViewPr>
      <p:cViewPr varScale="1">
        <p:scale>
          <a:sx n="108" d="100"/>
          <a:sy n="108" d="100"/>
        </p:scale>
        <p:origin x="201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18AF1AC-FBD9-470E-B7C4-6C73D2E3531D}" type="datetimeFigureOut">
              <a:rPr lang="fr-FR" smtClean="0"/>
              <a:pPr/>
              <a:t>23/11/2016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BF715DE2-2832-4F05-B52A-4CFD825E340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2804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9040926-FE74-4D75-93E3-CE99B38A2EF4}" type="datetimeFigureOut">
              <a:rPr lang="fr-FR" smtClean="0"/>
              <a:pPr/>
              <a:t>23/11/2016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B5D8DCC-A465-4B67-99A5-17B158ECE6E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404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D8DCC-A465-4B67-99A5-17B158ECE6E9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265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D8DCC-A465-4B67-99A5-17B158ECE6E9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965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EAC49-44FF-5748-96B3-2FA1F09A3DB4}" type="datetime1">
              <a:rPr lang="fr-FR" smtClean="0"/>
              <a:t>23/11/2016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6632"/>
            <a:ext cx="47371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7566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4965-D78E-DA42-80C2-86561A51122A}" type="datetime1">
              <a:rPr lang="fr-FR" smtClean="0"/>
              <a:t>23/11/2016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9234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E8305-E8B1-6546-B88F-44C1D3949033}" type="datetime1">
              <a:rPr lang="fr-FR" smtClean="0"/>
              <a:t>23/11/2016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716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DBE71-9255-7448-9D51-ED2338320313}" type="datetime1">
              <a:rPr lang="fr-FR" smtClean="0"/>
              <a:t>23/11/2016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0604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9202-CD7D-7E4A-868C-AC8E77DE132B}" type="datetime1">
              <a:rPr lang="fr-FR" smtClean="0"/>
              <a:t>23/11/2016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927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ACC4-36B6-4F40-A311-07881D896F6B}" type="datetime1">
              <a:rPr lang="fr-FR" smtClean="0"/>
              <a:t>23/11/2016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840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5236-4486-FD4E-BF87-282ADB3422D0}" type="datetime1">
              <a:rPr lang="fr-FR" smtClean="0"/>
              <a:t>23/11/2016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76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37F83-8D03-1F49-8276-39F5D10F167B}" type="datetime1">
              <a:rPr lang="fr-FR" smtClean="0"/>
              <a:t>23/11/2016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633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FF28B-F126-594B-AF40-65A8F3BDAFB8}" type="datetime1">
              <a:rPr lang="fr-FR" smtClean="0"/>
              <a:t>23/11/2016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587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DDC2F-CDE3-0E4A-A0B9-D3EEFFC5A1D5}" type="datetime1">
              <a:rPr lang="fr-FR" smtClean="0"/>
              <a:t>23/11/2016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4294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6E338-DEFD-914E-AC47-9C8C7B560954}" type="datetime1">
              <a:rPr lang="fr-FR" smtClean="0"/>
              <a:t>23/11/2016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2080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4A279-E44B-644B-B99D-54ED64364773}" type="datetime1">
              <a:rPr lang="fr-FR" smtClean="0"/>
              <a:t>23/11/2016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25D18-8F47-4676-AC87-C8BC662B53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Document_Microsoft_Word_97_-_20032.doc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wmf"/><Relationship Id="rId4" Type="http://schemas.openxmlformats.org/officeDocument/2006/relationships/oleObject" Target="../embeddings/Document_Microsoft_Word_97_-_20031.doc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pic>
        <p:nvPicPr>
          <p:cNvPr id="5" name="Image 4" descr="bourgogne.jpg"/>
          <p:cNvPicPr>
            <a:picLocks noChangeAspect="1"/>
          </p:cNvPicPr>
          <p:nvPr/>
        </p:nvPicPr>
        <p:blipFill>
          <a:blip r:embed="rId2" cstate="print"/>
          <a:srcRect b="24999"/>
          <a:stretch>
            <a:fillRect/>
          </a:stretch>
        </p:blipFill>
        <p:spPr>
          <a:xfrm>
            <a:off x="0" y="714355"/>
            <a:ext cx="9144000" cy="5143537"/>
          </a:xfrm>
          <a:prstGeom prst="rect">
            <a:avLst/>
          </a:prstGeom>
        </p:spPr>
      </p:pic>
      <p:pic>
        <p:nvPicPr>
          <p:cNvPr id="4" name="Imag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152900" y="6538912"/>
            <a:ext cx="2133600" cy="365125"/>
          </a:xfrm>
        </p:spPr>
        <p:txBody>
          <a:bodyPr/>
          <a:lstStyle/>
          <a:p>
            <a:fld id="{E64E2213-C887-6741-AC68-EC4C40BB1117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11" name="Picture 4" descr="Afficher l'image d'orig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0" y="714356"/>
            <a:ext cx="9144000" cy="521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SIEG – Rappels sur les règles nationales des contrats de service public (1) 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027"/>
          <p:cNvSpPr txBox="1">
            <a:spLocks noChangeArrowheads="1"/>
          </p:cNvSpPr>
          <p:nvPr/>
        </p:nvSpPr>
        <p:spPr>
          <a:xfrm>
            <a:off x="250825" y="1214422"/>
            <a:ext cx="8893175" cy="492922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PRINCIPES </a:t>
            </a:r>
            <a:r>
              <a:rPr kumimoji="0" lang="fr-FR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CONSTITUTIONNELS ENCADRENT LE SERVICE PUBLIC: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CONTINUITE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nécessité de répondre aux besoins d’intérêt général sans interruption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EGALITE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 égalité des citoyens dans l’accès au service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ADAPTIBILITE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 le service public doit s’adapter aux évolutions de la société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Catégories </a:t>
            </a:r>
            <a:r>
              <a:rPr kumimoji="0" lang="fr-FR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Services Publics en France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loi peut définir le caractère SPA ou SPIC du service, dans ce cas pas de débat; sinon c’est la jurisprudence qui qualifie le SP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 : service public administratif</a:t>
            </a:r>
            <a:r>
              <a:rPr kumimoji="0" lang="fr-FR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 d’équilibre budgétaire exigé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fr-F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Service public par défaut - Financé majoritairement par l’impôt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fr-FR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Fonctionnement comparable à une administration -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SPIC : Service public industriel et commercial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équilibre budgétaire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SPIC si 3 critères réunis : 1) l’objet 2) l’origine des ressources 3) le fonctionnement,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sont comparables à ceux d’une entreprise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Financé principalement par les redevances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MAIS: la distinction SPIC et SPA ne correspond pas forcément à la distinction activité économique / activité non économique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7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067944" y="6547728"/>
            <a:ext cx="2133600" cy="365125"/>
          </a:xfrm>
        </p:spPr>
        <p:txBody>
          <a:bodyPr/>
          <a:lstStyle/>
          <a:p>
            <a:fld id="{5D6C9FEA-8E9F-1743-8D67-34480D22526E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10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0" y="836142"/>
            <a:ext cx="9144000" cy="449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SIEG – Rappels sur les règles nationales des contrats de service public (2) 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71438" y="1357298"/>
            <a:ext cx="9144000" cy="4572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 SPA peut être qualifié de SIEG (à caractère économique)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fr-FR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Exemple un service public culturel d’une collectivité en droit français va être qualifié de SPA si son financement est majoritairement public et s’il est géré comme une administration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fr-FR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Mais s’il y a mise sur le marché de bien et de service, en dehors des activités régaliennes de l’Etat, son activité est économique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fr-FR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Donc il est qualifiable de SIEG au regard de la réglementation européenne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fr-FR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fr-FR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 SPIC peut difficilement être qualifié de SNEIG  (non économique)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SPCI tirant ses ressources principalement des redevances, il fonctionne comme une entreprise;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 tire ses financement de la mise sur le marché de bien et de services à titre payants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Donc un SPIC est toujours considéré comme activité économique (SIEG)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 n’y a pas encore de critères dans le CGCT permettant de rapprocher le financement d’un SPIC des règles du financement des SIEG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fr-FR" sz="7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067944" y="6492875"/>
            <a:ext cx="2133600" cy="365125"/>
          </a:xfrm>
        </p:spPr>
        <p:txBody>
          <a:bodyPr/>
          <a:lstStyle/>
          <a:p>
            <a:fld id="{64FF9E14-6AF9-F841-A0AD-BDF385DA70E5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11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à coins arrondis 18"/>
          <p:cNvSpPr/>
          <p:nvPr/>
        </p:nvSpPr>
        <p:spPr>
          <a:xfrm>
            <a:off x="357188" y="5715000"/>
            <a:ext cx="6715125" cy="928688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428625" y="1428750"/>
            <a:ext cx="4143375" cy="928688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6387" name="Espace réservé du contenu 2"/>
          <p:cNvSpPr>
            <a:spLocks noGrp="1"/>
          </p:cNvSpPr>
          <p:nvPr>
            <p:ph idx="1"/>
          </p:nvPr>
        </p:nvSpPr>
        <p:spPr>
          <a:xfrm>
            <a:off x="35496" y="785813"/>
            <a:ext cx="8929688" cy="6072187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fr-FR" b="1" dirty="0" smtClean="0">
                <a:solidFill>
                  <a:srgbClr val="FF0000"/>
                </a:solidFill>
              </a:rPr>
              <a:t>Différents contrats de service public -&gt; risques pour l’entreprise</a:t>
            </a:r>
          </a:p>
          <a:p>
            <a:pPr eaLnBrk="1" hangingPunct="1">
              <a:defRPr/>
            </a:pPr>
            <a:r>
              <a:rPr lang="fr-FR" b="1" u="sng" dirty="0" smtClean="0">
                <a:solidFill>
                  <a:schemeClr val="tx2"/>
                </a:solidFill>
              </a:rPr>
              <a:t>Délégations de Service Public </a:t>
            </a:r>
            <a:r>
              <a:rPr lang="fr-FR" b="1" dirty="0" smtClean="0">
                <a:solidFill>
                  <a:schemeClr val="tx2"/>
                </a:solidFill>
              </a:rPr>
              <a:t>(DSP)</a:t>
            </a:r>
          </a:p>
          <a:p>
            <a:pPr lvl="1" eaLnBrk="1" hangingPunct="1">
              <a:defRPr/>
            </a:pPr>
            <a:r>
              <a:rPr lang="fr-FR" b="1" dirty="0" smtClean="0">
                <a:solidFill>
                  <a:schemeClr val="tx2"/>
                </a:solidFill>
              </a:rPr>
              <a:t>Concession </a:t>
            </a:r>
            <a:r>
              <a:rPr lang="fr-FR" dirty="0">
                <a:solidFill>
                  <a:schemeClr val="tx2"/>
                </a:solidFill>
              </a:rPr>
              <a:t>(</a:t>
            </a:r>
            <a:r>
              <a:rPr lang="fr-FR" dirty="0" smtClean="0">
                <a:solidFill>
                  <a:schemeClr val="tx2"/>
                </a:solidFill>
              </a:rPr>
              <a:t>construction/exploitation)</a:t>
            </a:r>
          </a:p>
          <a:p>
            <a:pPr lvl="1" eaLnBrk="1" hangingPunct="1">
              <a:defRPr/>
            </a:pPr>
            <a:r>
              <a:rPr lang="fr-FR" b="1" dirty="0" smtClean="0">
                <a:solidFill>
                  <a:schemeClr val="tx2"/>
                </a:solidFill>
              </a:rPr>
              <a:t>Affermage </a:t>
            </a:r>
            <a:r>
              <a:rPr lang="fr-FR" dirty="0" smtClean="0">
                <a:solidFill>
                  <a:schemeClr val="tx2"/>
                </a:solidFill>
              </a:rPr>
              <a:t>(exploitation)</a:t>
            </a:r>
            <a:endParaRPr lang="fr-FR" b="1" dirty="0" smtClean="0">
              <a:solidFill>
                <a:schemeClr val="tx2"/>
              </a:solidFill>
            </a:endParaRPr>
          </a:p>
          <a:p>
            <a:pPr lvl="1" eaLnBrk="1" hangingPunct="1">
              <a:defRPr/>
            </a:pPr>
            <a:r>
              <a:rPr lang="fr-FR" b="1" dirty="0" smtClean="0">
                <a:solidFill>
                  <a:schemeClr val="tx2"/>
                </a:solidFill>
              </a:rPr>
              <a:t>Régie intéressée </a:t>
            </a:r>
            <a:r>
              <a:rPr lang="fr-FR" dirty="0" smtClean="0">
                <a:solidFill>
                  <a:schemeClr val="tx2"/>
                </a:solidFill>
              </a:rPr>
              <a:t>(exploitation)</a:t>
            </a:r>
          </a:p>
          <a:p>
            <a:pPr lvl="1" eaLnBrk="1" hangingPunct="1">
              <a:buFont typeface="Arial" charset="0"/>
              <a:buNone/>
              <a:defRPr/>
            </a:pPr>
            <a:endParaRPr lang="fr-FR" sz="2600" dirty="0" smtClean="0">
              <a:solidFill>
                <a:schemeClr val="tx2"/>
              </a:solidFill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fr-FR" b="1" dirty="0" smtClean="0">
                <a:solidFill>
                  <a:srgbClr val="FF0000"/>
                </a:solidFill>
              </a:rPr>
              <a:t>Différents types de contrats de marchés publics -&gt; pas de risque pour l’entreprise</a:t>
            </a:r>
          </a:p>
          <a:p>
            <a:pPr eaLnBrk="1" hangingPunct="1">
              <a:defRPr/>
            </a:pPr>
            <a:r>
              <a:rPr lang="fr-FR" b="1" u="sng" dirty="0">
                <a:solidFill>
                  <a:schemeClr val="tx2"/>
                </a:solidFill>
              </a:rPr>
              <a:t>Contrats de partenariat (PPP) </a:t>
            </a:r>
          </a:p>
          <a:p>
            <a:pPr lvl="1" eaLnBrk="1" hangingPunct="1">
              <a:defRPr/>
            </a:pPr>
            <a:r>
              <a:rPr lang="fr-FR" dirty="0" smtClean="0">
                <a:solidFill>
                  <a:schemeClr val="tx2"/>
                </a:solidFill>
              </a:rPr>
              <a:t>Construction exploitation mais pas de SP</a:t>
            </a:r>
            <a:endParaRPr lang="fr-FR" dirty="0">
              <a:solidFill>
                <a:schemeClr val="tx2"/>
              </a:solidFill>
            </a:endParaRPr>
          </a:p>
          <a:p>
            <a:pPr eaLnBrk="1" hangingPunct="1">
              <a:defRPr/>
            </a:pPr>
            <a:r>
              <a:rPr lang="fr-FR" b="1" dirty="0" smtClean="0">
                <a:solidFill>
                  <a:schemeClr val="tx2"/>
                </a:solidFill>
              </a:rPr>
              <a:t>Marchés publics de travaux </a:t>
            </a:r>
            <a:r>
              <a:rPr lang="fr-FR" dirty="0" smtClean="0">
                <a:solidFill>
                  <a:schemeClr val="tx2"/>
                </a:solidFill>
              </a:rPr>
              <a:t>(pas d’exploitation)</a:t>
            </a:r>
          </a:p>
          <a:p>
            <a:pPr eaLnBrk="1" hangingPunct="1">
              <a:defRPr/>
            </a:pPr>
            <a:r>
              <a:rPr lang="fr-FR" b="1" dirty="0" smtClean="0">
                <a:solidFill>
                  <a:schemeClr val="tx2"/>
                </a:solidFill>
              </a:rPr>
              <a:t>Marchés publics de fournitures</a:t>
            </a:r>
            <a:r>
              <a:rPr lang="fr-FR" dirty="0" smtClean="0">
                <a:solidFill>
                  <a:schemeClr val="tx2"/>
                </a:solidFill>
              </a:rPr>
              <a:t> (pas d’exploitation)</a:t>
            </a:r>
            <a:endParaRPr lang="fr-FR" b="1" dirty="0" smtClean="0">
              <a:solidFill>
                <a:schemeClr val="tx2"/>
              </a:solidFill>
            </a:endParaRPr>
          </a:p>
          <a:p>
            <a:pPr eaLnBrk="1" hangingPunct="1">
              <a:defRPr/>
            </a:pPr>
            <a:r>
              <a:rPr lang="fr-FR" b="1" dirty="0" smtClean="0">
                <a:solidFill>
                  <a:schemeClr val="tx2"/>
                </a:solidFill>
              </a:rPr>
              <a:t>Marchés publics de services</a:t>
            </a:r>
            <a:r>
              <a:rPr lang="fr-FR" dirty="0" smtClean="0">
                <a:solidFill>
                  <a:schemeClr val="tx2"/>
                </a:solidFill>
              </a:rPr>
              <a:t> (gestion exploitation pas </a:t>
            </a:r>
            <a:r>
              <a:rPr lang="fr-FR" dirty="0" err="1" smtClean="0">
                <a:solidFill>
                  <a:schemeClr val="tx2"/>
                </a:solidFill>
              </a:rPr>
              <a:t>construct</a:t>
            </a:r>
            <a:r>
              <a:rPr lang="fr-FR" dirty="0" smtClean="0">
                <a:solidFill>
                  <a:schemeClr val="tx2"/>
                </a:solidFill>
              </a:rPr>
              <a:t>°)</a:t>
            </a:r>
          </a:p>
          <a:p>
            <a:pPr eaLnBrk="1" hangingPunct="1">
              <a:defRPr/>
            </a:pPr>
            <a:r>
              <a:rPr lang="fr-FR" b="1" dirty="0" smtClean="0">
                <a:solidFill>
                  <a:schemeClr val="tx2"/>
                </a:solidFill>
              </a:rPr>
              <a:t>NB: concession d’aménagement </a:t>
            </a:r>
            <a:r>
              <a:rPr lang="fr-FR" dirty="0" smtClean="0">
                <a:solidFill>
                  <a:schemeClr val="tx2"/>
                </a:solidFill>
              </a:rPr>
              <a:t>(construction, aménagement)</a:t>
            </a:r>
            <a:endParaRPr lang="fr-FR" b="1" dirty="0" smtClean="0">
              <a:solidFill>
                <a:schemeClr val="tx2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fr-FR" b="1" dirty="0" smtClean="0">
                <a:solidFill>
                  <a:schemeClr val="tx2"/>
                </a:solidFill>
              </a:rPr>
              <a:t>	</a:t>
            </a:r>
            <a:r>
              <a:rPr lang="fr-FR" dirty="0" smtClean="0">
                <a:solidFill>
                  <a:schemeClr val="tx2"/>
                </a:solidFill>
              </a:rPr>
              <a:t>non </a:t>
            </a:r>
            <a:r>
              <a:rPr lang="fr-FR" dirty="0" err="1" smtClean="0">
                <a:solidFill>
                  <a:schemeClr val="tx2"/>
                </a:solidFill>
              </a:rPr>
              <a:t>sousmises</a:t>
            </a:r>
            <a:r>
              <a:rPr lang="fr-FR" dirty="0" smtClean="0">
                <a:solidFill>
                  <a:schemeClr val="tx2"/>
                </a:solidFill>
              </a:rPr>
              <a:t> au code des marchés publics, mais soumises aux directives marchés publics donc mises en concurrence; mais pas de financement de CT</a:t>
            </a:r>
          </a:p>
          <a:p>
            <a:pPr eaLnBrk="1" hangingPunct="1">
              <a:buFont typeface="Arial" charset="0"/>
              <a:buNone/>
              <a:defRPr/>
            </a:pPr>
            <a:endParaRPr lang="fr-FR" dirty="0" smtClean="0">
              <a:solidFill>
                <a:schemeClr val="tx2"/>
              </a:solidFill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fr-FR" b="1" dirty="0" smtClean="0">
                <a:solidFill>
                  <a:srgbClr val="FF0000"/>
                </a:solidFill>
              </a:rPr>
              <a:t>Autres  types de contrats publics susceptibles d’être qualifiés de SP:</a:t>
            </a:r>
            <a:endParaRPr lang="fr-FR" b="1" dirty="0" smtClean="0">
              <a:solidFill>
                <a:schemeClr val="tx2"/>
              </a:solidFill>
            </a:endParaRPr>
          </a:p>
          <a:p>
            <a:pPr eaLnBrk="1" hangingPunct="1">
              <a:defRPr/>
            </a:pPr>
            <a:r>
              <a:rPr lang="fr-FR" b="1" dirty="0" smtClean="0">
                <a:solidFill>
                  <a:schemeClr val="tx2"/>
                </a:solidFill>
              </a:rPr>
              <a:t>Conventions – convention d’occupation du domaine public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fr-FR" sz="2300" b="1" dirty="0" smtClean="0">
                <a:solidFill>
                  <a:schemeClr val="tx2"/>
                </a:solidFill>
              </a:rPr>
              <a:t>	NB: </a:t>
            </a:r>
            <a:r>
              <a:rPr lang="fr-FR" sz="2300" dirty="0" smtClean="0">
                <a:solidFill>
                  <a:schemeClr val="tx2"/>
                </a:solidFill>
              </a:rPr>
              <a:t>Si convention comporte une commande de la CT. Pub. </a:t>
            </a:r>
            <a:r>
              <a:rPr lang="fr-FR" sz="2300" dirty="0" err="1" smtClean="0">
                <a:solidFill>
                  <a:schemeClr val="tx2"/>
                </a:solidFill>
              </a:rPr>
              <a:t>Requalif</a:t>
            </a:r>
            <a:r>
              <a:rPr lang="fr-FR" sz="2300" dirty="0" smtClean="0">
                <a:solidFill>
                  <a:schemeClr val="tx2"/>
                </a:solidFill>
              </a:rPr>
              <a:t> possible en Marché Pub</a:t>
            </a:r>
          </a:p>
          <a:p>
            <a:pPr eaLnBrk="1" hangingPunct="1">
              <a:defRPr/>
            </a:pPr>
            <a:r>
              <a:rPr lang="fr-FR" b="1" dirty="0" smtClean="0">
                <a:solidFill>
                  <a:schemeClr val="tx2"/>
                </a:solidFill>
              </a:rPr>
              <a:t>Bail emphytéotique administratif </a:t>
            </a:r>
            <a:r>
              <a:rPr lang="fr-FR" sz="3400" dirty="0" smtClean="0">
                <a:solidFill>
                  <a:schemeClr val="tx2"/>
                </a:solidFill>
              </a:rPr>
              <a:t>(construction, exploitation)</a:t>
            </a:r>
          </a:p>
          <a:p>
            <a:pPr eaLnBrk="1" hangingPunct="1">
              <a:buFont typeface="Arial" charset="0"/>
              <a:buNone/>
              <a:defRPr/>
            </a:pPr>
            <a:endParaRPr lang="fr-FR" sz="2300" dirty="0" smtClean="0">
              <a:solidFill>
                <a:schemeClr val="tx2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5214939" y="2857496"/>
            <a:ext cx="928694" cy="428624"/>
          </a:xfrm>
          <a:prstGeom prst="ellipse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M.C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5929314" y="3214686"/>
            <a:ext cx="928694" cy="428624"/>
          </a:xfrm>
          <a:prstGeom prst="ellipse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M.C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8201" name="Titre 1"/>
          <p:cNvSpPr>
            <a:spLocks noGrp="1"/>
          </p:cNvSpPr>
          <p:nvPr>
            <p:ph type="title"/>
          </p:nvPr>
        </p:nvSpPr>
        <p:spPr>
          <a:xfrm>
            <a:off x="0" y="44450"/>
            <a:ext cx="8820150" cy="741363"/>
          </a:xfrm>
        </p:spPr>
        <p:txBody>
          <a:bodyPr>
            <a:normAutofit/>
          </a:bodyPr>
          <a:lstStyle/>
          <a:p>
            <a:pPr algn="l" eaLnBrk="1" hangingPunct="1"/>
            <a:r>
              <a:rPr lang="fr-FR" sz="3200" b="1" dirty="0" smtClean="0">
                <a:solidFill>
                  <a:schemeClr val="tx2"/>
                </a:solidFill>
              </a:rPr>
              <a:t>Différents types de contrats publics français</a:t>
            </a:r>
            <a:endParaRPr lang="fr-FR" sz="3600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7444" y="1000125"/>
            <a:ext cx="1835150" cy="12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Objet 3"/>
          <p:cNvGraphicFramePr>
            <a:graphicFrameLocks noChangeAspect="1"/>
          </p:cNvGraphicFramePr>
          <p:nvPr/>
        </p:nvGraphicFramePr>
        <p:xfrm>
          <a:off x="7858125" y="214313"/>
          <a:ext cx="998538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10" name="Document" r:id="rId4" imgW="1200912" imgH="713232" progId="Word.Document.8">
                  <p:embed/>
                </p:oleObj>
              </mc:Choice>
              <mc:Fallback>
                <p:oleObj name="Document" r:id="rId4" imgW="1200912" imgH="713232" progId="Word.Document.8">
                  <p:embed/>
                  <p:pic>
                    <p:nvPicPr>
                      <p:cNvPr id="0" name="Obje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25" y="214313"/>
                        <a:ext cx="998538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Ellipse 7"/>
          <p:cNvSpPr/>
          <p:nvPr/>
        </p:nvSpPr>
        <p:spPr>
          <a:xfrm>
            <a:off x="4643439" y="2000244"/>
            <a:ext cx="928694" cy="428624"/>
          </a:xfrm>
          <a:prstGeom prst="ellipse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M.C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3714751" y="1714501"/>
            <a:ext cx="928694" cy="428624"/>
          </a:xfrm>
          <a:prstGeom prst="ellipse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M.C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643439" y="1428740"/>
            <a:ext cx="928694" cy="428624"/>
          </a:xfrm>
          <a:prstGeom prst="ellipse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M.C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6572251" y="3571876"/>
            <a:ext cx="928694" cy="428624"/>
          </a:xfrm>
          <a:prstGeom prst="ellipse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M.C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143769" y="3929070"/>
            <a:ext cx="928694" cy="428624"/>
          </a:xfrm>
          <a:prstGeom prst="ellipse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M.C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929587" y="4357694"/>
            <a:ext cx="928694" cy="428624"/>
          </a:xfrm>
          <a:prstGeom prst="ellipse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M.C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358082" y="5443381"/>
            <a:ext cx="171448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EN JAUNE LES CONTRATS SUSCEPTIBLES D’ETRE SIEG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500694" y="1500174"/>
            <a:ext cx="1928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</a:rPr>
              <a:t>Mise en concurrence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24" name="Espace réservé du numéro de diapositive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8BB0-0D7C-6941-AD2F-577AE2F357A0}" type="datetime1">
              <a:rPr lang="fr-FR" smtClean="0"/>
              <a:t>23/11/2016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3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3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3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3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3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3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38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38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638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638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638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638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638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38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7" grpId="0" animBg="1"/>
      <p:bldP spid="16387" grpId="0" build="p"/>
      <p:bldP spid="7" grpId="0" animBg="1"/>
      <p:bldP spid="1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2" grpId="0" animBg="1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285721" y="1500174"/>
            <a:ext cx="8858280" cy="407196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cas de figure possibles</a:t>
            </a:r>
            <a:r>
              <a:rPr kumimoji="0" lang="fr-FR" sz="2800" b="1" i="0" u="sng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 le </a:t>
            </a: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financeur public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 Le</a:t>
            </a:r>
            <a:r>
              <a:rPr kumimoji="0" lang="fr-FR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financement du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SIEG respecte les 4 critères « 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ALTMARK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 Le financement du SIEG respecte les critères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Décision d’exemption du 20 décembre 2011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3) Le financement du SIEG respecte le Rgt. «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minimis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SIEG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»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4) Le financement du SIEG est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notifié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à la Commission européenne </a:t>
            </a:r>
            <a:r>
              <a:rPr kumimoji="0" lang="fr-FR" sz="240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avant son octroi</a:t>
            </a: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1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spcBef>
                <a:spcPct val="20000"/>
              </a:spcBef>
              <a:defRPr/>
            </a:pPr>
            <a:r>
              <a:rPr lang="fr-FR" sz="2400" b="1" i="1" dirty="0" smtClean="0">
                <a:solidFill>
                  <a:srgbClr val="FF0000"/>
                </a:solidFill>
              </a:rPr>
              <a:t>NB</a:t>
            </a:r>
            <a:r>
              <a:rPr lang="fr-FR" sz="2400" b="1" i="1" dirty="0" smtClean="0">
                <a:solidFill>
                  <a:schemeClr val="tx2"/>
                </a:solidFill>
              </a:rPr>
              <a:t>: Commande publique - pas de SIEG -&gt; </a:t>
            </a:r>
            <a:r>
              <a:rPr lang="fr-FR" sz="2400" b="1" i="1" dirty="0" smtClean="0">
                <a:solidFill>
                  <a:srgbClr val="FF0000"/>
                </a:solidFill>
              </a:rPr>
              <a:t>Marché public </a:t>
            </a:r>
            <a:r>
              <a:rPr lang="fr-FR" sz="2400" i="1" dirty="0" smtClean="0">
                <a:solidFill>
                  <a:schemeClr val="tx2"/>
                </a:solidFill>
              </a:rPr>
              <a:t>application de la directive et du code des Marchés publics</a:t>
            </a:r>
          </a:p>
          <a:p>
            <a:pPr lvl="0">
              <a:spcBef>
                <a:spcPct val="20000"/>
              </a:spcBef>
              <a:defRPr/>
            </a:pPr>
            <a:endParaRPr lang="fr-FR" sz="2400" i="1" dirty="0" smtClean="0">
              <a:solidFill>
                <a:srgbClr val="FF6600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79512" y="785794"/>
            <a:ext cx="8964488" cy="449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SIEG - Les différentes possibilités de financement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067944" y="6538850"/>
            <a:ext cx="2133600" cy="365125"/>
          </a:xfrm>
        </p:spPr>
        <p:txBody>
          <a:bodyPr/>
          <a:lstStyle/>
          <a:p>
            <a:fld id="{F6C753ED-F43B-F247-B86D-9D0EF9B2B5AF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9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9512" y="764704"/>
            <a:ext cx="7668345" cy="449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SIEG – 1) l’arrêt Altmark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85786" y="1268414"/>
            <a:ext cx="8358214" cy="473235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800" b="1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Financement</a:t>
            </a:r>
            <a:r>
              <a:rPr kumimoji="0" lang="fr-FR" sz="2800" b="1" i="0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public conforme au Traité </a:t>
            </a:r>
            <a:r>
              <a:rPr kumimoji="0" lang="fr-FR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 </a:t>
            </a:r>
            <a:r>
              <a:rPr kumimoji="0" lang="fr-FR" sz="2800" b="1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</a:t>
            </a:r>
            <a:r>
              <a:rPr kumimoji="0" lang="fr-FR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</a:t>
            </a:r>
            <a:r>
              <a:rPr kumimoji="0" lang="fr-FR" sz="2800" b="1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critères de l’arrêt Altmark CJUE de 2003 sont respectés: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L’entreprise est chargée d’obligations de service public clairement définies 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Critères de compensation ont été définis préalablement de façon objective 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 de surcompensation (proportionnalité du financement public aux charges + bénéfice raisonnable)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Procédure de Marché public pour sélectionner l’entreprise </a:t>
            </a:r>
            <a:r>
              <a:rPr kumimoji="0" lang="fr-FR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fr-FR" sz="19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 de mise en concurrence si le niveau de financement public a été calculé selon une analyse des coûts d’une entreprise moyenne bien gérée</a:t>
            </a:r>
            <a:r>
              <a:rPr kumimoji="0" lang="fr-FR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fr-FR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-&gt; Dans ce cas, pas d’aide d’Etat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fr-FR" sz="2800" b="1" i="1" dirty="0" smtClean="0">
                <a:solidFill>
                  <a:srgbClr val="FF0000"/>
                </a:solidFill>
              </a:rPr>
              <a:t>-&gt; le financement du SIEG est une COMPENSATION d’OBLIGATION de SERVICE PUBLIC (OSP)</a:t>
            </a:r>
            <a:r>
              <a:rPr kumimoji="0" lang="fr-FR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fr-FR" sz="2800" b="1" i="1" dirty="0" smtClean="0">
                <a:solidFill>
                  <a:srgbClr val="FF0000"/>
                </a:solidFill>
              </a:rPr>
              <a:t>-&gt; </a:t>
            </a:r>
            <a:r>
              <a:rPr kumimoji="0" lang="fr-FR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donc pas de contrainte UE au titre des articles 107 TFCE</a:t>
            </a:r>
          </a:p>
          <a:p>
            <a:pPr marL="914400" marR="0" lvl="2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 taux d’aide, pas de zonage, pas de notification, pas de cumul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013684" y="6501691"/>
            <a:ext cx="2133600" cy="365125"/>
          </a:xfrm>
        </p:spPr>
        <p:txBody>
          <a:bodyPr/>
          <a:lstStyle/>
          <a:p>
            <a:fld id="{0939D3BC-AC3B-0041-8377-61849518F468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10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9512" y="764704"/>
            <a:ext cx="7668345" cy="449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SIEG – 1) l’arrêt Altmark (2)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14348" y="1357298"/>
            <a:ext cx="8429652" cy="46434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Contraintes de l’arrêt</a:t>
            </a: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Altmark</a:t>
            </a: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9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Sécurité</a:t>
            </a: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juridique moins forte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Pas de décision d’approbation de la Commission européenne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Pas de procédure d’exemption 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Donc une appréciation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 cas par cas 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avec une analyse qualitative à effectuer sur les notions suivantes:</a:t>
            </a:r>
          </a:p>
          <a:p>
            <a:pPr marL="457200" marR="0" lvl="1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Sur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notion de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bénéfice raisonnable </a:t>
            </a:r>
          </a:p>
          <a:p>
            <a:pPr marL="457200" marR="0" lvl="1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Sur la notion d’entreprise moyenne bien gérée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Une procédure de marché public à engager (ou alors application du calcul de l’entreprise moyenne bien gérée)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027482" y="6542434"/>
            <a:ext cx="2133600" cy="365125"/>
          </a:xfrm>
        </p:spPr>
        <p:txBody>
          <a:bodyPr/>
          <a:lstStyle/>
          <a:p>
            <a:fld id="{5BF76482-87AB-8A41-A9AD-0AE38ED053F1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11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9512" y="836142"/>
            <a:ext cx="8964488" cy="449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SIEG – 2) La décision d’exemption SIEG (1)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42910" y="1285860"/>
            <a:ext cx="8501091" cy="464347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décision d’exemption du 20 décembre 2011:</a:t>
            </a:r>
          </a:p>
          <a:p>
            <a:pPr marL="1371600" marR="0" lvl="3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fr-FR" sz="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PAS D’OBLIGATION DE MISE EN CONCURRENCE mais Appel à Manifestation d’intérêt</a:t>
            </a:r>
            <a:r>
              <a:rPr kumimoji="0" lang="fr-FR" sz="18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AMI) possible 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-&gt; </a:t>
            </a:r>
            <a:r>
              <a:rPr lang="fr-FR" b="1" noProof="0" dirty="0" smtClean="0">
                <a:solidFill>
                  <a:schemeClr val="tx2"/>
                </a:solidFill>
              </a:rPr>
              <a:t>en cas de requalification par le juge national du financement en marché public.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endParaRPr kumimoji="0" lang="fr-FR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Décision qui 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EVITE DE NOTIFIER 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financements des SIEG</a:t>
            </a:r>
          </a:p>
          <a:p>
            <a:pPr marL="914400" marR="0" lvl="2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 les cas suivants </a:t>
            </a:r>
            <a:r>
              <a:rPr kumimoji="0" lang="fr-FR" sz="1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 des MANDATS de 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ANS 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maximum</a:t>
            </a:r>
            <a:endParaRPr kumimoji="0" lang="fr-FR" sz="1800" b="1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Financements publics de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SIEG inférieurs à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 M€ /an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(hors transport)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Également hôpitaux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services de soins, d’urgence, 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Services de santé longue durée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Services de garde d’enfants, accès,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réinsertion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marché travail, 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inclusion sociale des groupes vulnérables,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logement social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aides</a:t>
            </a:r>
            <a:r>
              <a:rPr kumimoji="0" lang="fr-FR" sz="20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aux </a:t>
            </a:r>
            <a:r>
              <a:rPr kumimoji="0" lang="fr-FR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liaisons aériennes et lignes maritimes </a:t>
            </a:r>
            <a:r>
              <a:rPr kumimoji="0" lang="fr-FR" sz="20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dont </a:t>
            </a:r>
            <a:r>
              <a:rPr kumimoji="0" lang="fr-FR" sz="2000" i="0" u="none" strike="noStrike" kern="1200" cap="none" spc="0" normalizeH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trafic </a:t>
            </a:r>
            <a:r>
              <a:rPr kumimoji="0" lang="fr-FR" sz="20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 &lt; à 300000 passagers</a:t>
            </a: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EXCLUSION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entreprises du transport terrestre 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9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Les règles à respecter dans la décision de 2011: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 DEFINITION D’UN MANDAT DE SERVICE PUBLIC précis</a:t>
            </a:r>
          </a:p>
          <a:p>
            <a:pPr marL="1828800" marR="0" lvl="4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endParaRPr kumimoji="0" lang="fr-FR" sz="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 acte officiel confie la gestion du SIEG à l’entreprise</a:t>
            </a:r>
          </a:p>
          <a:p>
            <a:pPr marL="457200" marR="0" lvl="1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Avec durée nature des OSP, territoire, entreprises concernées</a:t>
            </a:r>
          </a:p>
          <a:p>
            <a:pPr marL="457200" marR="0" lvl="1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Nature des droits exclusifs octroyés</a:t>
            </a:r>
          </a:p>
          <a:p>
            <a:pPr marL="457200" marR="0" lvl="1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Paramètres de calcul / révision de la compensation	</a:t>
            </a:r>
          </a:p>
          <a:p>
            <a:pPr marL="457200" marR="0" lvl="1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Modalités de remboursement des surcompensations</a:t>
            </a:r>
          </a:p>
          <a:p>
            <a:pPr marL="457200" marR="0" lvl="1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Référence à la décision d’exemption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152900" y="6538912"/>
            <a:ext cx="2133600" cy="365125"/>
          </a:xfrm>
        </p:spPr>
        <p:txBody>
          <a:bodyPr/>
          <a:lstStyle/>
          <a:p>
            <a:fld id="{0FD842F5-B11F-5142-804F-B240D95C1E40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10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9512" y="836142"/>
            <a:ext cx="8964488" cy="449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SIEG – 2) La décision d’exemption SIEG (2)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57158" y="1214423"/>
            <a:ext cx="8786842" cy="464347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1828800" marR="0" lvl="4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endParaRPr kumimoji="0" lang="fr-FR" sz="9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 CALCUL DE  COMPENSATION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Compensation paramétrée préalablement à son octroi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compensation n’excède pas les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coûts nets occasionnés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 l’exécution des OSP + un bénéfice raisonnable</a:t>
            </a:r>
            <a:endParaRPr kumimoji="0" lang="fr-FR" sz="24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endParaRPr kumimoji="0" lang="fr-FR" sz="1200" b="1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endParaRPr kumimoji="0" lang="fr-FR" sz="1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Notion de bénéfice raisonnable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Taux de rendement du capital qu’exigerait une entreprise moyenne pour gérer le service: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taux de SWAP + 100 pts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SWAP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taux d’échange de produits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financiers entre opérateurs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 l’absence de risque commercial 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 l’entreprise </a:t>
            </a:r>
            <a:r>
              <a:rPr lang="fr-FR" sz="2400" b="1" i="1" dirty="0">
                <a:solidFill>
                  <a:schemeClr val="tx2"/>
                </a:solidFill>
              </a:rPr>
              <a:t>l</a:t>
            </a:r>
            <a:r>
              <a:rPr kumimoji="0" lang="fr-FR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 taux de swap + 100 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 doit pas être dépassé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400" b="1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400" b="1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400" b="1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lnSpc>
                <a:spcPct val="80000"/>
              </a:lnSpc>
              <a:spcBef>
                <a:spcPct val="20000"/>
              </a:spcBef>
              <a:defRPr/>
            </a:pPr>
            <a:r>
              <a:rPr lang="fr-FR" sz="2400" u="sng" dirty="0">
                <a:solidFill>
                  <a:schemeClr val="tx2"/>
                </a:solidFill>
              </a:rPr>
              <a:t>http://</a:t>
            </a:r>
            <a:r>
              <a:rPr lang="fr-FR" sz="2400" u="sng" dirty="0" err="1">
                <a:solidFill>
                  <a:schemeClr val="tx2"/>
                </a:solidFill>
              </a:rPr>
              <a:t>ec.europa.eu</a:t>
            </a:r>
            <a:r>
              <a:rPr lang="fr-FR" sz="2400" u="sng" dirty="0">
                <a:solidFill>
                  <a:schemeClr val="tx2"/>
                </a:solidFill>
              </a:rPr>
              <a:t>/</a:t>
            </a:r>
            <a:r>
              <a:rPr lang="fr-FR" sz="2400" u="sng" dirty="0" err="1">
                <a:solidFill>
                  <a:schemeClr val="tx2"/>
                </a:solidFill>
              </a:rPr>
              <a:t>competition</a:t>
            </a:r>
            <a:r>
              <a:rPr lang="fr-FR" sz="2400" u="sng" dirty="0">
                <a:solidFill>
                  <a:schemeClr val="tx2"/>
                </a:solidFill>
              </a:rPr>
              <a:t>/</a:t>
            </a:r>
            <a:r>
              <a:rPr lang="fr-FR" sz="2400" u="sng" dirty="0" err="1">
                <a:solidFill>
                  <a:schemeClr val="tx2"/>
                </a:solidFill>
              </a:rPr>
              <a:t>state_aid</a:t>
            </a:r>
            <a:r>
              <a:rPr lang="fr-FR" sz="2400" u="sng" dirty="0">
                <a:solidFill>
                  <a:schemeClr val="tx2"/>
                </a:solidFill>
              </a:rPr>
              <a:t>/</a:t>
            </a:r>
            <a:r>
              <a:rPr lang="fr-FR" sz="2400" u="sng" dirty="0" err="1">
                <a:solidFill>
                  <a:schemeClr val="tx2"/>
                </a:solidFill>
              </a:rPr>
              <a:t>legislation</a:t>
            </a:r>
            <a:r>
              <a:rPr lang="fr-FR" sz="2400" u="sng" dirty="0">
                <a:solidFill>
                  <a:schemeClr val="tx2"/>
                </a:solidFill>
              </a:rPr>
              <a:t>/</a:t>
            </a:r>
            <a:r>
              <a:rPr lang="fr-FR" sz="2400" u="sng" dirty="0" err="1">
                <a:solidFill>
                  <a:schemeClr val="tx2"/>
                </a:solidFill>
              </a:rPr>
              <a:t>swap_rates_en.html</a:t>
            </a:r>
            <a:endParaRPr kumimoji="0" lang="fr-FR" sz="240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Pas de surcompensation financière pour le SIEG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Obligation de comptabilité analytique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  l’entreprise a une activité également hors SIEG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800" b="0" i="0" u="sng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3979022" y="6519446"/>
            <a:ext cx="2133600" cy="365125"/>
          </a:xfrm>
        </p:spPr>
        <p:txBody>
          <a:bodyPr/>
          <a:lstStyle/>
          <a:p>
            <a:fld id="{21625AAB-088D-0247-9AC4-C91209ABA255}" type="datetime1">
              <a:rPr lang="fr-FR" smtClean="0"/>
              <a:t>23/11/2016</a:t>
            </a:fld>
            <a:endParaRPr lang="fr-FR" dirty="0"/>
          </a:p>
        </p:txBody>
      </p:sp>
      <p:pic>
        <p:nvPicPr>
          <p:cNvPr id="1026" name="Picture 2" descr="http://ec.europa.eu/competition/state_aid/legislation/table_7_2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022" y="2605069"/>
            <a:ext cx="5160520" cy="1760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11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9512" y="836142"/>
            <a:ext cx="8964488" cy="449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SIEG – 2) La décision d’exemption SIEG (3)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258888" y="1338265"/>
            <a:ext cx="7885112" cy="466250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3) CONTROLE DE SURCOMPENSATION:</a:t>
            </a:r>
          </a:p>
          <a:p>
            <a:pPr marL="457200" marR="0" lvl="1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 délégant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 vérifier par contrôle, l’absence de surcompensation financière pour l’entreprise: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montant de la compensation n’excède pas ce qui est nécessaire pour couvrir les coûts nets occasionnés par l’exécution des obligations de service public, y compris un bénéfice raisonnable;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smtClean="0">
                <a:solidFill>
                  <a:schemeClr val="tx2"/>
                </a:solidFill>
              </a:rPr>
              <a:t>vérification au moins une fois tous les 3 ans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Demande de remboursement de toute surcompensation par le délégant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 surcompensation &lt; à 10% de la compensation, elle peut être reportée sur la période suivante (en déduction de la compensation suivante)</a:t>
            </a:r>
          </a:p>
          <a:p>
            <a:pPr marL="1828800" marR="0" lvl="4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endParaRPr kumimoji="0" lang="fr-FR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4) OBLIGATIONS DE TRANSPARENCE: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Publication sur internet des compensations supérieures à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 M€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à des entreprises ayant aussi des activités hors SIEG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Conservation des données pendant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ans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après la fin mandat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Rapport annuel de l’Etat tous les deux ans</a:t>
            </a:r>
          </a:p>
          <a:p>
            <a:pPr marL="1828800" marR="0" lvl="4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endParaRPr kumimoji="0" lang="fr-FR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3995936" y="6547728"/>
            <a:ext cx="2133600" cy="365125"/>
          </a:xfrm>
        </p:spPr>
        <p:txBody>
          <a:bodyPr/>
          <a:lstStyle/>
          <a:p>
            <a:fld id="{6B52FBA6-4E72-9446-8210-90761112949B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10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9512" y="836142"/>
            <a:ext cx="8964488" cy="449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SIEG – 3) Le règlement de </a:t>
            </a:r>
            <a:r>
              <a:rPr lang="fr-FR" sz="3600" b="1" dirty="0" err="1" smtClean="0">
                <a:latin typeface="Arial" pitchFamily="34" charset="0"/>
                <a:cs typeface="Arial" pitchFamily="34" charset="0"/>
              </a:rPr>
              <a:t>minimis</a:t>
            </a:r>
            <a:r>
              <a:rPr lang="fr-FR" sz="3600" b="1" dirty="0" smtClean="0">
                <a:latin typeface="Arial" pitchFamily="34" charset="0"/>
                <a:cs typeface="Arial" pitchFamily="34" charset="0"/>
              </a:rPr>
              <a:t> SIEG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42910" y="1357297"/>
            <a:ext cx="8501090" cy="46434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Règlement N°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360/2012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25 avril 2012 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Utilisation possible lors de sa publication au JOUE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fr-FR" sz="2000" dirty="0" smtClean="0">
                <a:solidFill>
                  <a:schemeClr val="tx2"/>
                </a:solidFill>
              </a:rPr>
              <a:t>P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our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les financements aux SIEG de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500000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€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maximum d’aide « de 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minimis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» sur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exercices fiscaux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Calcul d’ESB si financement autre que subvention; 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total de l’aide doit se limiter à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500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k€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 de cumul sur les mêmes coûts admissibles 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Cumulable avec le de-</a:t>
            </a:r>
            <a:r>
              <a:rPr kumimoji="0" lang="fr-F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minimis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 normal » dans la limite de 500 K€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De-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minimis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SIEG » pas cumulable avec une autre aide financière sur le même SIEG.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Demander à l’entreprise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une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déclaration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 aides « de-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minimis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normal » et « de-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minimis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SIEG »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Informer l’entreprise par écrit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l’aide « de-</a:t>
            </a:r>
            <a:r>
              <a:rPr kumimoji="0" lang="fr-F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minimis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SIEG »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Citer/Décrire le service pour lequel est donné l’aide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Faire référence au règlement 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000" b="1" dirty="0" smtClean="0">
                <a:solidFill>
                  <a:schemeClr val="tx2"/>
                </a:solidFill>
              </a:rPr>
              <a:t>Nb: PAS DE CONSOLIDATION du DE MINIMIS PAR </a:t>
            </a:r>
            <a:r>
              <a:rPr lang="fr-FR" sz="2000" b="1" dirty="0" smtClean="0">
                <a:solidFill>
                  <a:srgbClr val="FF0000"/>
                </a:solidFill>
              </a:rPr>
              <a:t>ENTREPRISEE UNIQUE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067944" y="6538912"/>
            <a:ext cx="2133600" cy="365125"/>
          </a:xfrm>
        </p:spPr>
        <p:txBody>
          <a:bodyPr/>
          <a:lstStyle/>
          <a:p>
            <a:fld id="{F47EEB23-7ED8-5C4E-BA0E-E9899C5636F5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10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81"/>
          <a:stretch/>
        </p:blipFill>
        <p:spPr>
          <a:xfrm>
            <a:off x="1475656" y="116632"/>
            <a:ext cx="1178641" cy="326312"/>
          </a:xfrm>
          <a:prstGeom prst="rect">
            <a:avLst/>
          </a:prstGeom>
        </p:spPr>
      </p:pic>
      <p:sp>
        <p:nvSpPr>
          <p:cNvPr id="11" name="Titre 1"/>
          <p:cNvSpPr>
            <a:spLocks noGrp="1"/>
          </p:cNvSpPr>
          <p:nvPr>
            <p:ph type="ctrTitle"/>
          </p:nvPr>
        </p:nvSpPr>
        <p:spPr>
          <a:xfrm>
            <a:off x="0" y="1886967"/>
            <a:ext cx="9144000" cy="1470025"/>
          </a:xfrm>
        </p:spPr>
        <p:txBody>
          <a:bodyPr/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Formation « aides d’Etat »</a:t>
            </a:r>
            <a:br>
              <a:rPr lang="fr-FR" b="1" dirty="0" smtClean="0">
                <a:latin typeface="Arial" pitchFamily="34" charset="0"/>
                <a:cs typeface="Arial" pitchFamily="34" charset="0"/>
              </a:rPr>
            </a:br>
            <a:r>
              <a:rPr lang="fr-FR" b="1" dirty="0" smtClean="0">
                <a:latin typeface="Arial" pitchFamily="34" charset="0"/>
                <a:cs typeface="Arial" pitchFamily="34" charset="0"/>
              </a:rPr>
              <a:t>Session 1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-1" y="3111103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fr-FR" sz="2800" b="1" dirty="0" smtClean="0">
                <a:latin typeface="Arial" pitchFamily="34" charset="0"/>
                <a:cs typeface="Arial" pitchFamily="34" charset="0"/>
              </a:rPr>
              <a:t>ervices d’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fr-FR" sz="2800" b="1" dirty="0" smtClean="0">
                <a:latin typeface="Arial" pitchFamily="34" charset="0"/>
                <a:cs typeface="Arial" pitchFamily="34" charset="0"/>
              </a:rPr>
              <a:t>ntérêt 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2800" b="1" dirty="0" smtClean="0">
                <a:latin typeface="Arial" pitchFamily="34" charset="0"/>
                <a:cs typeface="Arial" pitchFamily="34" charset="0"/>
              </a:rPr>
              <a:t>conomique 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fr-FR" sz="2800" b="1" dirty="0" smtClean="0">
                <a:latin typeface="Arial" pitchFamily="34" charset="0"/>
                <a:cs typeface="Arial" pitchFamily="34" charset="0"/>
              </a:rPr>
              <a:t>énéral</a:t>
            </a:r>
          </a:p>
          <a:p>
            <a:r>
              <a:rPr lang="fr-FR" sz="2800" b="1" dirty="0" smtClean="0">
                <a:latin typeface="Arial" pitchFamily="34" charset="0"/>
                <a:cs typeface="Arial" pitchFamily="34" charset="0"/>
              </a:rPr>
              <a:t>SIEG</a:t>
            </a:r>
            <a:endParaRPr lang="fr-FR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Imag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176682" y="6547728"/>
            <a:ext cx="2133600" cy="365125"/>
          </a:xfrm>
        </p:spPr>
        <p:txBody>
          <a:bodyPr/>
          <a:lstStyle/>
          <a:p>
            <a:fld id="{D6F5B6C0-10AC-6F40-A1B1-2B2AA3FC9B3F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16" name="Picture 4" descr="Afficher l'image d'orig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32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9512" y="836142"/>
            <a:ext cx="8964488" cy="449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SIEG – 4) Notification à la Commission européenne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42910" y="1422401"/>
            <a:ext cx="8250265" cy="46498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Notification au titre de l’article 108.3 du Traité:</a:t>
            </a:r>
            <a:endParaRPr kumimoji="0" lang="fr-FR" sz="20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endParaRPr kumimoji="0" lang="fr-FR" sz="400" b="1" i="1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par sécurité juridique:</a:t>
            </a: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457200" marR="0" lvl="1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 obtenir confirmation qu’il ne s’agit pas d’une aide d’Etat</a:t>
            </a:r>
          </a:p>
          <a:p>
            <a:pPr marL="457200" marR="0" lvl="1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 cas de forte concurrence et de risque de contentieux</a:t>
            </a:r>
          </a:p>
          <a:p>
            <a:pPr marL="457200" marR="0" lvl="1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Ex: notifications 2003 réseau Dorsal Haut-Débit, Réseau Haut débit Pyrénées-Atlantiques etc.</a:t>
            </a:r>
          </a:p>
          <a:p>
            <a:pPr marL="1828800" marR="0" lvl="4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endParaRPr kumimoji="0" lang="fr-FR" sz="1600" b="1" i="1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pour avoir une base juridique européenne: </a:t>
            </a:r>
          </a:p>
          <a:p>
            <a:pPr marL="457200" marR="0" lvl="1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lorsque ni les critères Altmark, ni les critères de la décision de 2011, ni le règlement « de-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minimis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SIEG » ne sont respectés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-&gt; </a:t>
            </a:r>
            <a:r>
              <a:rPr kumimoji="0" lang="fr-FR" sz="2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notification devra respecter </a:t>
            </a:r>
            <a:r>
              <a:rPr kumimoji="0" lang="fr-FR" sz="26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l’encadrement </a:t>
            </a:r>
            <a:r>
              <a:rPr kumimoji="0" lang="fr-FR" sz="2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SIEG de la Commission du 20 décembre 2011</a:t>
            </a:r>
          </a:p>
          <a:p>
            <a:pPr marL="457200" marR="0" lvl="1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fr-FR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152900" y="6483936"/>
            <a:ext cx="2133600" cy="365125"/>
          </a:xfrm>
        </p:spPr>
        <p:txBody>
          <a:bodyPr/>
          <a:lstStyle/>
          <a:p>
            <a:fld id="{FF49A45C-1E29-5943-9AE7-B2D0271ADEA9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10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9512" y="836142"/>
            <a:ext cx="8964488" cy="449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SIEG – Les points de vigilance du SIEG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71472" y="1285860"/>
            <a:ext cx="8393141" cy="485778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Eléments</a:t>
            </a:r>
            <a:r>
              <a:rPr kumimoji="0" lang="fr-FR" sz="2800" b="1" i="0" u="sng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choix entre SIEG et marché public</a:t>
            </a:r>
            <a:endParaRPr kumimoji="0" lang="fr-FR" sz="20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endParaRPr kumimoji="0" lang="fr-FR" sz="400" b="1" i="1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Marché public </a:t>
            </a:r>
            <a:r>
              <a:rPr kumimoji="0" lang="fr-FR" sz="2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fr-FR" sz="2800" b="1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80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procédure lourde mais </a:t>
            </a:r>
            <a:r>
              <a:rPr kumimoji="0" lang="fr-FR" sz="2800" b="1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sécurisée</a:t>
            </a:r>
            <a:r>
              <a:rPr kumimoji="0" lang="fr-FR" sz="280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une procédure</a:t>
            </a:r>
            <a:r>
              <a:rPr kumimoji="0" lang="fr-FR" sz="2800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fr-FR" sz="280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marché public ne contient normalement pas d’aide d’Etat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2800" dirty="0" smtClean="0">
                <a:solidFill>
                  <a:schemeClr val="tx2"/>
                </a:solidFill>
              </a:rPr>
              <a:t> Une fois la procédure lancée, pas de vérification de l’absence de surcompensation, pas de calcul du bénéfice raisonnable</a:t>
            </a:r>
            <a:endParaRPr kumimoji="0" lang="fr-FR" sz="2800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b="1" dirty="0" smtClean="0">
                <a:solidFill>
                  <a:schemeClr val="tx2"/>
                </a:solidFill>
              </a:rPr>
              <a:t>Mais</a:t>
            </a:r>
            <a:r>
              <a:rPr lang="fr-FR" sz="2800" dirty="0" smtClean="0">
                <a:solidFill>
                  <a:schemeClr val="tx2"/>
                </a:solidFill>
              </a:rPr>
              <a:t> normalement le marché ne comporte pas </a:t>
            </a:r>
            <a:r>
              <a:rPr lang="fr-FR" sz="2800" b="1" dirty="0" smtClean="0">
                <a:solidFill>
                  <a:schemeClr val="tx2"/>
                </a:solidFill>
              </a:rPr>
              <a:t>d’OSP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800" b="1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fr-FR" sz="2800" b="1" i="1" u="sng" dirty="0" smtClean="0">
                <a:solidFill>
                  <a:schemeClr val="tx2"/>
                </a:solidFill>
              </a:rPr>
              <a:t> </a:t>
            </a:r>
            <a:r>
              <a:rPr lang="fr-FR" sz="2800" b="1" i="1" u="sng" dirty="0" smtClean="0">
                <a:solidFill>
                  <a:srgbClr val="FF0000"/>
                </a:solidFill>
              </a:rPr>
              <a:t>SIEG </a:t>
            </a:r>
            <a:r>
              <a:rPr lang="fr-FR" sz="2800" b="1" i="1" u="sng" dirty="0" smtClean="0">
                <a:solidFill>
                  <a:schemeClr val="tx2"/>
                </a:solidFill>
              </a:rPr>
              <a:t>:</a:t>
            </a:r>
            <a:r>
              <a:rPr lang="fr-FR" sz="2800" b="1" dirty="0" smtClean="0">
                <a:solidFill>
                  <a:schemeClr val="tx2"/>
                </a:solidFill>
              </a:rPr>
              <a:t> adapté aux contrats de service public -&gt; OSP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2800" b="1" dirty="0" smtClean="0">
                <a:solidFill>
                  <a:schemeClr val="tx2"/>
                </a:solidFill>
              </a:rPr>
              <a:t> </a:t>
            </a:r>
            <a:r>
              <a:rPr lang="fr-FR" sz="2800" dirty="0" smtClean="0">
                <a:solidFill>
                  <a:schemeClr val="tx2"/>
                </a:solidFill>
              </a:rPr>
              <a:t>pas de procédure de mise en concurrence obligatoire, mais AMI souhaitable pour sécuriser le choix du gestionnaire 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800" dirty="0" smtClean="0">
                <a:solidFill>
                  <a:schemeClr val="tx2"/>
                </a:solidFill>
              </a:rPr>
              <a:t>-&gt; procédure plus incertaine car interprétation de </a:t>
            </a:r>
            <a:r>
              <a:rPr lang="fr-FR" sz="2800" b="1" dirty="0" smtClean="0">
                <a:solidFill>
                  <a:schemeClr val="tx2"/>
                </a:solidFill>
              </a:rPr>
              <a:t>notions qualitatives</a:t>
            </a:r>
            <a:r>
              <a:rPr lang="fr-FR" sz="2800" dirty="0" smtClean="0">
                <a:solidFill>
                  <a:schemeClr val="tx2"/>
                </a:solidFill>
              </a:rPr>
              <a:t>: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defRPr/>
            </a:pPr>
            <a:r>
              <a:rPr kumimoji="0" lang="fr-FR" sz="280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-&gt; appréciation</a:t>
            </a:r>
            <a:r>
              <a:rPr kumimoji="0" lang="fr-FR" sz="2800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du </a:t>
            </a:r>
            <a:r>
              <a:rPr kumimoji="0" lang="fr-FR" sz="2800" b="1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bénéfice raisonnable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defRPr/>
            </a:pPr>
            <a:r>
              <a:rPr lang="fr-FR" sz="2800" baseline="0" dirty="0" smtClean="0">
                <a:solidFill>
                  <a:schemeClr val="tx2"/>
                </a:solidFill>
              </a:rPr>
              <a:t>-&gt;</a:t>
            </a:r>
            <a:r>
              <a:rPr lang="fr-FR" sz="2800" dirty="0" smtClean="0">
                <a:solidFill>
                  <a:schemeClr val="tx2"/>
                </a:solidFill>
              </a:rPr>
              <a:t> vérification de </a:t>
            </a:r>
            <a:r>
              <a:rPr lang="fr-FR" sz="2800" b="1" dirty="0" smtClean="0">
                <a:solidFill>
                  <a:schemeClr val="tx2"/>
                </a:solidFill>
              </a:rPr>
              <a:t>l’absence de surcompensation</a:t>
            </a:r>
            <a:r>
              <a:rPr lang="fr-FR" sz="2800" dirty="0" smtClean="0">
                <a:solidFill>
                  <a:schemeClr val="tx2"/>
                </a:solidFill>
              </a:rPr>
              <a:t>…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defRPr/>
            </a:pPr>
            <a:r>
              <a:rPr lang="fr-FR" sz="2800" dirty="0" smtClean="0">
                <a:solidFill>
                  <a:schemeClr val="tx2"/>
                </a:solidFill>
              </a:rPr>
              <a:t> 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FR" sz="2800" b="1" dirty="0" smtClean="0">
                <a:solidFill>
                  <a:schemeClr val="tx2"/>
                </a:solidFill>
              </a:rPr>
              <a:t> </a:t>
            </a:r>
            <a:r>
              <a:rPr lang="fr-FR" sz="2800" dirty="0" smtClean="0">
                <a:solidFill>
                  <a:schemeClr val="tx2"/>
                </a:solidFill>
              </a:rPr>
              <a:t>Possibilité de </a:t>
            </a:r>
            <a:r>
              <a:rPr lang="fr-FR" sz="2800" b="1" dirty="0" smtClean="0">
                <a:solidFill>
                  <a:schemeClr val="tx2"/>
                </a:solidFill>
              </a:rPr>
              <a:t>mandats SIEG multiples -&gt; complexité 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fr-FR" sz="2800" b="1" dirty="0" smtClean="0">
              <a:solidFill>
                <a:schemeClr val="tx2"/>
              </a:solidFill>
            </a:endParaRPr>
          </a:p>
          <a:p>
            <a:pPr lvl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FR" sz="2800" b="1" u="sng" dirty="0" smtClean="0">
                <a:solidFill>
                  <a:srgbClr val="FF0000"/>
                </a:solidFill>
              </a:rPr>
              <a:t> SIEG: vérifier le cumul des financements :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defRPr/>
            </a:pPr>
            <a:r>
              <a:rPr lang="fr-FR" sz="2600" dirty="0" smtClean="0">
                <a:solidFill>
                  <a:schemeClr val="tx2"/>
                </a:solidFill>
              </a:rPr>
              <a:t>-&gt; tenir compte de l’ensemble des cofinancements public région, département, </a:t>
            </a:r>
            <a:r>
              <a:rPr lang="fr-FR" sz="2600" dirty="0" err="1" smtClean="0">
                <a:solidFill>
                  <a:schemeClr val="tx2"/>
                </a:solidFill>
              </a:rPr>
              <a:t>interco</a:t>
            </a:r>
            <a:r>
              <a:rPr lang="fr-FR" sz="2600" dirty="0" smtClean="0">
                <a:solidFill>
                  <a:schemeClr val="tx2"/>
                </a:solidFill>
              </a:rPr>
              <a:t>, commune Etat, …</a:t>
            </a:r>
            <a:endParaRPr kumimoji="0" lang="fr-FR" sz="2800" b="1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067944" y="6501691"/>
            <a:ext cx="2133600" cy="365125"/>
          </a:xfrm>
        </p:spPr>
        <p:txBody>
          <a:bodyPr/>
          <a:lstStyle/>
          <a:p>
            <a:fld id="{20074248-34B6-D945-8149-2778475BB52D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10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490537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Exemples de cas de SIEG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214974"/>
          </a:xfrm>
        </p:spPr>
        <p:txBody>
          <a:bodyPr>
            <a:normAutofit fontScale="55000" lnSpcReduction="20000"/>
          </a:bodyPr>
          <a:lstStyle/>
          <a:p>
            <a:pPr>
              <a:buNone/>
              <a:defRPr/>
            </a:pPr>
            <a:r>
              <a:rPr lang="fr-FR" b="1" u="sng" dirty="0" smtClean="0">
                <a:solidFill>
                  <a:srgbClr val="FF0000"/>
                </a:solidFill>
              </a:rPr>
              <a:t>Radio France Bleu Maine (2010) SIEG notifié à la Commission européenne</a:t>
            </a:r>
          </a:p>
          <a:p>
            <a:pPr algn="just">
              <a:buFont typeface="Arial" charset="0"/>
              <a:buChar char="•"/>
              <a:defRPr/>
            </a:pPr>
            <a:r>
              <a:rPr lang="fr-FR" b="1" dirty="0" smtClean="0">
                <a:solidFill>
                  <a:schemeClr val="tx2"/>
                </a:solidFill>
              </a:rPr>
              <a:t>Service public</a:t>
            </a:r>
            <a:r>
              <a:rPr lang="fr-FR" dirty="0" smtClean="0">
                <a:solidFill>
                  <a:schemeClr val="tx2"/>
                </a:solidFill>
              </a:rPr>
              <a:t>: création d’une radio centrée sur le Mans et Sarthe - Diffuser des programmes d’information sur des sujets de société revêtant une importance dans le département et des émissions consacrées aux SIEG de proximité (santé éducation emploi police)</a:t>
            </a:r>
          </a:p>
          <a:p>
            <a:pPr>
              <a:buFont typeface="Arial" charset="0"/>
              <a:buChar char="•"/>
              <a:defRPr/>
            </a:pPr>
            <a:r>
              <a:rPr lang="fr-FR" b="1" u="sng" dirty="0" smtClean="0">
                <a:solidFill>
                  <a:schemeClr val="tx2"/>
                </a:solidFill>
              </a:rPr>
              <a:t>Mandats définissant les OSP</a:t>
            </a:r>
          </a:p>
          <a:p>
            <a:pPr lvl="1">
              <a:buFont typeface="Arial" charset="0"/>
              <a:buChar char="–"/>
              <a:defRPr/>
            </a:pPr>
            <a:r>
              <a:rPr lang="fr-FR" dirty="0" smtClean="0">
                <a:solidFill>
                  <a:schemeClr val="tx2"/>
                </a:solidFill>
              </a:rPr>
              <a:t>Loi 39 sept 86 liberté de communication</a:t>
            </a:r>
          </a:p>
          <a:p>
            <a:pPr lvl="1">
              <a:buFont typeface="Arial" charset="0"/>
              <a:buChar char="–"/>
              <a:defRPr/>
            </a:pPr>
            <a:r>
              <a:rPr lang="fr-FR" dirty="0" smtClean="0">
                <a:solidFill>
                  <a:schemeClr val="tx2"/>
                </a:solidFill>
              </a:rPr>
              <a:t>Décret 13 </a:t>
            </a:r>
            <a:r>
              <a:rPr lang="fr-FR" dirty="0" err="1" smtClean="0">
                <a:solidFill>
                  <a:schemeClr val="tx2"/>
                </a:solidFill>
              </a:rPr>
              <a:t>nov</a:t>
            </a:r>
            <a:r>
              <a:rPr lang="fr-FR" dirty="0" smtClean="0">
                <a:solidFill>
                  <a:schemeClr val="tx2"/>
                </a:solidFill>
              </a:rPr>
              <a:t> 87 cahier des charges de Radio France</a:t>
            </a:r>
          </a:p>
          <a:p>
            <a:pPr lvl="1">
              <a:buFont typeface="Arial" charset="0"/>
              <a:buChar char="–"/>
              <a:defRPr/>
            </a:pPr>
            <a:r>
              <a:rPr lang="fr-FR" dirty="0" smtClean="0">
                <a:solidFill>
                  <a:schemeClr val="tx2"/>
                </a:solidFill>
              </a:rPr>
              <a:t>Contrat d’objectif et de moyens sur réseau local Radio France</a:t>
            </a:r>
          </a:p>
          <a:p>
            <a:pPr algn="just">
              <a:buFont typeface="Arial" charset="0"/>
              <a:buChar char="•"/>
              <a:defRPr/>
            </a:pPr>
            <a:r>
              <a:rPr lang="fr-FR" sz="1900" i="1" dirty="0" smtClean="0"/>
              <a:t>« Radio France s´attachera à compléter le nombre et le maillage des implantations pour offrir au plus grand nombre d´auditeurs un service public de proximité. Les priorités porteront sur les ´trous¨ de couverture au sein des zones de services actuelles des stations et les zones à fort densité de population. Le renforcement du maillage s´accompagnera dans les 4 années à venir d'une extension du réseau de diffusion FM de France Bleu qui n´offre qu´une couverture partielle, soit environ 75% du territoire«  »</a:t>
            </a:r>
            <a:endParaRPr lang="fr-FR" sz="1900" dirty="0" smtClean="0">
              <a:solidFill>
                <a:schemeClr val="tx2"/>
              </a:solidFill>
            </a:endParaRPr>
          </a:p>
          <a:p>
            <a:pPr lvl="1">
              <a:buFont typeface="Arial" charset="0"/>
              <a:buChar char="–"/>
              <a:defRPr/>
            </a:pPr>
            <a:r>
              <a:rPr lang="fr-FR" dirty="0" smtClean="0">
                <a:solidFill>
                  <a:schemeClr val="tx2"/>
                </a:solidFill>
              </a:rPr>
              <a:t>CGCT L1511-1 et suivants </a:t>
            </a:r>
          </a:p>
          <a:p>
            <a:pPr lvl="1">
              <a:buFont typeface="Arial" charset="0"/>
              <a:buChar char="–"/>
              <a:defRPr/>
            </a:pPr>
            <a:r>
              <a:rPr lang="fr-FR" dirty="0" smtClean="0">
                <a:solidFill>
                  <a:schemeClr val="tx2"/>
                </a:solidFill>
              </a:rPr>
              <a:t>Convention région/ département sur les aides économiques </a:t>
            </a:r>
          </a:p>
          <a:p>
            <a:pPr>
              <a:buFont typeface="Arial" charset="0"/>
              <a:buChar char="•"/>
              <a:defRPr/>
            </a:pPr>
            <a:r>
              <a:rPr lang="fr-FR" sz="3600" b="1" u="sng" dirty="0" smtClean="0">
                <a:solidFill>
                  <a:schemeClr val="tx2"/>
                </a:solidFill>
              </a:rPr>
              <a:t>Financement public </a:t>
            </a:r>
            <a:r>
              <a:rPr lang="fr-FR" sz="3600" u="sng" dirty="0" smtClean="0">
                <a:solidFill>
                  <a:schemeClr val="tx2"/>
                </a:solidFill>
              </a:rPr>
              <a:t>: </a:t>
            </a:r>
          </a:p>
          <a:p>
            <a:pPr>
              <a:buFont typeface="Arial" charset="0"/>
              <a:buChar char="•"/>
              <a:defRPr/>
            </a:pPr>
            <a:r>
              <a:rPr lang="fr-FR" sz="3600" dirty="0" smtClean="0">
                <a:solidFill>
                  <a:schemeClr val="tx2"/>
                </a:solidFill>
              </a:rPr>
              <a:t>500 k€ sur 1 M€ de travaux et 2 M€ de coûts annuels de fonctionnement ; 50% de l’investissement.</a:t>
            </a:r>
          </a:p>
          <a:p>
            <a:pPr>
              <a:buFont typeface="Arial" charset="0"/>
              <a:buChar char="•"/>
              <a:defRPr/>
            </a:pPr>
            <a:r>
              <a:rPr lang="fr-FR" sz="3600" b="1" u="sng" dirty="0" smtClean="0">
                <a:solidFill>
                  <a:schemeClr val="tx2"/>
                </a:solidFill>
              </a:rPr>
              <a:t>Proportionnalité du financement</a:t>
            </a:r>
          </a:p>
          <a:p>
            <a:pPr>
              <a:buFont typeface="Arial" charset="0"/>
              <a:buChar char="•"/>
              <a:defRPr/>
            </a:pPr>
            <a:r>
              <a:rPr lang="fr-FR" sz="3600" dirty="0" smtClean="0">
                <a:solidFill>
                  <a:schemeClr val="tx2"/>
                </a:solidFill>
              </a:rPr>
              <a:t>Les autorités françaises ont présenté ce montant d’aide comme couvrant le surcout pour Radio France de s’implanter localement ; la Commission l’a confirmé</a:t>
            </a:r>
          </a:p>
          <a:p>
            <a:pPr>
              <a:buFont typeface="Arial" charset="0"/>
              <a:buChar char="•"/>
              <a:defRPr/>
            </a:pPr>
            <a:endParaRPr lang="fr-FR" sz="3600" dirty="0" smtClean="0">
              <a:solidFill>
                <a:schemeClr val="tx2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3DE58-1575-4ABA-9704-2FFBEF865154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067944" y="6492875"/>
            <a:ext cx="2133600" cy="365125"/>
          </a:xfrm>
        </p:spPr>
        <p:txBody>
          <a:bodyPr/>
          <a:lstStyle/>
          <a:p>
            <a:fld id="{BC6BA9D4-441E-824B-AA56-4EB52CD7D570}" type="datetime1">
              <a:rPr lang="fr-FR" smtClean="0"/>
              <a:t>23/11/2016</a:t>
            </a:fld>
            <a:endParaRPr lang="fr-FR" dirty="0"/>
          </a:p>
        </p:txBody>
      </p:sp>
      <p:pic>
        <p:nvPicPr>
          <p:cNvPr id="7" name="Picture 4" descr="Afficher l'image d'orig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pic>
        <p:nvPicPr>
          <p:cNvPr id="4" name="Image 3" descr="la rochelle.jpg"/>
          <p:cNvPicPr>
            <a:picLocks noChangeAspect="1"/>
          </p:cNvPicPr>
          <p:nvPr/>
        </p:nvPicPr>
        <p:blipFill>
          <a:blip r:embed="rId2" cstate="print"/>
          <a:srcRect l="8485" r="4746"/>
          <a:stretch>
            <a:fillRect/>
          </a:stretch>
        </p:blipFill>
        <p:spPr>
          <a:xfrm>
            <a:off x="0" y="785794"/>
            <a:ext cx="9144000" cy="5015090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067944" y="6519446"/>
            <a:ext cx="2133600" cy="365125"/>
          </a:xfrm>
        </p:spPr>
        <p:txBody>
          <a:bodyPr/>
          <a:lstStyle/>
          <a:p>
            <a:fld id="{72F68C78-F140-9942-88D7-2DFB7E25770D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9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9512" y="764704"/>
            <a:ext cx="7668345" cy="449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SIEG – Philosophie et principes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027"/>
          <p:cNvSpPr txBox="1">
            <a:spLocks noChangeArrowheads="1"/>
          </p:cNvSpPr>
          <p:nvPr/>
        </p:nvSpPr>
        <p:spPr>
          <a:xfrm>
            <a:off x="500034" y="1214422"/>
            <a:ext cx="8572528" cy="485778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 smtClean="0">
                <a:solidFill>
                  <a:schemeClr val="tx2"/>
                </a:solidFill>
              </a:rPr>
              <a:t> La réglementation des SIEG a pour origine le Traité de Rome article </a:t>
            </a:r>
            <a:r>
              <a:rPr lang="fr-FR" sz="3200" b="1" dirty="0" smtClean="0">
                <a:solidFill>
                  <a:srgbClr val="FF0000"/>
                </a:solidFill>
              </a:rPr>
              <a:t>106.2 </a:t>
            </a:r>
            <a:r>
              <a:rPr lang="fr-FR" sz="3200" dirty="0" smtClean="0">
                <a:solidFill>
                  <a:schemeClr val="tx2"/>
                </a:solidFill>
              </a:rPr>
              <a:t>et </a:t>
            </a:r>
            <a:r>
              <a:rPr lang="fr-FR" sz="3200" b="1" dirty="0" smtClean="0">
                <a:solidFill>
                  <a:srgbClr val="FF0000"/>
                </a:solidFill>
              </a:rPr>
              <a:t>14 </a:t>
            </a:r>
            <a:r>
              <a:rPr lang="fr-FR" sz="3200" dirty="0" smtClean="0">
                <a:solidFill>
                  <a:schemeClr val="tx2"/>
                </a:solidFill>
              </a:rPr>
              <a:t>(TFUE)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 smtClean="0">
                <a:solidFill>
                  <a:srgbClr val="FF0000"/>
                </a:solidFill>
              </a:rPr>
              <a:t> </a:t>
            </a:r>
            <a:r>
              <a:rPr lang="fr-FR" sz="3200" b="1" dirty="0" smtClean="0">
                <a:solidFill>
                  <a:srgbClr val="FF0000"/>
                </a:solidFill>
              </a:rPr>
              <a:t>L’objectif </a:t>
            </a:r>
            <a:r>
              <a:rPr lang="fr-FR" sz="3200" dirty="0" smtClean="0">
                <a:solidFill>
                  <a:schemeClr val="tx2"/>
                </a:solidFill>
              </a:rPr>
              <a:t>des règles SIEG est de permettre aux pouvoirs publics de </a:t>
            </a:r>
            <a:r>
              <a:rPr lang="fr-FR" sz="3200" b="1" dirty="0" smtClean="0">
                <a:solidFill>
                  <a:schemeClr val="tx2"/>
                </a:solidFill>
              </a:rPr>
              <a:t>financer des entreprises qui gèrent des services publics.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 smtClean="0">
                <a:solidFill>
                  <a:schemeClr val="tx2"/>
                </a:solidFill>
              </a:rPr>
              <a:t> A la différence des « aides d’Etat » le SIEG n’est </a:t>
            </a:r>
            <a:r>
              <a:rPr lang="fr-FR" sz="3200" b="1" dirty="0" smtClean="0">
                <a:solidFill>
                  <a:srgbClr val="FF0000"/>
                </a:solidFill>
              </a:rPr>
              <a:t>pas censé conférer un avantage à l’entreprise </a:t>
            </a:r>
            <a:r>
              <a:rPr lang="fr-FR" sz="3200" dirty="0" smtClean="0">
                <a:solidFill>
                  <a:schemeClr val="tx2"/>
                </a:solidFill>
              </a:rPr>
              <a:t>susceptible de fausser la concurrence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 smtClean="0">
                <a:solidFill>
                  <a:schemeClr val="tx2"/>
                </a:solidFill>
              </a:rPr>
              <a:t> </a:t>
            </a:r>
            <a:r>
              <a:rPr lang="fr-FR" sz="3200" b="1" dirty="0" smtClean="0">
                <a:solidFill>
                  <a:schemeClr val="tx2"/>
                </a:solidFill>
              </a:rPr>
              <a:t>Le SIEG entraîne l’application de règles spécifiques</a:t>
            </a:r>
            <a:r>
              <a:rPr lang="fr-FR" sz="3200" b="1" smtClean="0">
                <a:solidFill>
                  <a:schemeClr val="tx2"/>
                </a:solidFill>
              </a:rPr>
              <a:t>, distinctes des règles « aides d’Etat »</a:t>
            </a:r>
            <a:endParaRPr lang="fr-FR" sz="3200" dirty="0" smtClean="0">
              <a:solidFill>
                <a:schemeClr val="tx2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 smtClean="0">
                <a:solidFill>
                  <a:schemeClr val="tx2"/>
                </a:solidFill>
              </a:rPr>
              <a:t> Il s’agit de </a:t>
            </a:r>
            <a:r>
              <a:rPr lang="fr-FR" sz="3200" b="1" dirty="0" smtClean="0">
                <a:solidFill>
                  <a:schemeClr val="tx2"/>
                </a:solidFill>
              </a:rPr>
              <a:t>respecter les règles de concurrence </a:t>
            </a:r>
            <a:r>
              <a:rPr lang="fr-FR" sz="3200" dirty="0" smtClean="0">
                <a:solidFill>
                  <a:schemeClr val="tx2"/>
                </a:solidFill>
              </a:rPr>
              <a:t>lors de l’attribution du service et de </a:t>
            </a:r>
            <a:r>
              <a:rPr lang="fr-FR" sz="3200" b="1" dirty="0" smtClean="0">
                <a:solidFill>
                  <a:schemeClr val="tx2"/>
                </a:solidFill>
              </a:rPr>
              <a:t>s’assurer que l’entreprise sera rémunérée raisonnablement </a:t>
            </a:r>
            <a:r>
              <a:rPr lang="fr-FR" sz="3200" dirty="0" smtClean="0">
                <a:solidFill>
                  <a:schemeClr val="tx2"/>
                </a:solidFill>
              </a:rPr>
              <a:t>pour la gestion du service public qu’elle assure.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i="0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152900" y="6530740"/>
            <a:ext cx="2133600" cy="365125"/>
          </a:xfrm>
        </p:spPr>
        <p:txBody>
          <a:bodyPr/>
          <a:lstStyle/>
          <a:p>
            <a:fld id="{19F5BC2C-FAF1-F747-9601-0FD24BF777D9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10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6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5068888"/>
          </a:xfrm>
        </p:spPr>
        <p:txBody>
          <a:bodyPr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>
                <a:solidFill>
                  <a:srgbClr val="FF0000"/>
                </a:solidFill>
                <a:cs typeface="Calibri" pitchFamily="34" charset="0"/>
              </a:rPr>
              <a:t>Arrêt Altmark CJUE du 24 juillet 2003 </a:t>
            </a:r>
            <a:endParaRPr lang="fr-FR" b="1" u="sng" dirty="0">
              <a:solidFill>
                <a:srgbClr val="FF0000"/>
              </a:solidFill>
              <a:cs typeface="Calibri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b="1" u="sng" dirty="0" smtClean="0">
              <a:solidFill>
                <a:srgbClr val="FF0000"/>
              </a:solidFill>
              <a:cs typeface="Calibri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b="1" u="sng" dirty="0" smtClean="0">
              <a:solidFill>
                <a:srgbClr val="FF0000"/>
              </a:solidFill>
              <a:cs typeface="Calibri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u="sng" dirty="0" smtClean="0">
                <a:solidFill>
                  <a:srgbClr val="FF0000"/>
                </a:solidFill>
                <a:cs typeface="Calibri" pitchFamily="34" charset="0"/>
              </a:rPr>
              <a:t>Le </a:t>
            </a:r>
            <a:r>
              <a:rPr lang="fr-FR" b="1" u="sng" dirty="0">
                <a:solidFill>
                  <a:srgbClr val="FF0000"/>
                </a:solidFill>
                <a:cs typeface="Calibri" pitchFamily="34" charset="0"/>
              </a:rPr>
              <a:t>Paquet Monti-</a:t>
            </a:r>
            <a:r>
              <a:rPr lang="fr-FR" b="1" u="sng" dirty="0" err="1">
                <a:solidFill>
                  <a:srgbClr val="FF0000"/>
                </a:solidFill>
                <a:cs typeface="Calibri" pitchFamily="34" charset="0"/>
              </a:rPr>
              <a:t>Kroes</a:t>
            </a:r>
            <a:r>
              <a:rPr lang="fr-FR" b="1" u="sng" dirty="0">
                <a:solidFill>
                  <a:srgbClr val="FF0000"/>
                </a:solidFill>
                <a:cs typeface="Calibri" pitchFamily="34" charset="0"/>
              </a:rPr>
              <a:t> du 28 novembre 2005 </a:t>
            </a:r>
            <a:endParaRPr lang="fr-FR" b="1" u="sng" dirty="0" smtClean="0">
              <a:solidFill>
                <a:srgbClr val="FF0000"/>
              </a:solidFill>
              <a:cs typeface="Calibri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Communication </a:t>
            </a:r>
            <a:r>
              <a:rPr lang="fr-FR" b="1" dirty="0">
                <a:solidFill>
                  <a:schemeClr val="tx2"/>
                </a:solidFill>
                <a:cs typeface="Calibri" pitchFamily="34" charset="0"/>
              </a:rPr>
              <a:t>sur les aides d’Etat au financement des </a:t>
            </a: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SIEG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Décision </a:t>
            </a:r>
            <a:r>
              <a:rPr lang="fr-FR" b="1" dirty="0">
                <a:solidFill>
                  <a:schemeClr val="tx2"/>
                </a:solidFill>
                <a:cs typeface="Calibri" pitchFamily="34" charset="0"/>
              </a:rPr>
              <a:t>d’exemption pour les aides d’Etat en financement des SIEG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b="1" u="sng" dirty="0" smtClean="0">
              <a:solidFill>
                <a:srgbClr val="FF0000"/>
              </a:solidFill>
              <a:cs typeface="Calibri" pitchFamily="34" charset="0"/>
            </a:endParaRP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b="1" u="sng" dirty="0">
              <a:solidFill>
                <a:srgbClr val="FF0000"/>
              </a:solidFill>
              <a:cs typeface="Calibri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u="sng" dirty="0">
                <a:solidFill>
                  <a:srgbClr val="FF0000"/>
                </a:solidFill>
                <a:cs typeface="Calibri" pitchFamily="34" charset="0"/>
              </a:rPr>
              <a:t>Le Paquet </a:t>
            </a:r>
            <a:r>
              <a:rPr lang="fr-FR" b="1" u="sng" dirty="0" err="1">
                <a:solidFill>
                  <a:srgbClr val="FF0000"/>
                </a:solidFill>
                <a:cs typeface="Calibri" pitchFamily="34" charset="0"/>
              </a:rPr>
              <a:t>Almunia</a:t>
            </a:r>
            <a:r>
              <a:rPr lang="fr-FR" b="1" u="sng" dirty="0">
                <a:solidFill>
                  <a:srgbClr val="FF0000"/>
                </a:solidFill>
                <a:cs typeface="Calibri" pitchFamily="34" charset="0"/>
              </a:rPr>
              <a:t> du 20 décembre </a:t>
            </a:r>
            <a:r>
              <a:rPr lang="fr-FR" b="1" u="sng" dirty="0" smtClean="0">
                <a:solidFill>
                  <a:srgbClr val="FF0000"/>
                </a:solidFill>
                <a:cs typeface="Calibri" pitchFamily="34" charset="0"/>
              </a:rPr>
              <a:t>2011 </a:t>
            </a:r>
            <a:endParaRPr lang="fr-FR" b="1" dirty="0">
              <a:solidFill>
                <a:schemeClr val="tx2"/>
              </a:solidFill>
              <a:cs typeface="Calibri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b="1" dirty="0">
              <a:solidFill>
                <a:schemeClr val="tx2"/>
              </a:solidFill>
              <a:cs typeface="Calibri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>
                <a:solidFill>
                  <a:srgbClr val="FF0000"/>
                </a:solidFill>
                <a:cs typeface="Calibri" pitchFamily="34" charset="0"/>
              </a:rPr>
              <a:t>Décision d’exemption </a:t>
            </a:r>
            <a:r>
              <a:rPr lang="fr-FR" b="1" dirty="0">
                <a:solidFill>
                  <a:schemeClr val="tx2"/>
                </a:solidFill>
                <a:cs typeface="Calibri" pitchFamily="34" charset="0"/>
              </a:rPr>
              <a:t>du 20 décembre 2011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b="1" dirty="0" smtClean="0">
              <a:solidFill>
                <a:srgbClr val="FF0000"/>
              </a:solidFill>
              <a:cs typeface="Calibri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 smtClean="0">
                <a:solidFill>
                  <a:srgbClr val="FF0000"/>
                </a:solidFill>
                <a:cs typeface="Calibri" pitchFamily="34" charset="0"/>
              </a:rPr>
              <a:t>Encadrement</a:t>
            </a: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 </a:t>
            </a:r>
            <a:r>
              <a:rPr lang="fr-FR" b="1" dirty="0">
                <a:solidFill>
                  <a:schemeClr val="tx2"/>
                </a:solidFill>
                <a:cs typeface="Calibri" pitchFamily="34" charset="0"/>
              </a:rPr>
              <a:t>des aides d’Etat sous forme de compensation d’OSP du 20 décembre 2011</a:t>
            </a:r>
          </a:p>
          <a:p>
            <a:pPr marL="457200" lvl="1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fr-FR" b="1" dirty="0" smtClean="0">
              <a:solidFill>
                <a:srgbClr val="FF0000"/>
              </a:solidFill>
              <a:cs typeface="Calibri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 smtClean="0">
                <a:solidFill>
                  <a:srgbClr val="FF0000"/>
                </a:solidFill>
                <a:cs typeface="Calibri" pitchFamily="34" charset="0"/>
              </a:rPr>
              <a:t>Communication </a:t>
            </a:r>
            <a:r>
              <a:rPr lang="fr-FR" b="1" dirty="0">
                <a:solidFill>
                  <a:schemeClr val="tx2"/>
                </a:solidFill>
                <a:cs typeface="Calibri" pitchFamily="34" charset="0"/>
              </a:rPr>
              <a:t>du 20 décembre </a:t>
            </a: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2011</a:t>
            </a:r>
          </a:p>
          <a:p>
            <a:pPr marL="457200" lvl="1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fr-FR" b="1" dirty="0" smtClean="0">
              <a:solidFill>
                <a:srgbClr val="FF0000"/>
              </a:solidFill>
              <a:cs typeface="Calibri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 smtClean="0">
                <a:solidFill>
                  <a:srgbClr val="FF0000"/>
                </a:solidFill>
                <a:cs typeface="Calibri" pitchFamily="34" charset="0"/>
              </a:rPr>
              <a:t>Règlement </a:t>
            </a:r>
            <a:r>
              <a:rPr lang="fr-FR" b="1" dirty="0">
                <a:solidFill>
                  <a:schemeClr val="tx2"/>
                </a:solidFill>
                <a:cs typeface="Calibri" pitchFamily="34" charset="0"/>
              </a:rPr>
              <a:t>« de-</a:t>
            </a:r>
            <a:r>
              <a:rPr lang="fr-FR" b="1" dirty="0" err="1">
                <a:solidFill>
                  <a:schemeClr val="tx2"/>
                </a:solidFill>
                <a:cs typeface="Calibri" pitchFamily="34" charset="0"/>
              </a:rPr>
              <a:t>minimis</a:t>
            </a:r>
            <a:r>
              <a:rPr lang="fr-FR" b="1" dirty="0">
                <a:solidFill>
                  <a:schemeClr val="tx2"/>
                </a:solidFill>
                <a:cs typeface="Calibri" pitchFamily="34" charset="0"/>
              </a:rPr>
              <a:t> SIEG » du 25 avril </a:t>
            </a: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2012</a:t>
            </a:r>
            <a:endParaRPr lang="fr-FR" b="1" dirty="0">
              <a:solidFill>
                <a:schemeClr val="tx2"/>
              </a:solidFill>
              <a:cs typeface="Calibri" pitchFamily="34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1913" y="1214422"/>
            <a:ext cx="4038600" cy="5054600"/>
          </a:xfrm>
        </p:spPr>
        <p:txBody>
          <a:bodyPr>
            <a:normAutofit fontScale="5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Doctrine </a:t>
            </a:r>
            <a:r>
              <a:rPr lang="fr-FR" b="1" dirty="0">
                <a:solidFill>
                  <a:schemeClr val="tx2"/>
                </a:solidFill>
                <a:cs typeface="Calibri" pitchFamily="34" charset="0"/>
              </a:rPr>
              <a:t>de la Cour </a:t>
            </a:r>
            <a:r>
              <a:rPr lang="fr-FR" b="1" dirty="0">
                <a:solidFill>
                  <a:srgbClr val="FF0000"/>
                </a:solidFill>
                <a:cs typeface="Calibri" pitchFamily="34" charset="0"/>
              </a:rPr>
              <a:t>4 </a:t>
            </a:r>
            <a:r>
              <a:rPr lang="fr-FR" b="1" dirty="0" smtClean="0">
                <a:solidFill>
                  <a:srgbClr val="FF0000"/>
                </a:solidFill>
                <a:cs typeface="Calibri" pitchFamily="34" charset="0"/>
              </a:rPr>
              <a:t>principes </a:t>
            </a: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pour </a:t>
            </a:r>
            <a:br>
              <a:rPr lang="fr-FR" b="1" dirty="0" smtClean="0">
                <a:solidFill>
                  <a:schemeClr val="tx2"/>
                </a:solidFill>
                <a:cs typeface="Calibri" pitchFamily="34" charset="0"/>
              </a:rPr>
            </a:b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qu’un financement public d’un SIEG ne soit pas une aide d’Etat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FR" sz="1100" b="1" dirty="0" smtClean="0">
                <a:solidFill>
                  <a:schemeClr val="tx2"/>
                </a:solidFill>
                <a:cs typeface="Calibri" pitchFamily="34" charset="0"/>
              </a:rPr>
              <a:t>		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Doctrine de la </a:t>
            </a:r>
            <a:r>
              <a:rPr lang="fr-FR" b="1" dirty="0" smtClean="0">
                <a:solidFill>
                  <a:srgbClr val="FF0000"/>
                </a:solidFill>
                <a:cs typeface="Calibri" pitchFamily="34" charset="0"/>
              </a:rPr>
              <a:t>DG COMP </a:t>
            </a: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en 2006 </a:t>
            </a:r>
            <a:r>
              <a:rPr lang="fr-FR" dirty="0" smtClean="0">
                <a:solidFill>
                  <a:schemeClr val="tx2"/>
                </a:solidFill>
                <a:cs typeface="Calibri" pitchFamily="34" charset="0"/>
              </a:rPr>
              <a:t>(reprend celle de la CJUE)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Indique sa politique en cas de notification du financement des SIEG.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Exempte de notification des financements des SIEG répondant aux principes de l’arrêt Altmark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b="1" dirty="0" smtClean="0">
              <a:solidFill>
                <a:schemeClr val="tx2"/>
              </a:solidFill>
              <a:cs typeface="Calibri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Mise à jour de la doctrine Commission en 2011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FR" sz="1800" b="1" dirty="0" smtClean="0">
                <a:solidFill>
                  <a:schemeClr val="tx2"/>
                </a:solidFill>
                <a:cs typeface="Calibri" pitchFamily="34" charset="0"/>
              </a:rPr>
              <a:t>	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Exempte de notification les financement des SIEG répondant à l’arrêt Altmark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fr-FR" b="1" dirty="0" smtClean="0">
              <a:solidFill>
                <a:schemeClr val="tx2"/>
              </a:solidFill>
              <a:cs typeface="Calibri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Indique la position de la Commission en cas de notification d’un SIEG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b="1" dirty="0" smtClean="0">
              <a:solidFill>
                <a:schemeClr val="tx2"/>
              </a:solidFill>
              <a:cs typeface="Calibri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Interprète certaines notions de SIEG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fr-FR" b="1" dirty="0" smtClean="0">
              <a:solidFill>
                <a:schemeClr val="tx2"/>
              </a:solidFill>
              <a:cs typeface="Calibri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Crée une nouvelle aide « de-</a:t>
            </a:r>
            <a:r>
              <a:rPr lang="fr-FR" b="1" dirty="0" err="1" smtClean="0">
                <a:solidFill>
                  <a:schemeClr val="tx2"/>
                </a:solidFill>
                <a:cs typeface="Calibri" pitchFamily="34" charset="0"/>
              </a:rPr>
              <a:t>minimis</a:t>
            </a: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» à </a:t>
            </a:r>
            <a:r>
              <a:rPr lang="fr-FR" b="1" dirty="0" smtClean="0">
                <a:solidFill>
                  <a:srgbClr val="FF0000"/>
                </a:solidFill>
                <a:cs typeface="Calibri" pitchFamily="34" charset="0"/>
              </a:rPr>
              <a:t>500 </a:t>
            </a: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k€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FR" b="1" dirty="0" smtClean="0">
                <a:solidFill>
                  <a:schemeClr val="tx2"/>
                </a:solidFill>
                <a:cs typeface="Calibri" pitchFamily="34" charset="0"/>
              </a:rPr>
              <a:t>Pour les SIEG</a:t>
            </a:r>
            <a:endParaRPr lang="fr-FR" b="1" dirty="0">
              <a:solidFill>
                <a:schemeClr val="tx2"/>
              </a:solidFill>
              <a:cs typeface="Calibri" pitchFamily="34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JP BOVE www.fcae.eu</a:t>
            </a:r>
            <a:endParaRPr lang="fr-FR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3929058" y="1285860"/>
            <a:ext cx="1219205" cy="714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4356100" y="2000240"/>
            <a:ext cx="792163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4286248" y="2428868"/>
            <a:ext cx="792163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4286248" y="2857496"/>
            <a:ext cx="79216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4357686" y="3429000"/>
            <a:ext cx="792163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4429124" y="3929066"/>
            <a:ext cx="79216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4429124" y="4572008"/>
            <a:ext cx="79216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4286248" y="5072074"/>
            <a:ext cx="792163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0" y="1857364"/>
            <a:ext cx="9036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79375" y="3286124"/>
            <a:ext cx="9036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9" name="ZoneTexte 21"/>
          <p:cNvSpPr txBox="1">
            <a:spLocks noChangeArrowheads="1"/>
          </p:cNvSpPr>
          <p:nvPr/>
        </p:nvSpPr>
        <p:spPr bwMode="auto">
          <a:xfrm>
            <a:off x="-71470" y="1038509"/>
            <a:ext cx="9715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  <a:latin typeface="Broadway" pitchFamily="82" charset="0"/>
              </a:rPr>
              <a:t>2003</a:t>
            </a:r>
          </a:p>
        </p:txBody>
      </p:sp>
      <p:sp>
        <p:nvSpPr>
          <p:cNvPr id="13330" name="ZoneTexte 22"/>
          <p:cNvSpPr txBox="1">
            <a:spLocks noChangeArrowheads="1"/>
          </p:cNvSpPr>
          <p:nvPr/>
        </p:nvSpPr>
        <p:spPr bwMode="auto">
          <a:xfrm>
            <a:off x="-71470" y="1714488"/>
            <a:ext cx="9715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  <a:latin typeface="Broadway" pitchFamily="82" charset="0"/>
              </a:rPr>
              <a:t>2005</a:t>
            </a:r>
          </a:p>
        </p:txBody>
      </p:sp>
      <p:sp>
        <p:nvSpPr>
          <p:cNvPr id="13331" name="ZoneTexte 23"/>
          <p:cNvSpPr txBox="1">
            <a:spLocks noChangeArrowheads="1"/>
          </p:cNvSpPr>
          <p:nvPr/>
        </p:nvSpPr>
        <p:spPr bwMode="auto">
          <a:xfrm>
            <a:off x="-42888" y="3214686"/>
            <a:ext cx="9715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  <a:latin typeface="Broadway" pitchFamily="82" charset="0"/>
              </a:rPr>
              <a:t>2011</a:t>
            </a:r>
          </a:p>
        </p:txBody>
      </p:sp>
      <p:cxnSp>
        <p:nvCxnSpPr>
          <p:cNvPr id="25" name="Connecteur droit 24"/>
          <p:cNvCxnSpPr/>
          <p:nvPr/>
        </p:nvCxnSpPr>
        <p:spPr>
          <a:xfrm>
            <a:off x="107950" y="1142984"/>
            <a:ext cx="9036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re 1"/>
          <p:cNvSpPr txBox="1">
            <a:spLocks/>
          </p:cNvSpPr>
          <p:nvPr/>
        </p:nvSpPr>
        <p:spPr>
          <a:xfrm>
            <a:off x="179512" y="764704"/>
            <a:ext cx="7668345" cy="378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SIEG – Historique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4286248" y="5643578"/>
            <a:ext cx="792163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081463" y="6500828"/>
            <a:ext cx="2133600" cy="365125"/>
          </a:xfrm>
        </p:spPr>
        <p:txBody>
          <a:bodyPr/>
          <a:lstStyle/>
          <a:p>
            <a:fld id="{54B2C88D-B346-944F-B6E8-119B9F01F594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26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Image 2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642918"/>
            <a:ext cx="8786812" cy="571500"/>
          </a:xfrm>
          <a:extLst/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FR" sz="2800" dirty="0" smtClean="0"/>
              <a:t>  </a:t>
            </a:r>
            <a:r>
              <a:rPr lang="fr-FR" sz="2800" b="1" dirty="0" smtClean="0"/>
              <a:t>Les définitions européennes</a:t>
            </a:r>
            <a:endParaRPr lang="fr-FR" sz="3200" b="1" dirty="0" smtClean="0"/>
          </a:p>
        </p:txBody>
      </p:sp>
      <p:sp>
        <p:nvSpPr>
          <p:cNvPr id="15364" name="Rectangle 1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19518" y="6283556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fr-FR" dirty="0" smtClean="0">
                <a:solidFill>
                  <a:schemeClr val="tx1"/>
                </a:solidFill>
                <a:latin typeface="Arial" charset="0"/>
              </a:rPr>
              <a:t>JP BOVE www.fcae.eu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642971" y="1142984"/>
            <a:ext cx="8643937" cy="17859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fr-FR" sz="2400" b="1" u="sng" dirty="0">
                <a:solidFill>
                  <a:srgbClr val="FF0000"/>
                </a:solidFill>
                <a:latin typeface="+mn-lt"/>
              </a:rPr>
              <a:t>SIG - Service d’Intérêt Général </a:t>
            </a:r>
            <a:r>
              <a:rPr lang="fr-FR" sz="2400" b="1" dirty="0">
                <a:solidFill>
                  <a:srgbClr val="FF0000"/>
                </a:solidFill>
                <a:latin typeface="+mn-lt"/>
              </a:rPr>
              <a:t> 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Défini par chaque Etat membre - Pas de définition dans le TFUE  mais  il faut la présence</a:t>
            </a:r>
            <a:r>
              <a:rPr lang="fr-FR" sz="1600" b="1" dirty="0">
                <a:solidFill>
                  <a:schemeClr val="tx2"/>
                </a:solidFill>
                <a:latin typeface="+mn-lt"/>
              </a:rPr>
              <a:t> d’OBLIGATIONS DE SERVICE PUBLIC</a:t>
            </a:r>
          </a:p>
          <a:p>
            <a:pPr marL="228600" indent="-228600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/>
            </a:pPr>
            <a:endParaRPr lang="fr-FR" sz="900" b="1" dirty="0" smtClean="0">
              <a:solidFill>
                <a:schemeClr val="tx2"/>
              </a:solidFill>
              <a:latin typeface="+mn-lt"/>
            </a:endParaRPr>
          </a:p>
          <a:p>
            <a:pPr marL="685800" lvl="1" indent="-228600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/>
            </a:pPr>
            <a:r>
              <a:rPr lang="fr-FR" sz="2000" b="1" u="sng" dirty="0" smtClean="0">
                <a:solidFill>
                  <a:srgbClr val="FF0000"/>
                </a:solidFill>
                <a:latin typeface="+mn-lt"/>
              </a:rPr>
              <a:t>SIG </a:t>
            </a:r>
            <a:r>
              <a:rPr lang="fr-FR" sz="2000" b="1" u="sng" dirty="0">
                <a:solidFill>
                  <a:srgbClr val="FF0000"/>
                </a:solidFill>
                <a:latin typeface="+mn-lt"/>
              </a:rPr>
              <a:t>économique </a:t>
            </a:r>
            <a:r>
              <a:rPr lang="fr-FR" sz="2000" b="1" u="sng" dirty="0" smtClean="0">
                <a:solidFill>
                  <a:srgbClr val="FF0000"/>
                </a:solidFill>
                <a:latin typeface="+mn-lt"/>
              </a:rPr>
              <a:t>:</a:t>
            </a:r>
            <a:r>
              <a:rPr lang="fr-FR" sz="2000" b="1" u="sng" dirty="0" smtClean="0">
                <a:solidFill>
                  <a:srgbClr val="FF0000"/>
                </a:solidFill>
              </a:rPr>
              <a:t> </a:t>
            </a:r>
            <a:r>
              <a:rPr lang="fr-FR" sz="2000" b="1" u="sng" dirty="0" smtClean="0">
                <a:solidFill>
                  <a:schemeClr val="tx2"/>
                </a:solidFill>
              </a:rPr>
              <a:t>SIEG  Service d’Intérêt </a:t>
            </a:r>
            <a:r>
              <a:rPr lang="fr-FR" sz="2000" b="1" u="sng" dirty="0" smtClean="0">
                <a:solidFill>
                  <a:srgbClr val="FF0000"/>
                </a:solidFill>
              </a:rPr>
              <a:t>Economique </a:t>
            </a:r>
            <a:r>
              <a:rPr lang="fr-FR" sz="2000" b="1" u="sng" dirty="0" smtClean="0">
                <a:solidFill>
                  <a:schemeClr val="tx2"/>
                </a:solidFill>
              </a:rPr>
              <a:t>Général</a:t>
            </a:r>
          </a:p>
          <a:p>
            <a:pPr marL="685800" lvl="1" indent="-228600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/>
            </a:pPr>
            <a:r>
              <a:rPr lang="fr-FR" dirty="0" smtClean="0">
                <a:solidFill>
                  <a:schemeClr val="tx2"/>
                </a:solidFill>
              </a:rPr>
              <a:t>Un SIEG est un SIG à caractère « </a:t>
            </a:r>
            <a:r>
              <a:rPr lang="fr-FR" b="1" dirty="0" smtClean="0">
                <a:solidFill>
                  <a:schemeClr val="tx2"/>
                </a:solidFill>
              </a:rPr>
              <a:t>économique</a:t>
            </a:r>
            <a:r>
              <a:rPr lang="fr-FR" dirty="0" smtClean="0">
                <a:solidFill>
                  <a:schemeClr val="tx2"/>
                </a:solidFill>
              </a:rPr>
              <a:t> » (échange bien et services sur marché</a:t>
            </a:r>
            <a:r>
              <a:rPr lang="fr-FR" dirty="0" smtClean="0"/>
              <a:t>)</a:t>
            </a:r>
          </a:p>
          <a:p>
            <a:pPr marL="228600" indent="-228600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/>
            </a:pPr>
            <a:endParaRPr lang="fr-FR" sz="800" b="1" dirty="0">
              <a:solidFill>
                <a:schemeClr val="tx2"/>
              </a:solidFill>
              <a:latin typeface="+mn-lt"/>
            </a:endParaRPr>
          </a:p>
          <a:p>
            <a:pPr marL="685800" lvl="1" indent="-228600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/>
            </a:pPr>
            <a:r>
              <a:rPr lang="fr-FR" b="1" u="sng" dirty="0">
                <a:solidFill>
                  <a:srgbClr val="FF0000"/>
                </a:solidFill>
                <a:latin typeface="+mn-lt"/>
              </a:rPr>
              <a:t>Ou Non économique</a:t>
            </a:r>
            <a:r>
              <a:rPr lang="fr-FR" sz="1600" dirty="0">
                <a:latin typeface="+mn-lt"/>
              </a:rPr>
              <a:t>: </a:t>
            </a:r>
            <a:r>
              <a:rPr lang="fr-FR" sz="1600" i="1" dirty="0">
                <a:latin typeface="+mn-lt"/>
              </a:rPr>
              <a:t>Selon la CJUE </a:t>
            </a:r>
            <a:r>
              <a:rPr lang="fr-FR" sz="1600" i="1" dirty="0">
                <a:solidFill>
                  <a:schemeClr val="tx2"/>
                </a:solidFill>
                <a:latin typeface="+mn-lt"/>
              </a:rPr>
              <a:t>Police, défense, sécurité aérienne, surveillance antipollution, système carcéral, financement du réseau ferré national</a:t>
            </a: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214282" y="2786058"/>
            <a:ext cx="8501122" cy="17176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rmAutofit/>
          </a:bodyPr>
          <a:lstStyle/>
          <a:p>
            <a:pPr marL="2057400" lvl="4" indent="-228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fr-FR" sz="1600" dirty="0"/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714409" y="4000504"/>
            <a:ext cx="8199446" cy="17859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rmAutofit fontScale="92500" lnSpcReduction="20000"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fr-FR" sz="28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 CONDITIONS du SIEG:</a:t>
            </a:r>
            <a:r>
              <a:rPr lang="fr-FR" sz="24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mission + obligations + mandat</a:t>
            </a:r>
          </a:p>
          <a:p>
            <a:pPr marL="228600" indent="-2286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/>
            </a:pPr>
            <a:r>
              <a:rPr lang="fr-FR" sz="2000" b="1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une MISSION </a:t>
            </a:r>
            <a:r>
              <a:rPr lang="fr-FR" sz="20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d’intérêt général </a:t>
            </a:r>
            <a:r>
              <a:rPr lang="fr-FR" sz="2000" b="1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à caractère économique </a:t>
            </a:r>
          </a:p>
          <a:p>
            <a:pPr marL="685800" lvl="1" indent="-2286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/>
            </a:pPr>
            <a:r>
              <a:rPr lang="fr-FR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Définie par l’Etat membre normalement, sous le contrôle de la Commission</a:t>
            </a:r>
          </a:p>
          <a:p>
            <a:pPr marL="228600" indent="-2286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/>
            </a:pPr>
            <a:r>
              <a:rPr lang="fr-FR" sz="2000" b="1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Des OBLIGATIONS </a:t>
            </a:r>
            <a:r>
              <a:rPr lang="fr-FR" sz="20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de service public associées à cette mission</a:t>
            </a:r>
          </a:p>
          <a:p>
            <a:pPr marL="228600" indent="-2286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/>
            </a:pPr>
            <a:r>
              <a:rPr lang="fr-FR" sz="2000" b="1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Un MANDAT - </a:t>
            </a:r>
            <a:r>
              <a:rPr lang="fr-FR" sz="20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Mission dévolue par un acte de puissance publique </a:t>
            </a:r>
          </a:p>
          <a:p>
            <a:pPr marL="228600" indent="-2286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/>
            </a:pPr>
            <a:r>
              <a:rPr lang="fr-FR" sz="20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Pas de formalisme pour le mandat – l’Etat membre est compétent</a:t>
            </a:r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5</a:t>
            </a:fld>
            <a:endParaRPr lang="fr-FR"/>
          </a:p>
        </p:txBody>
      </p:sp>
      <p:cxnSp>
        <p:nvCxnSpPr>
          <p:cNvPr id="18" name="Connecteur en angle 17"/>
          <p:cNvCxnSpPr/>
          <p:nvPr/>
        </p:nvCxnSpPr>
        <p:spPr>
          <a:xfrm rot="16200000" flipH="1">
            <a:off x="784992" y="2001033"/>
            <a:ext cx="357984" cy="356397"/>
          </a:xfrm>
          <a:prstGeom prst="bentConnector3">
            <a:avLst>
              <a:gd name="adj1" fmla="val 98194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en angle 29"/>
          <p:cNvCxnSpPr/>
          <p:nvPr/>
        </p:nvCxnSpPr>
        <p:spPr>
          <a:xfrm rot="16200000" flipH="1">
            <a:off x="534960" y="2751134"/>
            <a:ext cx="858049" cy="356396"/>
          </a:xfrm>
          <a:prstGeom prst="bentConnector3">
            <a:avLst>
              <a:gd name="adj1" fmla="val 100268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211960" y="6501691"/>
            <a:ext cx="2133600" cy="365125"/>
          </a:xfrm>
        </p:spPr>
        <p:txBody>
          <a:bodyPr/>
          <a:lstStyle/>
          <a:p>
            <a:fld id="{C6613B40-80C8-1941-817D-E6E344047E81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14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7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7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7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7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7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97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97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97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97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97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704" grpId="0" uiExpand="1" build="p" autoUpdateAnimBg="0"/>
      <p:bldP spid="29705" grpId="0" build="p" autoUpdateAnimBg="0"/>
      <p:bldP spid="29706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19" name="Rectangle 1026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80513" cy="857250"/>
          </a:xfrm>
          <a:extLst/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FR" sz="2800" b="1" dirty="0" smtClean="0">
                <a:solidFill>
                  <a:schemeClr val="tx2"/>
                </a:solidFill>
              </a:rPr>
              <a:t>Les notions du SIEG</a:t>
            </a:r>
            <a:endParaRPr lang="fr-FR" sz="1050" b="1" dirty="0" smtClean="0">
              <a:solidFill>
                <a:schemeClr val="tx2"/>
              </a:solidFill>
            </a:endParaRP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idx="1"/>
          </p:nvPr>
        </p:nvSpPr>
        <p:spPr>
          <a:xfrm>
            <a:off x="285750" y="714375"/>
            <a:ext cx="8788400" cy="3714750"/>
          </a:xfrm>
          <a:extLst/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 smtClean="0">
                <a:solidFill>
                  <a:schemeClr val="tx2"/>
                </a:solidFill>
              </a:rPr>
              <a:t>Un service à caractère </a:t>
            </a:r>
            <a:r>
              <a:rPr lang="fr-FR" b="1" dirty="0" smtClean="0">
                <a:solidFill>
                  <a:srgbClr val="FF0000"/>
                </a:solidFill>
              </a:rPr>
              <a:t>économique </a:t>
            </a:r>
            <a:r>
              <a:rPr lang="fr-FR" b="1" dirty="0" smtClean="0">
                <a:solidFill>
                  <a:schemeClr val="tx2"/>
                </a:solidFill>
              </a:rPr>
              <a:t>d’intérêt général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 smtClean="0">
                <a:solidFill>
                  <a:schemeClr val="tx2"/>
                </a:solidFill>
              </a:rPr>
              <a:t>Le SIEG est un </a:t>
            </a:r>
            <a:r>
              <a:rPr lang="fr-FR" b="1" dirty="0" smtClean="0">
                <a:solidFill>
                  <a:srgbClr val="FF0000"/>
                </a:solidFill>
              </a:rPr>
              <a:t>Service à caractère spécifique </a:t>
            </a:r>
            <a:r>
              <a:rPr lang="fr-FR" dirty="0" smtClean="0">
                <a:solidFill>
                  <a:schemeClr val="tx2"/>
                </a:solidFill>
              </a:rPr>
              <a:t>par rapport à ceux des autres activités de la vie économique;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 smtClean="0">
                <a:solidFill>
                  <a:schemeClr val="tx2"/>
                </a:solidFill>
              </a:rPr>
              <a:t>Une </a:t>
            </a:r>
            <a:r>
              <a:rPr lang="fr-FR" b="1" dirty="0" smtClean="0">
                <a:solidFill>
                  <a:srgbClr val="FF0000"/>
                </a:solidFill>
              </a:rPr>
              <a:t>mission particulière </a:t>
            </a:r>
            <a:r>
              <a:rPr lang="fr-FR" dirty="0" smtClean="0">
                <a:solidFill>
                  <a:schemeClr val="tx2"/>
                </a:solidFill>
              </a:rPr>
              <a:t>qu’un opérateur privé n’exercerait pas (dans les mêmes conditions) dans son propre intérêt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u="sng" dirty="0" smtClean="0">
                <a:solidFill>
                  <a:schemeClr val="tx2"/>
                </a:solidFill>
              </a:rPr>
              <a:t>Communication du 20/12/11 Commission: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 smtClean="0">
                <a:solidFill>
                  <a:schemeClr val="tx2"/>
                </a:solidFill>
              </a:rPr>
              <a:t>1) </a:t>
            </a:r>
            <a:r>
              <a:rPr lang="fr-FR" dirty="0" smtClean="0">
                <a:solidFill>
                  <a:schemeClr val="tx2"/>
                </a:solidFill>
              </a:rPr>
              <a:t>le SIEG ne doit </a:t>
            </a:r>
            <a:r>
              <a:rPr lang="fr-FR" b="1" dirty="0" smtClean="0">
                <a:solidFill>
                  <a:schemeClr val="tx2"/>
                </a:solidFill>
              </a:rPr>
              <a:t>pas concerner des activités déjà fournies par le privé </a:t>
            </a:r>
            <a:r>
              <a:rPr lang="fr-FR" b="1" dirty="0" smtClean="0">
                <a:solidFill>
                  <a:srgbClr val="FF0000"/>
                </a:solidFill>
              </a:rPr>
              <a:t>de façon satisfaisante</a:t>
            </a:r>
            <a:r>
              <a:rPr lang="fr-FR" dirty="0" smtClean="0">
                <a:solidFill>
                  <a:schemeClr val="tx2"/>
                </a:solidFill>
              </a:rPr>
              <a:t>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 smtClean="0">
                <a:solidFill>
                  <a:schemeClr val="tx2"/>
                </a:solidFill>
              </a:rPr>
              <a:t>2)</a:t>
            </a:r>
            <a:r>
              <a:rPr lang="fr-FR" dirty="0" smtClean="0">
                <a:solidFill>
                  <a:schemeClr val="tx2"/>
                </a:solidFill>
              </a:rPr>
              <a:t> le SIEG doit être </a:t>
            </a:r>
            <a:r>
              <a:rPr lang="fr-FR" b="1" dirty="0" smtClean="0">
                <a:solidFill>
                  <a:schemeClr val="tx2"/>
                </a:solidFill>
              </a:rPr>
              <a:t>fourni au citoyen </a:t>
            </a:r>
            <a:r>
              <a:rPr lang="fr-FR" dirty="0" smtClean="0">
                <a:solidFill>
                  <a:schemeClr val="tx2"/>
                </a:solidFill>
              </a:rPr>
              <a:t>ou fourni dans l’intérêt de la société dans son ensemble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fr-FR" dirty="0" smtClean="0">
              <a:solidFill>
                <a:schemeClr val="tx2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>
              <a:solidFill>
                <a:schemeClr val="tx2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>
              <a:solidFill>
                <a:schemeClr val="tx2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>
              <a:solidFill>
                <a:schemeClr val="tx2"/>
              </a:solidFill>
            </a:endParaRPr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fr-FR" smtClean="0">
                <a:solidFill>
                  <a:schemeClr val="tx1"/>
                </a:solidFill>
                <a:latin typeface="Arial" charset="0"/>
              </a:rPr>
              <a:t>JP BOVE www.fcae.eu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42875" y="4857750"/>
            <a:ext cx="3857625" cy="20320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fr-FR" b="1" dirty="0">
                <a:solidFill>
                  <a:schemeClr val="tx2"/>
                </a:solidFill>
                <a:latin typeface="+mn-lt"/>
              </a:rPr>
              <a:t>Notion Française :</a:t>
            </a:r>
          </a:p>
          <a:p>
            <a:pPr>
              <a:defRPr/>
            </a:pPr>
            <a:r>
              <a:rPr lang="fr-FR" dirty="0">
                <a:solidFill>
                  <a:schemeClr val="tx2"/>
                </a:solidFill>
                <a:latin typeface="+mn-lt"/>
              </a:rPr>
              <a:t>SP = service d’intérêt général défini par la loi ou la Jurisprudence, y compris des activités économiques</a:t>
            </a:r>
          </a:p>
          <a:p>
            <a:pPr>
              <a:defRPr/>
            </a:pPr>
            <a:r>
              <a:rPr lang="fr-FR" dirty="0">
                <a:solidFill>
                  <a:schemeClr val="tx2"/>
                </a:solidFill>
                <a:latin typeface="+mn-lt"/>
              </a:rPr>
              <a:t>Carence du marché pas obligatoire</a:t>
            </a:r>
          </a:p>
          <a:p>
            <a:pPr>
              <a:defRPr/>
            </a:pPr>
            <a:r>
              <a:rPr lang="fr-FR" dirty="0">
                <a:solidFill>
                  <a:schemeClr val="tx2"/>
                </a:solidFill>
                <a:latin typeface="+mn-lt"/>
              </a:rPr>
              <a:t>Pas de notion de bénéfice raisonnable pour le financement des OSP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072063" y="4786313"/>
            <a:ext cx="4071937" cy="20320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fr-FR" b="1" dirty="0">
                <a:solidFill>
                  <a:schemeClr val="tx2"/>
                </a:solidFill>
                <a:latin typeface="+mn-lt"/>
              </a:rPr>
              <a:t>Notion européenne:</a:t>
            </a:r>
          </a:p>
          <a:p>
            <a:pPr>
              <a:defRPr/>
            </a:pPr>
            <a:r>
              <a:rPr lang="fr-FR" dirty="0">
                <a:solidFill>
                  <a:schemeClr val="tx2"/>
                </a:solidFill>
                <a:latin typeface="+mn-lt"/>
              </a:rPr>
              <a:t>SIEG = ce qui n’est pas fourni par le privé spontanément (carence)</a:t>
            </a:r>
          </a:p>
          <a:p>
            <a:pPr>
              <a:defRPr/>
            </a:pPr>
            <a:r>
              <a:rPr lang="fr-FR" dirty="0">
                <a:solidFill>
                  <a:schemeClr val="tx2"/>
                </a:solidFill>
                <a:latin typeface="+mn-lt"/>
              </a:rPr>
              <a:t>ET ce qui bénéficie normalement à tous les citoyens</a:t>
            </a:r>
          </a:p>
          <a:p>
            <a:pPr>
              <a:defRPr/>
            </a:pPr>
            <a:r>
              <a:rPr lang="fr-FR" dirty="0">
                <a:solidFill>
                  <a:schemeClr val="tx2"/>
                </a:solidFill>
                <a:latin typeface="+mn-lt"/>
              </a:rPr>
              <a:t>La compensation des OSP doit se faire avec un bénéfice raisonnable</a:t>
            </a:r>
          </a:p>
        </p:txBody>
      </p:sp>
      <p:sp>
        <p:nvSpPr>
          <p:cNvPr id="3" name="Différent de 2"/>
          <p:cNvSpPr/>
          <p:nvPr/>
        </p:nvSpPr>
        <p:spPr>
          <a:xfrm>
            <a:off x="4210050" y="5732463"/>
            <a:ext cx="647700" cy="360362"/>
          </a:xfrm>
          <a:prstGeom prst="mathNotEqua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9" name="Picture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62913" y="4156075"/>
            <a:ext cx="1081087" cy="630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aphicFrame>
        <p:nvGraphicFramePr>
          <p:cNvPr id="4" name="Objet 3"/>
          <p:cNvGraphicFramePr>
            <a:graphicFrameLocks noChangeAspect="1"/>
          </p:cNvGraphicFramePr>
          <p:nvPr/>
        </p:nvGraphicFramePr>
        <p:xfrm>
          <a:off x="73025" y="4143375"/>
          <a:ext cx="998538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86" name="Document" r:id="rId4" imgW="1200912" imgH="713232" progId="Word.Document.8">
                  <p:embed/>
                </p:oleObj>
              </mc:Choice>
              <mc:Fallback>
                <p:oleObj name="Document" r:id="rId4" imgW="1200912" imgH="713232" progId="Word.Document.8">
                  <p:embed/>
                  <p:pic>
                    <p:nvPicPr>
                      <p:cNvPr id="0" name="Obje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25" y="4143375"/>
                        <a:ext cx="998538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F08D4-2E73-F346-947F-CCFD7D8D6EA0}" type="datetime1">
              <a:rPr lang="fr-FR" smtClean="0"/>
              <a:t>23/11/2016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2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32" y="71462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57188" y="0"/>
            <a:ext cx="8229600" cy="571500"/>
          </a:xfrm>
        </p:spPr>
        <p:txBody>
          <a:bodyPr>
            <a:normAutofit fontScale="90000"/>
          </a:bodyPr>
          <a:lstStyle/>
          <a:p>
            <a:r>
              <a:rPr lang="fr-FR" sz="3600" b="1" smtClean="0">
                <a:solidFill>
                  <a:schemeClr val="tx2"/>
                </a:solidFill>
              </a:rPr>
              <a:t>LES ELEMENTS DU SIEG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7786688" y="6572250"/>
            <a:ext cx="1357312" cy="285750"/>
          </a:xfrm>
        </p:spPr>
        <p:txBody>
          <a:bodyPr/>
          <a:lstStyle/>
          <a:p>
            <a:pPr>
              <a:defRPr/>
            </a:pPr>
            <a:r>
              <a:rPr lang="fr-FR" smtClean="0"/>
              <a:t>JP BOVE www.fcae.eu</a:t>
            </a:r>
            <a:endParaRPr lang="fr-FR" dirty="0"/>
          </a:p>
        </p:txBody>
      </p:sp>
      <p:sp>
        <p:nvSpPr>
          <p:cNvPr id="7" name="Flèche vers le bas 6"/>
          <p:cNvSpPr/>
          <p:nvPr/>
        </p:nvSpPr>
        <p:spPr>
          <a:xfrm rot="5400000">
            <a:off x="4602163" y="755650"/>
            <a:ext cx="677862" cy="4524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b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214313" y="571500"/>
            <a:ext cx="4214812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Carence du marché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214313" y="1000125"/>
            <a:ext cx="4214812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Service à la population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214313" y="1928802"/>
            <a:ext cx="4286250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Même sans but lucratif …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214313" y="2428868"/>
            <a:ext cx="428625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600" b="1" dirty="0"/>
              <a:t>Un acte officiel, convention, délibération contrat, DSP, bail </a:t>
            </a:r>
            <a:r>
              <a:rPr lang="fr-FR" sz="1600" b="1" dirty="0" smtClean="0"/>
              <a:t>emphytéotique, </a:t>
            </a:r>
            <a:r>
              <a:rPr lang="fr-FR" sz="1600" dirty="0" smtClean="0"/>
              <a:t>loi arrêté</a:t>
            </a:r>
            <a:endParaRPr lang="fr-FR" sz="1600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214313" y="4214821"/>
            <a:ext cx="4286250" cy="357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Définies clairement dans le mandat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214313" y="1500174"/>
            <a:ext cx="4286250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Mise sur le marché de biens et services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214313" y="4786322"/>
            <a:ext cx="4286250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600" b="1" dirty="0"/>
              <a:t>La prise en charge des </a:t>
            </a:r>
            <a:r>
              <a:rPr lang="fr-FR" sz="1600" b="1" dirty="0" smtClean="0"/>
              <a:t>coûts </a:t>
            </a:r>
            <a:r>
              <a:rPr lang="fr-FR" sz="1600" b="1" smtClean="0"/>
              <a:t>nets occasionnés</a:t>
            </a:r>
            <a:endParaRPr lang="fr-FR" sz="1600" b="1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214313" y="5214950"/>
            <a:ext cx="4286250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Un bénéfice raisonnable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5357818" y="785813"/>
            <a:ext cx="3714744" cy="500047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 smtClean="0"/>
              <a:t>1) UN </a:t>
            </a:r>
            <a:r>
              <a:rPr lang="fr-FR" b="1" dirty="0"/>
              <a:t>SERVICE D’INTERET GENERAL</a:t>
            </a:r>
          </a:p>
        </p:txBody>
      </p:sp>
      <p:sp>
        <p:nvSpPr>
          <p:cNvPr id="19" name="Rectangle à coins arrondis 18"/>
          <p:cNvSpPr/>
          <p:nvPr/>
        </p:nvSpPr>
        <p:spPr>
          <a:xfrm>
            <a:off x="5357818" y="1714500"/>
            <a:ext cx="3429000" cy="500063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 smtClean="0"/>
              <a:t>2) A </a:t>
            </a:r>
            <a:r>
              <a:rPr lang="fr-FR" b="1" dirty="0"/>
              <a:t>CARACTERE ECONOMIQUE</a:t>
            </a:r>
          </a:p>
        </p:txBody>
      </p:sp>
      <p:sp>
        <p:nvSpPr>
          <p:cNvPr id="20" name="Rectangle à coins arrondis 19"/>
          <p:cNvSpPr/>
          <p:nvPr/>
        </p:nvSpPr>
        <p:spPr>
          <a:xfrm>
            <a:off x="5429256" y="3000372"/>
            <a:ext cx="3143250" cy="357187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 smtClean="0"/>
              <a:t>3) CONFIE PAR UN </a:t>
            </a:r>
            <a:r>
              <a:rPr lang="fr-FR" b="1" dirty="0"/>
              <a:t>MANDAT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5286411" y="4214818"/>
            <a:ext cx="3857621" cy="50006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 smtClean="0"/>
              <a:t>4) DES </a:t>
            </a:r>
            <a:r>
              <a:rPr lang="fr-FR" b="1" dirty="0"/>
              <a:t>OBLIGATIONS DE SERVICE PUB</a:t>
            </a:r>
          </a:p>
        </p:txBody>
      </p:sp>
      <p:sp>
        <p:nvSpPr>
          <p:cNvPr id="23" name="Rectangle à coins arrondis 22"/>
          <p:cNvSpPr/>
          <p:nvPr/>
        </p:nvSpPr>
        <p:spPr>
          <a:xfrm>
            <a:off x="5357849" y="5000638"/>
            <a:ext cx="3714745" cy="35718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 smtClean="0"/>
              <a:t>5) UNE </a:t>
            </a:r>
            <a:r>
              <a:rPr lang="fr-FR" b="1" dirty="0"/>
              <a:t>COMPENSATION FINANCIERE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5429256" y="5715021"/>
            <a:ext cx="3500437" cy="642937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 smtClean="0"/>
              <a:t>6) UN </a:t>
            </a:r>
            <a:r>
              <a:rPr lang="fr-FR" b="1" dirty="0"/>
              <a:t>CONTRÔLE DE NON SURCOMPENSATION</a:t>
            </a:r>
          </a:p>
        </p:txBody>
      </p:sp>
      <p:sp>
        <p:nvSpPr>
          <p:cNvPr id="26" name="Flèche vers le bas 25"/>
          <p:cNvSpPr/>
          <p:nvPr/>
        </p:nvSpPr>
        <p:spPr>
          <a:xfrm rot="5400000">
            <a:off x="4673601" y="1720850"/>
            <a:ext cx="677862" cy="4524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b="1" dirty="0"/>
          </a:p>
        </p:txBody>
      </p:sp>
      <p:sp>
        <p:nvSpPr>
          <p:cNvPr id="27" name="Flèche vers le bas 26"/>
          <p:cNvSpPr/>
          <p:nvPr/>
        </p:nvSpPr>
        <p:spPr>
          <a:xfrm rot="5400000">
            <a:off x="4745038" y="2898770"/>
            <a:ext cx="677862" cy="4524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b="1" dirty="0"/>
          </a:p>
        </p:txBody>
      </p:sp>
      <p:sp>
        <p:nvSpPr>
          <p:cNvPr id="28" name="Flèche vers le bas 27"/>
          <p:cNvSpPr/>
          <p:nvPr/>
        </p:nvSpPr>
        <p:spPr>
          <a:xfrm rot="5400000">
            <a:off x="4602163" y="4184655"/>
            <a:ext cx="677863" cy="4524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b="1" dirty="0"/>
          </a:p>
        </p:txBody>
      </p:sp>
      <p:sp>
        <p:nvSpPr>
          <p:cNvPr id="29" name="Flèche vers le bas 28"/>
          <p:cNvSpPr/>
          <p:nvPr/>
        </p:nvSpPr>
        <p:spPr>
          <a:xfrm rot="5400000">
            <a:off x="4733134" y="4947456"/>
            <a:ext cx="53498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b="1" dirty="0"/>
          </a:p>
        </p:txBody>
      </p:sp>
      <p:sp>
        <p:nvSpPr>
          <p:cNvPr id="30" name="Flèche vers le bas 29"/>
          <p:cNvSpPr/>
          <p:nvPr/>
        </p:nvSpPr>
        <p:spPr>
          <a:xfrm rot="5400000">
            <a:off x="4673601" y="5756291"/>
            <a:ext cx="677862" cy="4524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b="1" dirty="0"/>
          </a:p>
        </p:txBody>
      </p:sp>
      <p:sp>
        <p:nvSpPr>
          <p:cNvPr id="31" name="Rectangle à coins arrondis 30"/>
          <p:cNvSpPr/>
          <p:nvPr/>
        </p:nvSpPr>
        <p:spPr>
          <a:xfrm>
            <a:off x="214313" y="5715016"/>
            <a:ext cx="4286250" cy="357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Une fois au moins tous les 3 ans</a:t>
            </a:r>
          </a:p>
        </p:txBody>
      </p:sp>
      <p:sp>
        <p:nvSpPr>
          <p:cNvPr id="32" name="Rectangle à coins arrondis 31"/>
          <p:cNvSpPr/>
          <p:nvPr/>
        </p:nvSpPr>
        <p:spPr>
          <a:xfrm>
            <a:off x="357188" y="3214686"/>
            <a:ext cx="4071937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b="1" dirty="0"/>
              <a:t>Définissant la nature, la durée OSP, l’entreprise, les droits exclusifs, le mécanisme de compensation</a:t>
            </a:r>
            <a:r>
              <a:rPr lang="fr-FR" sz="1400" b="1" dirty="0" smtClean="0"/>
              <a:t>, </a:t>
            </a:r>
            <a:r>
              <a:rPr lang="fr-FR" sz="1400" b="1" dirty="0"/>
              <a:t>le contrôle, la révision, une </a:t>
            </a:r>
            <a:r>
              <a:rPr lang="fr-FR" sz="1400" b="1" dirty="0" smtClean="0"/>
              <a:t>référence </a:t>
            </a:r>
            <a:r>
              <a:rPr lang="fr-FR" sz="1400" b="1" dirty="0"/>
              <a:t>à la décision </a:t>
            </a:r>
            <a:r>
              <a:rPr lang="fr-FR" sz="1400" b="1" dirty="0" smtClean="0"/>
              <a:t>d’exemption du 20 décembre 2011</a:t>
            </a:r>
            <a:endParaRPr lang="fr-FR" sz="1400" b="1" dirty="0"/>
          </a:p>
        </p:txBody>
      </p:sp>
      <p:sp>
        <p:nvSpPr>
          <p:cNvPr id="33" name="Rectangle à coins arrondis 32"/>
          <p:cNvSpPr/>
          <p:nvPr/>
        </p:nvSpPr>
        <p:spPr>
          <a:xfrm>
            <a:off x="142875" y="3143248"/>
            <a:ext cx="4500563" cy="3643314"/>
          </a:xfrm>
          <a:prstGeom prst="roundRect">
            <a:avLst/>
          </a:prstGeom>
          <a:noFill/>
          <a:ln w="412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4" name="ZoneTexte 33"/>
          <p:cNvSpPr txBox="1"/>
          <p:nvPr/>
        </p:nvSpPr>
        <p:spPr>
          <a:xfrm>
            <a:off x="428625" y="6072206"/>
            <a:ext cx="41433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  <a:latin typeface="+mn-lt"/>
              </a:rPr>
              <a:t>Éléments non imposés par </a:t>
            </a:r>
            <a:r>
              <a:rPr lang="fr-FR" sz="2000" b="1" dirty="0" smtClean="0">
                <a:solidFill>
                  <a:srgbClr val="FF0000"/>
                </a:solidFill>
                <a:latin typeface="+mn-lt"/>
              </a:rPr>
              <a:t>le Règlement de </a:t>
            </a:r>
            <a:r>
              <a:rPr lang="fr-FR" sz="2000" b="1" dirty="0" err="1">
                <a:solidFill>
                  <a:srgbClr val="FF0000"/>
                </a:solidFill>
                <a:latin typeface="+mn-lt"/>
              </a:rPr>
              <a:t>minimis</a:t>
            </a:r>
            <a:r>
              <a:rPr lang="fr-FR" sz="2000" b="1" dirty="0">
                <a:solidFill>
                  <a:srgbClr val="FF0000"/>
                </a:solidFill>
                <a:latin typeface="+mn-lt"/>
              </a:rPr>
              <a:t> SIEG</a:t>
            </a:r>
          </a:p>
        </p:txBody>
      </p:sp>
      <p:sp>
        <p:nvSpPr>
          <p:cNvPr id="36" name="Espace réservé du numéro de diapositive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369F-FFBB-584C-91D5-0A333EEE6F25}" type="datetime1">
              <a:rPr lang="fr-FR" smtClean="0"/>
              <a:t>23/11/2016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285860"/>
            <a:ext cx="8705850" cy="400052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fr-FR" sz="2000" b="1" i="1" u="sng" dirty="0" smtClean="0">
                <a:solidFill>
                  <a:srgbClr val="FF0000"/>
                </a:solidFill>
              </a:rPr>
              <a:t>-&gt; SE REFERER AU PROJET DE COMMUNICATION SUR LA NOTION D’AIDE D’ETAT</a:t>
            </a:r>
          </a:p>
          <a:p>
            <a:pPr eaLnBrk="1" hangingPunct="1">
              <a:lnSpc>
                <a:spcPct val="90000"/>
              </a:lnSpc>
            </a:pPr>
            <a:r>
              <a:rPr lang="fr-FR" sz="2000" b="1" i="1" u="sng" dirty="0" smtClean="0">
                <a:solidFill>
                  <a:srgbClr val="002060"/>
                </a:solidFill>
              </a:rPr>
              <a:t>Les activités liées à la prérogative de la puissance publique </a:t>
            </a:r>
          </a:p>
          <a:p>
            <a:pPr lvl="4" eaLnBrk="1" hangingPunct="1">
              <a:lnSpc>
                <a:spcPct val="90000"/>
              </a:lnSpc>
              <a:buFont typeface="Arial" charset="0"/>
              <a:buChar char="•"/>
            </a:pPr>
            <a:endParaRPr lang="fr-FR" sz="8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sz="2000" b="1" dirty="0" smtClean="0">
                <a:solidFill>
                  <a:srgbClr val="C00000"/>
                </a:solidFill>
              </a:rPr>
              <a:t>EX</a:t>
            </a:r>
            <a:r>
              <a:rPr lang="fr-FR" sz="2000" b="1" dirty="0" smtClean="0">
                <a:solidFill>
                  <a:schemeClr val="tx2"/>
                </a:solidFill>
              </a:rPr>
              <a:t>: contrôle et police de l’espace aérien </a:t>
            </a:r>
            <a:r>
              <a:rPr lang="fr-FR" sz="2000" dirty="0" smtClean="0">
                <a:solidFill>
                  <a:schemeClr val="tx2"/>
                </a:solidFill>
              </a:rPr>
              <a:t>(CJCE SAT/Eurocontrol 19/1/94)</a:t>
            </a:r>
          </a:p>
          <a:p>
            <a:pPr lvl="4" eaLnBrk="1" hangingPunct="1">
              <a:lnSpc>
                <a:spcPct val="90000"/>
              </a:lnSpc>
              <a:buFont typeface="Arial" charset="0"/>
              <a:buChar char="•"/>
            </a:pPr>
            <a:endParaRPr lang="fr-FR" sz="800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sz="2000" b="1" dirty="0" smtClean="0">
                <a:solidFill>
                  <a:srgbClr val="C00000"/>
                </a:solidFill>
              </a:rPr>
              <a:t>EX</a:t>
            </a:r>
            <a:r>
              <a:rPr lang="fr-FR" sz="2000" b="1" dirty="0" smtClean="0">
                <a:solidFill>
                  <a:schemeClr val="tx2"/>
                </a:solidFill>
              </a:rPr>
              <a:t>:  la surveillance contre les pollutions marines</a:t>
            </a:r>
          </a:p>
          <a:p>
            <a:pPr lvl="4" eaLnBrk="1" hangingPunct="1">
              <a:lnSpc>
                <a:spcPct val="90000"/>
              </a:lnSpc>
              <a:buFont typeface="Arial" charset="0"/>
              <a:buChar char="•"/>
            </a:pPr>
            <a:endParaRPr lang="fr-FR" sz="8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sz="2000" b="1" dirty="0" smtClean="0">
                <a:solidFill>
                  <a:srgbClr val="C00000"/>
                </a:solidFill>
              </a:rPr>
              <a:t>EX</a:t>
            </a:r>
            <a:r>
              <a:rPr lang="fr-FR" sz="2000" b="1" dirty="0" smtClean="0">
                <a:solidFill>
                  <a:schemeClr val="tx2"/>
                </a:solidFill>
              </a:rPr>
              <a:t>: l’organisation, le financement de mesures pénitentiaires afin d’assurer la mise en œuvre du système pénal</a:t>
            </a:r>
          </a:p>
          <a:p>
            <a:pPr lvl="4" eaLnBrk="1" hangingPunct="1">
              <a:lnSpc>
                <a:spcPct val="90000"/>
              </a:lnSpc>
              <a:buFont typeface="Arial" charset="0"/>
              <a:buChar char="•"/>
            </a:pPr>
            <a:endParaRPr lang="fr-FR" sz="8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sz="2000" b="1" i="1" u="sng" dirty="0" smtClean="0">
                <a:solidFill>
                  <a:srgbClr val="002060"/>
                </a:solidFill>
              </a:rPr>
              <a:t>Les activités de nature purement sociale</a:t>
            </a:r>
          </a:p>
          <a:p>
            <a:pPr lvl="4" eaLnBrk="1" hangingPunct="1">
              <a:lnSpc>
                <a:spcPct val="90000"/>
              </a:lnSpc>
              <a:buFont typeface="Arial" charset="0"/>
              <a:buChar char="•"/>
            </a:pPr>
            <a:endParaRPr lang="fr-FR" sz="8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sz="2000" b="1" dirty="0" smtClean="0">
                <a:solidFill>
                  <a:srgbClr val="C00000"/>
                </a:solidFill>
              </a:rPr>
              <a:t>Ex</a:t>
            </a:r>
            <a:r>
              <a:rPr lang="fr-FR" sz="2000" b="1" dirty="0" smtClean="0">
                <a:solidFill>
                  <a:schemeClr val="tx2"/>
                </a:solidFill>
              </a:rPr>
              <a:t>:  la gestion de régimes d’assurance obligatoire poursuivant un objectif exclusivement social, </a:t>
            </a:r>
            <a:r>
              <a:rPr lang="fr-FR" sz="2000" dirty="0" smtClean="0">
                <a:solidFill>
                  <a:schemeClr val="tx2"/>
                </a:solidFill>
              </a:rPr>
              <a:t>fonctionnant sur le principe de solidarité, offrant des prestations s’assurances indépendantes des cotisations (CJUE 17/2/93 Poucet) </a:t>
            </a:r>
          </a:p>
          <a:p>
            <a:pPr lvl="3" eaLnBrk="1" hangingPunct="1">
              <a:lnSpc>
                <a:spcPct val="90000"/>
              </a:lnSpc>
              <a:buFont typeface="Arial" charset="0"/>
              <a:buChar char="•"/>
            </a:pPr>
            <a:endParaRPr lang="fr-FR" sz="800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sz="2000" b="1" dirty="0" smtClean="0">
                <a:solidFill>
                  <a:srgbClr val="C00000"/>
                </a:solidFill>
              </a:rPr>
              <a:t>Ex</a:t>
            </a:r>
            <a:r>
              <a:rPr lang="fr-FR" sz="2000" b="1" dirty="0" smtClean="0">
                <a:solidFill>
                  <a:schemeClr val="tx2"/>
                </a:solidFill>
              </a:rPr>
              <a:t>:  Certains services d’enseignement public </a:t>
            </a:r>
            <a:r>
              <a:rPr lang="fr-FR" sz="1800" dirty="0" smtClean="0">
                <a:solidFill>
                  <a:schemeClr val="tx2"/>
                </a:solidFill>
              </a:rPr>
              <a:t>(CJUE 11/9/2007 com/Allemagne)</a:t>
            </a:r>
            <a:endParaRPr lang="fr-FR" sz="2000" b="1" dirty="0" smtClean="0">
              <a:solidFill>
                <a:schemeClr val="tx2"/>
              </a:solidFill>
            </a:endParaRPr>
          </a:p>
          <a:p>
            <a:pPr lvl="4" eaLnBrk="1" hangingPunct="1">
              <a:lnSpc>
                <a:spcPct val="90000"/>
              </a:lnSpc>
              <a:buFont typeface="Arial" charset="0"/>
              <a:buChar char="•"/>
            </a:pPr>
            <a:endParaRPr lang="fr-FR" sz="8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fr-FR" sz="2000" dirty="0" smtClean="0">
              <a:solidFill>
                <a:schemeClr val="tx2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85720" y="5214950"/>
            <a:ext cx="87868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b="1" dirty="0">
                <a:solidFill>
                  <a:srgbClr val="FF0000"/>
                </a:solidFill>
                <a:latin typeface="+mn-lt"/>
              </a:rPr>
              <a:t>Dans cet arrêt la CJUE nous dit que le paiement de droits de scolarité n’ôte pas le caractère non économique du SIG car ils ne couvrent qu’une partie des coûts.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0" y="836142"/>
            <a:ext cx="9144000" cy="378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SERVICES NON ECONOMIQUES - SNIEG 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067944" y="6519446"/>
            <a:ext cx="2133600" cy="365125"/>
          </a:xfrm>
        </p:spPr>
        <p:txBody>
          <a:bodyPr/>
          <a:lstStyle/>
          <a:p>
            <a:fld id="{80AD4714-A6FD-964D-BF96-E1018BD7E1A7}" type="datetime1">
              <a:rPr lang="fr-FR" smtClean="0"/>
              <a:t>23/11/2016</a:t>
            </a:fld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  <p:pic>
        <p:nvPicPr>
          <p:cNvPr id="12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75742"/>
            <a:ext cx="1062802" cy="6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9" y="6260960"/>
            <a:ext cx="1071569" cy="5256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642938" y="5929330"/>
            <a:ext cx="7429500" cy="71435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285860"/>
            <a:ext cx="8705850" cy="557214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fr-FR" sz="2000" b="1" i="1" u="sng" dirty="0" smtClean="0">
                <a:solidFill>
                  <a:srgbClr val="002060"/>
                </a:solidFill>
              </a:rPr>
              <a:t>Certaines activités des universités et organismes de recherche:</a:t>
            </a:r>
          </a:p>
          <a:p>
            <a:pPr eaLnBrk="1" hangingPunct="1">
              <a:lnSpc>
                <a:spcPct val="90000"/>
              </a:lnSpc>
            </a:pPr>
            <a:r>
              <a:rPr lang="fr-FR" sz="2000" b="1" dirty="0" smtClean="0">
                <a:solidFill>
                  <a:srgbClr val="C00000"/>
                </a:solidFill>
              </a:rPr>
              <a:t>Ex</a:t>
            </a:r>
            <a:r>
              <a:rPr lang="fr-FR" sz="2000" b="1" dirty="0" smtClean="0">
                <a:solidFill>
                  <a:schemeClr val="tx2"/>
                </a:solidFill>
              </a:rPr>
              <a:t>:  Les activités de formation en vue de ressources humaines accrues et plus qualifiées </a:t>
            </a:r>
            <a:r>
              <a:rPr lang="fr-FR" sz="2000" dirty="0" smtClean="0">
                <a:solidFill>
                  <a:schemeClr val="tx2"/>
                </a:solidFill>
              </a:rPr>
              <a:t>(?) </a:t>
            </a:r>
          </a:p>
          <a:p>
            <a:pPr lvl="3" eaLnBrk="1" hangingPunct="1">
              <a:lnSpc>
                <a:spcPct val="90000"/>
              </a:lnSpc>
              <a:buFont typeface="Arial" charset="0"/>
              <a:buChar char="•"/>
            </a:pPr>
            <a:endParaRPr lang="fr-FR" sz="800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sz="2000" b="1" dirty="0" smtClean="0">
                <a:solidFill>
                  <a:srgbClr val="C00000"/>
                </a:solidFill>
              </a:rPr>
              <a:t>Ex</a:t>
            </a:r>
            <a:r>
              <a:rPr lang="fr-FR" sz="2000" b="1" dirty="0" smtClean="0">
                <a:solidFill>
                  <a:schemeClr val="tx2"/>
                </a:solidFill>
              </a:rPr>
              <a:t>:  Les activités de Recherche et Développement indépendantes, en vue de connaissance plus étendues et d’une meilleure compréhension </a:t>
            </a:r>
            <a:r>
              <a:rPr lang="fr-FR" sz="1800" dirty="0" smtClean="0">
                <a:solidFill>
                  <a:schemeClr val="tx2"/>
                </a:solidFill>
              </a:rPr>
              <a:t>(?) y compris la R&amp;D en collaboration</a:t>
            </a:r>
          </a:p>
          <a:p>
            <a:pPr lvl="4" eaLnBrk="1" hangingPunct="1">
              <a:lnSpc>
                <a:spcPct val="90000"/>
              </a:lnSpc>
            </a:pPr>
            <a:endParaRPr lang="fr-FR" sz="600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sz="2000" b="1" dirty="0" smtClean="0">
                <a:solidFill>
                  <a:srgbClr val="C00000"/>
                </a:solidFill>
              </a:rPr>
              <a:t>Ex</a:t>
            </a:r>
            <a:r>
              <a:rPr lang="fr-FR" sz="2000" b="1" dirty="0" smtClean="0">
                <a:solidFill>
                  <a:schemeClr val="tx2"/>
                </a:solidFill>
              </a:rPr>
              <a:t>:  La diffusion des résultats de recherche </a:t>
            </a:r>
          </a:p>
          <a:p>
            <a:pPr lvl="3" eaLnBrk="1" hangingPunct="1">
              <a:lnSpc>
                <a:spcPct val="90000"/>
              </a:lnSpc>
            </a:pPr>
            <a:endParaRPr lang="fr-FR" sz="800" b="1" dirty="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sz="2000" b="1" i="1" u="sng" dirty="0" smtClean="0">
                <a:solidFill>
                  <a:schemeClr val="tx2"/>
                </a:solidFill>
              </a:rPr>
              <a:t>Le transfert de technologie des organismes de recherche:</a:t>
            </a:r>
          </a:p>
          <a:p>
            <a:pPr eaLnBrk="1" hangingPunct="1">
              <a:lnSpc>
                <a:spcPct val="90000"/>
              </a:lnSpc>
            </a:pPr>
            <a:r>
              <a:rPr lang="fr-FR" sz="2000" dirty="0" smtClean="0">
                <a:solidFill>
                  <a:schemeClr val="tx2"/>
                </a:solidFill>
              </a:rPr>
              <a:t>Cession de licence, création de produits dérivés ou d’autres formes de gestion de la connaissance produite par l’organisme de Recherche </a:t>
            </a:r>
            <a:r>
              <a:rPr lang="fr-FR" sz="2000" b="1" dirty="0" smtClean="0">
                <a:solidFill>
                  <a:schemeClr val="tx2"/>
                </a:solidFill>
              </a:rPr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fr-FR" sz="1800" b="1" dirty="0" smtClean="0">
                <a:solidFill>
                  <a:srgbClr val="FF0000"/>
                </a:solidFill>
              </a:rPr>
              <a:t>SI  </a:t>
            </a:r>
            <a:r>
              <a:rPr lang="fr-FR" sz="1800" b="1" dirty="0" smtClean="0">
                <a:solidFill>
                  <a:schemeClr val="tx2"/>
                </a:solidFill>
              </a:rPr>
              <a:t>Le TT est effectué au niveau interne  (par un département ou une filiale de l’organisme)</a:t>
            </a:r>
          </a:p>
          <a:p>
            <a:pPr lvl="1" eaLnBrk="1" hangingPunct="1">
              <a:lnSpc>
                <a:spcPct val="90000"/>
              </a:lnSpc>
            </a:pPr>
            <a:r>
              <a:rPr lang="fr-FR" sz="1800" b="1" dirty="0" smtClean="0">
                <a:solidFill>
                  <a:srgbClr val="FF0000"/>
                </a:solidFill>
              </a:rPr>
              <a:t>Si</a:t>
            </a:r>
            <a:r>
              <a:rPr lang="fr-FR" sz="1800" b="1" dirty="0" smtClean="0">
                <a:solidFill>
                  <a:schemeClr val="tx2"/>
                </a:solidFill>
              </a:rPr>
              <a:t> les recettes générées sont réinvesties dans les activités principales des organismes de recherche</a:t>
            </a:r>
          </a:p>
          <a:p>
            <a:pPr lvl="3" eaLnBrk="1" hangingPunct="1">
              <a:lnSpc>
                <a:spcPct val="90000"/>
              </a:lnSpc>
            </a:pPr>
            <a:endParaRPr lang="fr-FR" sz="10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fr-FR" sz="2200" b="1" dirty="0" smtClean="0">
                <a:solidFill>
                  <a:schemeClr val="tx2"/>
                </a:solidFill>
              </a:rPr>
              <a:t>	</a:t>
            </a:r>
            <a:r>
              <a:rPr lang="fr-FR" sz="2200" b="1" dirty="0" smtClean="0">
                <a:solidFill>
                  <a:srgbClr val="FF0000"/>
                </a:solidFill>
              </a:rPr>
              <a:t>LES SERVICES NON ECONOMIQUES NE SONT PAS SOUMIS A LA   REGLEMENTATION EUROPEENNE DES SIEG NI DES AIDES D’ETAT</a:t>
            </a:r>
            <a:endParaRPr lang="fr-FR" sz="1600" dirty="0" smtClean="0">
              <a:solidFill>
                <a:srgbClr val="FF0000"/>
              </a:solidFill>
            </a:endParaRPr>
          </a:p>
          <a:p>
            <a:pPr lvl="4" eaLnBrk="1" hangingPunct="1">
              <a:lnSpc>
                <a:spcPct val="90000"/>
              </a:lnSpc>
              <a:buFont typeface="Arial" charset="0"/>
              <a:buChar char="•"/>
            </a:pPr>
            <a:endParaRPr lang="fr-FR" sz="8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fr-FR" sz="2000" dirty="0" smtClean="0">
              <a:solidFill>
                <a:schemeClr val="tx2"/>
              </a:solidFill>
            </a:endParaRPr>
          </a:p>
        </p:txBody>
      </p:sp>
      <p:sp>
        <p:nvSpPr>
          <p:cNvPr id="9" name="Étoile à 5 branches 8"/>
          <p:cNvSpPr/>
          <p:nvPr/>
        </p:nvSpPr>
        <p:spPr>
          <a:xfrm>
            <a:off x="71438" y="6000750"/>
            <a:ext cx="500062" cy="428625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Étoile à 5 branches 9"/>
          <p:cNvSpPr/>
          <p:nvPr/>
        </p:nvSpPr>
        <p:spPr>
          <a:xfrm>
            <a:off x="8358188" y="6000750"/>
            <a:ext cx="500062" cy="428625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JP BOVE www.fcae.eu</a:t>
            </a:r>
            <a:endParaRPr lang="fr-FR"/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0" y="836142"/>
            <a:ext cx="9144000" cy="378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SERVICES NON ECONOMIQUES - SNIEG </a:t>
            </a:r>
            <a:endParaRPr lang="fr-FR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5D18-8F47-4676-AC87-C8BC662B5306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2D72-6D08-674D-9935-6E405944BACD}" type="datetime1">
              <a:rPr lang="fr-FR" smtClean="0"/>
              <a:t>23/11/2016</a:t>
            </a:fld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386336" y="79505"/>
            <a:ext cx="5266928" cy="3886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 document est cofinancé par l’Union européenne.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fr-FR" sz="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L’Europe s’engage en France avec le fonds européen de développement régional et le fonds social européen</a:t>
            </a:r>
            <a:endParaRPr lang="fr-FR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835" y="77911"/>
            <a:ext cx="564333" cy="370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7651" grpId="0" build="p" autoUpdateAnimBg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10140</TotalTime>
  <Words>2888</Words>
  <Application>Microsoft Office PowerPoint</Application>
  <PresentationFormat>Affichage à l'écran (4:3)</PresentationFormat>
  <Paragraphs>453</Paragraphs>
  <Slides>23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0" baseType="lpstr">
      <vt:lpstr>Arial</vt:lpstr>
      <vt:lpstr>Broadway</vt:lpstr>
      <vt:lpstr>Calibri</vt:lpstr>
      <vt:lpstr>Times New Roman</vt:lpstr>
      <vt:lpstr>Wingdings</vt:lpstr>
      <vt:lpstr>Thème Office</vt:lpstr>
      <vt:lpstr>Document</vt:lpstr>
      <vt:lpstr>Présentation PowerPoint</vt:lpstr>
      <vt:lpstr>Formation « aides d’Etat » Session 1</vt:lpstr>
      <vt:lpstr>Présentation PowerPoint</vt:lpstr>
      <vt:lpstr>Présentation PowerPoint</vt:lpstr>
      <vt:lpstr>  Les définitions européennes</vt:lpstr>
      <vt:lpstr>Les notions du SIEG</vt:lpstr>
      <vt:lpstr>LES ELEMENTS DU SIEG</vt:lpstr>
      <vt:lpstr>Présentation PowerPoint</vt:lpstr>
      <vt:lpstr>Présentation PowerPoint</vt:lpstr>
      <vt:lpstr>Présentation PowerPoint</vt:lpstr>
      <vt:lpstr>Présentation PowerPoint</vt:lpstr>
      <vt:lpstr>Différents types de contrats publics français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Exemples de cas de SIEG</vt:lpstr>
      <vt:lpstr>Présentation PowerPoint</vt:lpstr>
    </vt:vector>
  </TitlesOfParts>
  <Company>ASP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DUBOUCHAUD Frederic</dc:creator>
  <cp:lastModifiedBy>HAM Christine</cp:lastModifiedBy>
  <cp:revision>362</cp:revision>
  <dcterms:created xsi:type="dcterms:W3CDTF">2014-12-04T14:05:35Z</dcterms:created>
  <dcterms:modified xsi:type="dcterms:W3CDTF">2016-11-23T09:42:47Z</dcterms:modified>
</cp:coreProperties>
</file>