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92" r:id="rId2"/>
    <p:sldId id="304" r:id="rId3"/>
    <p:sldId id="408" r:id="rId4"/>
    <p:sldId id="453" r:id="rId5"/>
    <p:sldId id="454" r:id="rId6"/>
    <p:sldId id="455" r:id="rId7"/>
    <p:sldId id="456" r:id="rId8"/>
    <p:sldId id="457" r:id="rId9"/>
    <p:sldId id="473" r:id="rId10"/>
    <p:sldId id="474" r:id="rId11"/>
    <p:sldId id="459" r:id="rId12"/>
    <p:sldId id="360" r:id="rId13"/>
    <p:sldId id="406" r:id="rId14"/>
    <p:sldId id="407" r:id="rId15"/>
    <p:sldId id="398" r:id="rId16"/>
    <p:sldId id="417" r:id="rId17"/>
    <p:sldId id="478" r:id="rId18"/>
    <p:sldId id="475" r:id="rId19"/>
    <p:sldId id="458" r:id="rId20"/>
    <p:sldId id="460" r:id="rId21"/>
    <p:sldId id="461" r:id="rId22"/>
    <p:sldId id="476" r:id="rId23"/>
    <p:sldId id="477" r:id="rId24"/>
    <p:sldId id="465" r:id="rId25"/>
    <p:sldId id="469" r:id="rId26"/>
    <p:sldId id="422" r:id="rId27"/>
    <p:sldId id="420" r:id="rId28"/>
    <p:sldId id="441" r:id="rId29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F21A"/>
    <a:srgbClr val="004494"/>
    <a:srgbClr val="5DAF8A"/>
    <a:srgbClr val="7FD6DD"/>
    <a:srgbClr val="30A9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77" autoAdjust="0"/>
    <p:restoredTop sz="94834" autoAdjust="0"/>
  </p:normalViewPr>
  <p:slideViewPr>
    <p:cSldViewPr>
      <p:cViewPr varScale="1">
        <p:scale>
          <a:sx n="110" d="100"/>
          <a:sy n="110" d="100"/>
        </p:scale>
        <p:origin x="2022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image" Target="../media/image1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4721B2B4-F4A3-4256-B464-D3D4D67B888A}" type="datetimeFigureOut">
              <a:rPr lang="fr-FR" smtClean="0"/>
              <a:pPr/>
              <a:t>23/11/2016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A7A7A25B-90D8-4535-9914-70EAACE1739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78194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49040926-FE74-4D75-93E3-CE99B38A2EF4}" type="datetimeFigureOut">
              <a:rPr lang="fr-FR" smtClean="0"/>
              <a:pPr/>
              <a:t>23/11/2016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6B5D8DCC-A465-4B67-99A5-17B158ECE6E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5547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5D8DCC-A465-4B67-99A5-17B158ECE6E9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2096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773206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7FA97-EF6B-734D-89B7-98176DA5E4A4}" type="datetime1">
              <a:rPr lang="fr-FR" smtClean="0"/>
              <a:t>23/11/2016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16632"/>
            <a:ext cx="47371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7566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6B76E-1BBE-AE42-B616-0CCE6C1E6B3A}" type="datetime1">
              <a:rPr lang="fr-FR" smtClean="0"/>
              <a:t>23/11/2016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9234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B923C-F2E6-F143-9C73-B4ACA0E664B9}" type="datetime1">
              <a:rPr lang="fr-FR" smtClean="0"/>
              <a:t>23/11/2016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7161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9EC79-A2BA-C440-B1CE-7953699ABE45}" type="datetime1">
              <a:rPr lang="fr-FR" smtClean="0"/>
              <a:t>23/11/2016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0604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C1B73-50F8-C14B-BC4C-B0AC95E16717}" type="datetime1">
              <a:rPr lang="fr-FR" smtClean="0"/>
              <a:t>23/11/2016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4927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D11C3-4C61-D54A-A73F-191C43B7C2D8}" type="datetime1">
              <a:rPr lang="fr-FR" smtClean="0"/>
              <a:t>23/11/2016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840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451E-7E51-4241-9317-9F6F35CAD3D3}" type="datetime1">
              <a:rPr lang="fr-FR" smtClean="0"/>
              <a:t>23/11/2016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176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E3E84-62BA-8740-8176-0ED447143B58}" type="datetime1">
              <a:rPr lang="fr-FR" smtClean="0"/>
              <a:t>23/11/2016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8633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8CC7B-B42B-954C-980A-B29442217F57}" type="datetime1">
              <a:rPr lang="fr-FR" smtClean="0"/>
              <a:t>23/11/2016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1587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8E4D1-1243-9048-BF76-2FE5B5E8E543}" type="datetime1">
              <a:rPr lang="fr-FR" smtClean="0"/>
              <a:t>23/11/2016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4294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58290-99D3-2E4F-88E8-9A7C34B69B02}" type="datetime1">
              <a:rPr lang="fr-FR" smtClean="0"/>
              <a:t>23/11/2016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2080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65132-9E82-7E4C-BEC9-75D67D908231}" type="datetime1">
              <a:rPr lang="fr-FR" smtClean="0"/>
              <a:t>23/11/2016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825D18-8F47-4676-AC87-C8BC662B530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42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???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tilisateur\Documents\0%20FORMAT\0%20%20SLIDES\1A-%20RGT%20GENERAL\SECTEURS%20EXCLUS%20RGEC%202014.xlsx!Feuil1!L1C1:L20C10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1.png"/><Relationship Id="rId4" Type="http://schemas.openxmlformats.org/officeDocument/2006/relationships/image" Target="../media/image20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9.png"/><Relationship Id="rId7" Type="http://schemas.openxmlformats.org/officeDocument/2006/relationships/image" Target="../media/image5.jpe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   </a:t>
            </a:r>
            <a:endParaRPr lang="fr-FR" dirty="0"/>
          </a:p>
        </p:txBody>
      </p:sp>
      <p:pic>
        <p:nvPicPr>
          <p:cNvPr id="5" name="Image 4" descr="pêche.jpg"/>
          <p:cNvPicPr>
            <a:picLocks noChangeAspect="1"/>
          </p:cNvPicPr>
          <p:nvPr/>
        </p:nvPicPr>
        <p:blipFill>
          <a:blip r:embed="rId2" cstate="print"/>
          <a:srcRect t="7056" b="7168"/>
          <a:stretch>
            <a:fillRect/>
          </a:stretch>
        </p:blipFill>
        <p:spPr>
          <a:xfrm>
            <a:off x="-32" y="714356"/>
            <a:ext cx="9144032" cy="5214974"/>
          </a:xfrm>
          <a:prstGeom prst="rect">
            <a:avLst/>
          </a:prstGeom>
        </p:spPr>
      </p:pic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JP BOVE www.fcae.eu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3386336" y="69044"/>
            <a:ext cx="5266928" cy="3886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 document est cofinancé par l’Union européenne.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L’Europe s’engage en France avec le fonds européen de développement régional et le fonds social européen</a:t>
            </a:r>
            <a:endParaRPr lang="fr-FR" sz="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9667" y="95546"/>
            <a:ext cx="564333" cy="370847"/>
          </a:xfrm>
          <a:prstGeom prst="rect">
            <a:avLst/>
          </a:prstGeom>
        </p:spPr>
      </p:pic>
      <p:pic>
        <p:nvPicPr>
          <p:cNvPr id="6" name="Image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49" y="6260960"/>
            <a:ext cx="1071569" cy="525626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pic>
        <p:nvPicPr>
          <p:cNvPr id="11" name="Picture 4" descr="Afficher l'image d'origin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175742"/>
            <a:ext cx="1062802" cy="64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665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/>
          <p:cNvSpPr/>
          <p:nvPr/>
        </p:nvSpPr>
        <p:spPr>
          <a:xfrm>
            <a:off x="928662" y="785794"/>
            <a:ext cx="2500330" cy="28575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8" name="Connecteur droit 37"/>
          <p:cNvCxnSpPr/>
          <p:nvPr/>
        </p:nvCxnSpPr>
        <p:spPr>
          <a:xfrm rot="5400000">
            <a:off x="1321571" y="3536157"/>
            <a:ext cx="4857784" cy="71438"/>
          </a:xfrm>
          <a:prstGeom prst="line">
            <a:avLst/>
          </a:prstGeom>
          <a:ln w="158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re 1"/>
          <p:cNvSpPr txBox="1">
            <a:spLocks/>
          </p:cNvSpPr>
          <p:nvPr/>
        </p:nvSpPr>
        <p:spPr>
          <a:xfrm>
            <a:off x="0" y="642918"/>
            <a:ext cx="9144000" cy="5211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000" b="1" dirty="0" smtClean="0">
                <a:latin typeface="Arial" pitchFamily="34" charset="0"/>
                <a:cs typeface="Arial" pitchFamily="34" charset="0"/>
              </a:rPr>
              <a:t>LES BASES JURIDIQUES APPLICABLES DANS LE SECTEUR PECHE</a:t>
            </a:r>
            <a:endParaRPr lang="fr-FR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1027"/>
          <p:cNvSpPr txBox="1">
            <a:spLocks noChangeArrowheads="1"/>
          </p:cNvSpPr>
          <p:nvPr/>
        </p:nvSpPr>
        <p:spPr>
          <a:xfrm>
            <a:off x="71406" y="1214422"/>
            <a:ext cx="3571900" cy="78581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3200" b="1" u="sng" dirty="0" smtClean="0">
                <a:solidFill>
                  <a:srgbClr val="FF0000"/>
                </a:solidFill>
              </a:rPr>
              <a:t>OPERATION COFINANCEE PAR LE FEAMP</a:t>
            </a:r>
            <a:endParaRPr kumimoji="0" lang="fr-FR" sz="3200" b="1" i="0" strike="noStrike" kern="1200" cap="none" spc="0" normalizeH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1027"/>
          <p:cNvSpPr txBox="1">
            <a:spLocks noChangeArrowheads="1"/>
          </p:cNvSpPr>
          <p:nvPr/>
        </p:nvSpPr>
        <p:spPr>
          <a:xfrm>
            <a:off x="3929058" y="1214422"/>
            <a:ext cx="5072066" cy="8572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2800" b="1" u="sng" dirty="0" smtClean="0">
                <a:solidFill>
                  <a:srgbClr val="FF0000"/>
                </a:solidFill>
              </a:rPr>
              <a:t>OPERATION NON COFINANCEE PAR LE FEAMP</a:t>
            </a:r>
            <a:endParaRPr kumimoji="0" lang="fr-FR" sz="2800" b="1" i="0" strike="noStrike" kern="1200" cap="none" spc="0" normalizeH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142844" y="2143116"/>
            <a:ext cx="3516305" cy="150019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fr-FR" sz="2000" b="1" dirty="0" smtClean="0">
                <a:solidFill>
                  <a:srgbClr val="00B050"/>
                </a:solidFill>
              </a:rPr>
              <a:t>Les MESURES DU PROGRAMME OPERATIONNEL FEAMP</a:t>
            </a:r>
          </a:p>
          <a:p>
            <a:pPr algn="ctr"/>
            <a:r>
              <a:rPr lang="fr-FR" sz="2000" b="1" dirty="0" smtClean="0">
                <a:solidFill>
                  <a:srgbClr val="00B050"/>
                </a:solidFill>
              </a:rPr>
              <a:t>Adopté par la Commission</a:t>
            </a:r>
            <a:endParaRPr lang="fr-FR" sz="2000" b="1" dirty="0">
              <a:solidFill>
                <a:srgbClr val="00B050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3929058" y="2214554"/>
            <a:ext cx="5000660" cy="50006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rgbClr val="00B050"/>
                </a:solidFill>
              </a:rPr>
              <a:t>Le </a:t>
            </a:r>
            <a:r>
              <a:rPr lang="fr-FR" sz="2000" b="1" dirty="0" err="1" smtClean="0">
                <a:solidFill>
                  <a:srgbClr val="00B050"/>
                </a:solidFill>
              </a:rPr>
              <a:t>Rgt</a:t>
            </a:r>
            <a:r>
              <a:rPr lang="fr-FR" sz="2000" b="1" dirty="0" smtClean="0">
                <a:solidFill>
                  <a:srgbClr val="00B050"/>
                </a:solidFill>
              </a:rPr>
              <a:t> « De </a:t>
            </a:r>
            <a:r>
              <a:rPr lang="fr-FR" sz="2000" b="1" dirty="0" err="1" smtClean="0">
                <a:solidFill>
                  <a:srgbClr val="00B050"/>
                </a:solidFill>
              </a:rPr>
              <a:t>minimis</a:t>
            </a:r>
            <a:r>
              <a:rPr lang="fr-FR" sz="2000" b="1" dirty="0" smtClean="0">
                <a:solidFill>
                  <a:srgbClr val="00B050"/>
                </a:solidFill>
              </a:rPr>
              <a:t> » PECHE 717-2014</a:t>
            </a:r>
            <a:endParaRPr lang="fr-FR" sz="2000" b="1" dirty="0">
              <a:solidFill>
                <a:srgbClr val="00B050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4429124" y="2857496"/>
            <a:ext cx="4500594" cy="42862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rgbClr val="00B050"/>
                </a:solidFill>
              </a:rPr>
              <a:t>Le </a:t>
            </a:r>
            <a:r>
              <a:rPr lang="fr-FR" sz="2000" b="1" dirty="0" err="1" smtClean="0">
                <a:solidFill>
                  <a:srgbClr val="00B050"/>
                </a:solidFill>
              </a:rPr>
              <a:t>Rgt</a:t>
            </a:r>
            <a:r>
              <a:rPr lang="fr-FR" sz="2000" b="1" dirty="0" smtClean="0">
                <a:solidFill>
                  <a:srgbClr val="00B050"/>
                </a:solidFill>
              </a:rPr>
              <a:t> exemption PME PECHE 1388-2014</a:t>
            </a:r>
            <a:endParaRPr lang="fr-FR" sz="2000" b="1" dirty="0">
              <a:solidFill>
                <a:srgbClr val="00B050"/>
              </a:solidFill>
            </a:endParaRPr>
          </a:p>
        </p:txBody>
      </p:sp>
      <p:sp>
        <p:nvSpPr>
          <p:cNvPr id="13" name="Rectangle à coins arrondis 12"/>
          <p:cNvSpPr/>
          <p:nvPr/>
        </p:nvSpPr>
        <p:spPr>
          <a:xfrm>
            <a:off x="4500562" y="4429132"/>
            <a:ext cx="4429156" cy="42862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rgbClr val="00B050"/>
                </a:solidFill>
              </a:rPr>
              <a:t>Les Lignes directrices PECHE 2/7/2015</a:t>
            </a:r>
            <a:endParaRPr lang="fr-FR" sz="2000" b="1" dirty="0">
              <a:solidFill>
                <a:srgbClr val="00B050"/>
              </a:solidFill>
            </a:endParaRPr>
          </a:p>
        </p:txBody>
      </p:sp>
      <p:sp>
        <p:nvSpPr>
          <p:cNvPr id="14" name="Rectangle à coins arrondis 13"/>
          <p:cNvSpPr/>
          <p:nvPr/>
        </p:nvSpPr>
        <p:spPr>
          <a:xfrm>
            <a:off x="5857884" y="3786190"/>
            <a:ext cx="3071834" cy="42862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rgbClr val="00B050"/>
                </a:solidFill>
              </a:rPr>
              <a:t>Régimes d’aide </a:t>
            </a:r>
            <a:r>
              <a:rPr lang="fr-FR" sz="2000" b="1" dirty="0" smtClean="0">
                <a:solidFill>
                  <a:srgbClr val="FF0000"/>
                </a:solidFill>
              </a:rPr>
              <a:t>EXEMPTES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15" name="Rectangle à coins arrondis 14"/>
          <p:cNvSpPr/>
          <p:nvPr/>
        </p:nvSpPr>
        <p:spPr>
          <a:xfrm>
            <a:off x="6000760" y="5286388"/>
            <a:ext cx="2928958" cy="42862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rgbClr val="00B050"/>
                </a:solidFill>
              </a:rPr>
              <a:t>Régimes d’aide </a:t>
            </a:r>
            <a:r>
              <a:rPr lang="fr-FR" sz="2000" b="1" dirty="0" smtClean="0">
                <a:solidFill>
                  <a:srgbClr val="FF0000"/>
                </a:solidFill>
              </a:rPr>
              <a:t>NOTIFIES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16" name="Ellipse 15"/>
          <p:cNvSpPr/>
          <p:nvPr/>
        </p:nvSpPr>
        <p:spPr>
          <a:xfrm>
            <a:off x="500034" y="5000636"/>
            <a:ext cx="3214710" cy="150019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rgbClr val="FF0000"/>
                </a:solidFill>
              </a:rPr>
              <a:t>LE SERVICE GESTIONNAIRE DES AIDES  SE BASE SUR:</a:t>
            </a:r>
            <a:endParaRPr lang="fr-FR" sz="2400" b="1" dirty="0">
              <a:solidFill>
                <a:srgbClr val="FF0000"/>
              </a:solidFill>
            </a:endParaRPr>
          </a:p>
        </p:txBody>
      </p:sp>
      <p:cxnSp>
        <p:nvCxnSpPr>
          <p:cNvPr id="18" name="Connecteur droit avec flèche 17"/>
          <p:cNvCxnSpPr>
            <a:stCxn id="16" idx="0"/>
          </p:cNvCxnSpPr>
          <p:nvPr/>
        </p:nvCxnSpPr>
        <p:spPr>
          <a:xfrm rot="16200000" flipV="1">
            <a:off x="1289816" y="4183062"/>
            <a:ext cx="1428758" cy="206389"/>
          </a:xfrm>
          <a:prstGeom prst="straightConnector1">
            <a:avLst/>
          </a:prstGeom>
          <a:ln w="4762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 rot="5400000" flipH="1" flipV="1">
            <a:off x="2285984" y="3214686"/>
            <a:ext cx="2500330" cy="1500198"/>
          </a:xfrm>
          <a:prstGeom prst="straightConnector1">
            <a:avLst/>
          </a:prstGeom>
          <a:ln w="4762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>
            <a:endCxn id="15" idx="1"/>
          </p:cNvCxnSpPr>
          <p:nvPr/>
        </p:nvCxnSpPr>
        <p:spPr>
          <a:xfrm flipV="1">
            <a:off x="3643306" y="5500702"/>
            <a:ext cx="2357454" cy="142876"/>
          </a:xfrm>
          <a:prstGeom prst="straightConnector1">
            <a:avLst/>
          </a:prstGeom>
          <a:ln w="4762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>
            <a:off x="4500562" y="4000504"/>
            <a:ext cx="1357322" cy="1"/>
          </a:xfrm>
          <a:prstGeom prst="straightConnector1">
            <a:avLst/>
          </a:prstGeom>
          <a:ln w="4762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 rot="5400000" flipH="1" flipV="1">
            <a:off x="3286119" y="4143381"/>
            <a:ext cx="1357319" cy="1071573"/>
          </a:xfrm>
          <a:prstGeom prst="line">
            <a:avLst/>
          </a:prstGeom>
          <a:ln w="476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Flèche vers le bas 29"/>
          <p:cNvSpPr/>
          <p:nvPr/>
        </p:nvSpPr>
        <p:spPr>
          <a:xfrm>
            <a:off x="7215206" y="4929198"/>
            <a:ext cx="500066" cy="357190"/>
          </a:xfrm>
          <a:prstGeom prst="downArrow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Flèche vers le bas 30"/>
          <p:cNvSpPr/>
          <p:nvPr/>
        </p:nvSpPr>
        <p:spPr>
          <a:xfrm>
            <a:off x="7215206" y="3357562"/>
            <a:ext cx="500066" cy="357190"/>
          </a:xfrm>
          <a:prstGeom prst="downArrow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Ellipse 38"/>
          <p:cNvSpPr/>
          <p:nvPr/>
        </p:nvSpPr>
        <p:spPr>
          <a:xfrm>
            <a:off x="1785918" y="4214818"/>
            <a:ext cx="500066" cy="50006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1</a:t>
            </a:r>
            <a:endParaRPr lang="fr-FR" sz="2000" b="1" dirty="0">
              <a:solidFill>
                <a:schemeClr val="bg1"/>
              </a:solidFill>
            </a:endParaRPr>
          </a:p>
        </p:txBody>
      </p:sp>
      <p:sp>
        <p:nvSpPr>
          <p:cNvPr id="40" name="Ellipse 39"/>
          <p:cNvSpPr/>
          <p:nvPr/>
        </p:nvSpPr>
        <p:spPr>
          <a:xfrm>
            <a:off x="3000364" y="4143380"/>
            <a:ext cx="500066" cy="50006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2</a:t>
            </a:r>
            <a:endParaRPr lang="fr-FR" sz="2000" b="1" dirty="0">
              <a:solidFill>
                <a:schemeClr val="bg1"/>
              </a:solidFill>
            </a:endParaRPr>
          </a:p>
        </p:txBody>
      </p:sp>
      <p:sp>
        <p:nvSpPr>
          <p:cNvPr id="41" name="Ellipse 40"/>
          <p:cNvSpPr/>
          <p:nvPr/>
        </p:nvSpPr>
        <p:spPr>
          <a:xfrm>
            <a:off x="3643306" y="4572008"/>
            <a:ext cx="500066" cy="50006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3</a:t>
            </a:r>
            <a:endParaRPr lang="fr-FR" sz="2000" b="1" dirty="0">
              <a:solidFill>
                <a:schemeClr val="bg1"/>
              </a:solidFill>
            </a:endParaRPr>
          </a:p>
        </p:txBody>
      </p:sp>
      <p:sp>
        <p:nvSpPr>
          <p:cNvPr id="42" name="Ellipse 41"/>
          <p:cNvSpPr/>
          <p:nvPr/>
        </p:nvSpPr>
        <p:spPr>
          <a:xfrm>
            <a:off x="4429124" y="5286388"/>
            <a:ext cx="500066" cy="50006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4</a:t>
            </a:r>
            <a:endParaRPr lang="fr-FR" sz="2000" b="1" dirty="0">
              <a:solidFill>
                <a:schemeClr val="bg1"/>
              </a:solidFill>
            </a:endParaRPr>
          </a:p>
        </p:txBody>
      </p:sp>
      <p:sp>
        <p:nvSpPr>
          <p:cNvPr id="47" name="Rectangle à coins arrondis 46"/>
          <p:cNvSpPr/>
          <p:nvPr/>
        </p:nvSpPr>
        <p:spPr>
          <a:xfrm>
            <a:off x="5000628" y="6072206"/>
            <a:ext cx="4071966" cy="5715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chemeClr val="tx2"/>
                </a:solidFill>
              </a:rPr>
              <a:t>Autres régimes d’aide NOTIFIES ou EXEMPTES HORS SECTEUR PECHE</a:t>
            </a:r>
            <a:endParaRPr lang="fr-FR" sz="2000" b="1" dirty="0">
              <a:solidFill>
                <a:schemeClr val="tx2"/>
              </a:solidFill>
            </a:endParaRPr>
          </a:p>
        </p:txBody>
      </p:sp>
      <p:cxnSp>
        <p:nvCxnSpPr>
          <p:cNvPr id="52" name="Connecteur droit avec flèche 51"/>
          <p:cNvCxnSpPr>
            <a:endCxn id="47" idx="1"/>
          </p:cNvCxnSpPr>
          <p:nvPr/>
        </p:nvCxnSpPr>
        <p:spPr>
          <a:xfrm>
            <a:off x="3428992" y="6143644"/>
            <a:ext cx="1571636" cy="214314"/>
          </a:xfrm>
          <a:prstGeom prst="straightConnector1">
            <a:avLst/>
          </a:prstGeom>
          <a:ln w="4762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Ellipse 52"/>
          <p:cNvSpPr/>
          <p:nvPr/>
        </p:nvSpPr>
        <p:spPr>
          <a:xfrm>
            <a:off x="4071934" y="6000768"/>
            <a:ext cx="500066" cy="50006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5</a:t>
            </a:r>
            <a:endParaRPr lang="fr-FR" sz="2000" b="1" dirty="0">
              <a:solidFill>
                <a:schemeClr val="bg1"/>
              </a:solidFill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3367296" y="70376"/>
            <a:ext cx="5266928" cy="3886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 document est cofinancé par l’Union européenne.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L’Europe s’engage en France avec le fonds européen de développement régional et le fonds social européen</a:t>
            </a:r>
            <a:endParaRPr lang="fr-FR" sz="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3" name="Image 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9667" y="86465"/>
            <a:ext cx="564333" cy="370847"/>
          </a:xfrm>
          <a:prstGeom prst="rect">
            <a:avLst/>
          </a:prstGeom>
        </p:spPr>
      </p:pic>
      <p:pic>
        <p:nvPicPr>
          <p:cNvPr id="34" name="Picture 4" descr="Afficher l'image d'origi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175742"/>
            <a:ext cx="1062802" cy="64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6651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utoUpdateAnimBg="0"/>
      <p:bldP spid="8" grpId="0" build="p" autoUpdateAnimBg="0"/>
      <p:bldP spid="9" grpId="0" animBg="1"/>
      <p:bldP spid="10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30" grpId="0" animBg="1"/>
      <p:bldP spid="31" grpId="0" animBg="1"/>
      <p:bldP spid="39" grpId="0" animBg="1"/>
      <p:bldP spid="40" grpId="0" animBg="1"/>
      <p:bldP spid="41" grpId="0" animBg="1"/>
      <p:bldP spid="42" grpId="0" animBg="1"/>
      <p:bldP spid="47" grpId="0" animBg="1"/>
      <p:bldP spid="5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-32" y="1285860"/>
            <a:ext cx="8572560" cy="4714908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spcBef>
                <a:spcPts val="0"/>
              </a:spcBef>
            </a:pPr>
            <a:r>
              <a:rPr lang="fr-FR" sz="2400" b="1" u="sng" dirty="0" smtClean="0">
                <a:solidFill>
                  <a:srgbClr val="00B050"/>
                </a:solidFill>
              </a:rPr>
              <a:t>1</a:t>
            </a:r>
            <a:r>
              <a:rPr lang="fr-FR" sz="2400" b="1" dirty="0" smtClean="0">
                <a:solidFill>
                  <a:srgbClr val="00B050"/>
                </a:solidFill>
              </a:rPr>
              <a:t> – Mesures du PO FEAMP conformes au </a:t>
            </a:r>
            <a:r>
              <a:rPr lang="fr-FR" sz="2400" b="1" dirty="0" err="1" smtClean="0">
                <a:solidFill>
                  <a:srgbClr val="00B050"/>
                </a:solidFill>
              </a:rPr>
              <a:t>rgt</a:t>
            </a:r>
            <a:r>
              <a:rPr lang="fr-FR" sz="2400" b="1" dirty="0" smtClean="0">
                <a:solidFill>
                  <a:srgbClr val="00B050"/>
                </a:solidFill>
              </a:rPr>
              <a:t>. 1305-2014 - 2014-2020 </a:t>
            </a:r>
          </a:p>
          <a:p>
            <a:pPr marL="857250" lvl="1" indent="-457200">
              <a:spcBef>
                <a:spcPts val="0"/>
              </a:spcBef>
              <a:buNone/>
            </a:pPr>
            <a:r>
              <a:rPr lang="fr-FR" sz="2400" b="1" i="1" dirty="0" smtClean="0">
                <a:solidFill>
                  <a:srgbClr val="FF0000"/>
                </a:solidFill>
              </a:rPr>
              <a:t>-&gt; Ne nécessite pas de régime d’aide dans le champ art 42</a:t>
            </a:r>
          </a:p>
          <a:p>
            <a:pPr marL="457200" indent="-457200">
              <a:spcBef>
                <a:spcPts val="0"/>
              </a:spcBef>
            </a:pPr>
            <a:r>
              <a:rPr lang="fr-FR" sz="2400" b="1" u="sng" dirty="0" smtClean="0">
                <a:solidFill>
                  <a:srgbClr val="00B050"/>
                </a:solidFill>
              </a:rPr>
              <a:t>2</a:t>
            </a:r>
            <a:r>
              <a:rPr lang="fr-FR" sz="2400" b="1" dirty="0" smtClean="0">
                <a:solidFill>
                  <a:srgbClr val="00B050"/>
                </a:solidFill>
              </a:rPr>
              <a:t> – Aides du règlement d’exemption pêche n°1388-2014 (art 42)</a:t>
            </a:r>
          </a:p>
          <a:p>
            <a:pPr marL="857250" lvl="1" indent="-457200">
              <a:spcBef>
                <a:spcPts val="0"/>
              </a:spcBef>
              <a:buNone/>
            </a:pPr>
            <a:r>
              <a:rPr lang="fr-FR" sz="2400" b="1" i="1" dirty="0" smtClean="0">
                <a:solidFill>
                  <a:srgbClr val="FF0000"/>
                </a:solidFill>
              </a:rPr>
              <a:t>-&gt; Nécessite toujours un régime d’aide exempté </a:t>
            </a:r>
          </a:p>
          <a:p>
            <a:pPr marL="857250" lvl="1" indent="-457200">
              <a:spcBef>
                <a:spcPts val="0"/>
              </a:spcBef>
              <a:buNone/>
            </a:pPr>
            <a:r>
              <a:rPr lang="fr-FR" sz="2400" b="1" i="1" dirty="0" smtClean="0">
                <a:solidFill>
                  <a:srgbClr val="FF0000"/>
                </a:solidFill>
              </a:rPr>
              <a:t>-&gt; futurs régimes d’aide exemptés par la DPMA</a:t>
            </a:r>
          </a:p>
          <a:p>
            <a:pPr marL="457200" indent="-457200">
              <a:spcBef>
                <a:spcPts val="0"/>
              </a:spcBef>
            </a:pPr>
            <a:r>
              <a:rPr lang="fr-FR" sz="2400" b="1" u="sng" dirty="0" smtClean="0">
                <a:solidFill>
                  <a:srgbClr val="00B050"/>
                </a:solidFill>
              </a:rPr>
              <a:t>3</a:t>
            </a:r>
            <a:r>
              <a:rPr lang="fr-FR" sz="2400" b="1" dirty="0" smtClean="0">
                <a:solidFill>
                  <a:srgbClr val="00B050"/>
                </a:solidFill>
              </a:rPr>
              <a:t> – Aides des lignes directrices pêche </a:t>
            </a:r>
            <a:endParaRPr lang="fr-FR" sz="2400" b="1" u="sng" dirty="0" smtClean="0">
              <a:solidFill>
                <a:srgbClr val="C00000"/>
              </a:solidFill>
            </a:endParaRPr>
          </a:p>
          <a:p>
            <a:pPr marL="457200" indent="-457200">
              <a:spcBef>
                <a:spcPts val="0"/>
              </a:spcBef>
            </a:pPr>
            <a:r>
              <a:rPr lang="fr-FR" sz="2400" b="1" i="1" dirty="0" smtClean="0">
                <a:solidFill>
                  <a:srgbClr val="FF0000"/>
                </a:solidFill>
              </a:rPr>
              <a:t>-&gt; Nécessite un régime d’aide notifié procédure longue et suspensive</a:t>
            </a:r>
            <a:endParaRPr lang="fr-FR" sz="2400" i="1" dirty="0" smtClean="0">
              <a:solidFill>
                <a:srgbClr val="FF0000"/>
              </a:solidFill>
            </a:endParaRPr>
          </a:p>
          <a:p>
            <a:pPr marL="457200" indent="-457200">
              <a:spcBef>
                <a:spcPts val="0"/>
              </a:spcBef>
            </a:pPr>
            <a:r>
              <a:rPr lang="fr-FR" sz="2400" b="1" u="sng" dirty="0" smtClean="0">
                <a:solidFill>
                  <a:srgbClr val="00B050"/>
                </a:solidFill>
              </a:rPr>
              <a:t>4</a:t>
            </a:r>
            <a:r>
              <a:rPr lang="fr-FR" sz="2400" b="1" dirty="0" smtClean="0">
                <a:solidFill>
                  <a:srgbClr val="00B050"/>
                </a:solidFill>
              </a:rPr>
              <a:t> – Aides du règlement n°717-2014 de </a:t>
            </a:r>
            <a:r>
              <a:rPr lang="fr-FR" sz="2400" b="1" dirty="0" err="1" smtClean="0">
                <a:solidFill>
                  <a:srgbClr val="00B050"/>
                </a:solidFill>
              </a:rPr>
              <a:t>minimis</a:t>
            </a:r>
            <a:r>
              <a:rPr lang="fr-FR" sz="2400" b="1" dirty="0" smtClean="0">
                <a:solidFill>
                  <a:srgbClr val="00B050"/>
                </a:solidFill>
              </a:rPr>
              <a:t> pêche (art 42)</a:t>
            </a:r>
          </a:p>
          <a:p>
            <a:pPr marL="857250" lvl="1" indent="-457200">
              <a:spcBef>
                <a:spcPts val="0"/>
              </a:spcBef>
              <a:buNone/>
            </a:pPr>
            <a:r>
              <a:rPr lang="fr-FR" sz="2400" b="1" i="1" dirty="0" smtClean="0">
                <a:solidFill>
                  <a:srgbClr val="FF0000"/>
                </a:solidFill>
              </a:rPr>
              <a:t>-&gt; Ne nécessite pas de régime d’aide </a:t>
            </a:r>
          </a:p>
          <a:p>
            <a:pPr>
              <a:spcBef>
                <a:spcPts val="0"/>
              </a:spcBef>
            </a:pPr>
            <a:r>
              <a:rPr lang="fr-FR" sz="2400" b="1" u="sng" dirty="0" smtClean="0">
                <a:solidFill>
                  <a:srgbClr val="00B050"/>
                </a:solidFill>
              </a:rPr>
              <a:t>5</a:t>
            </a:r>
            <a:r>
              <a:rPr lang="fr-FR" sz="2400" b="1" dirty="0" smtClean="0">
                <a:solidFill>
                  <a:srgbClr val="00B050"/>
                </a:solidFill>
              </a:rPr>
              <a:t> – Certains régimes d’aide du RGEC n°651-2014 (art 42)</a:t>
            </a:r>
          </a:p>
          <a:p>
            <a:pPr>
              <a:spcBef>
                <a:spcPts val="0"/>
              </a:spcBef>
            </a:pPr>
            <a:r>
              <a:rPr lang="fr-FR" sz="2400" b="1" i="1" dirty="0" smtClean="0">
                <a:solidFill>
                  <a:srgbClr val="FF0000"/>
                </a:solidFill>
              </a:rPr>
              <a:t>Régime d’aide accès des PME au Financement</a:t>
            </a:r>
          </a:p>
          <a:p>
            <a:pPr>
              <a:spcBef>
                <a:spcPts val="0"/>
              </a:spcBef>
            </a:pPr>
            <a:r>
              <a:rPr lang="fr-FR" sz="2400" b="1" i="1" dirty="0" smtClean="0">
                <a:solidFill>
                  <a:srgbClr val="FF0000"/>
                </a:solidFill>
              </a:rPr>
              <a:t>Régime d’aide RDI </a:t>
            </a:r>
          </a:p>
          <a:p>
            <a:pPr>
              <a:spcBef>
                <a:spcPts val="0"/>
              </a:spcBef>
            </a:pPr>
            <a:r>
              <a:rPr lang="fr-FR" sz="2400" b="1" i="1" dirty="0" smtClean="0">
                <a:solidFill>
                  <a:srgbClr val="FF0000"/>
                </a:solidFill>
              </a:rPr>
              <a:t>Régime d’aide environnement</a:t>
            </a:r>
          </a:p>
          <a:p>
            <a:pPr>
              <a:spcBef>
                <a:spcPts val="0"/>
              </a:spcBef>
            </a:pPr>
            <a:r>
              <a:rPr lang="fr-FR" sz="2400" b="1" i="1" dirty="0" smtClean="0">
                <a:solidFill>
                  <a:srgbClr val="FF0000"/>
                </a:solidFill>
              </a:rPr>
              <a:t>Régimes formation emploi travailleurs défavorisés</a:t>
            </a:r>
          </a:p>
          <a:p>
            <a:pPr>
              <a:spcBef>
                <a:spcPts val="0"/>
              </a:spcBef>
            </a:pPr>
            <a:r>
              <a:rPr lang="fr-FR" sz="2400" b="1" i="1" dirty="0" smtClean="0">
                <a:solidFill>
                  <a:srgbClr val="FF0000"/>
                </a:solidFill>
              </a:rPr>
              <a:t>Régime d’aide travailleurs handicapés</a:t>
            </a:r>
          </a:p>
          <a:p>
            <a:pPr>
              <a:spcBef>
                <a:spcPts val="0"/>
              </a:spcBef>
            </a:pPr>
            <a:endParaRPr lang="fr-FR" sz="2400" b="1" i="1" dirty="0" smtClean="0">
              <a:solidFill>
                <a:srgbClr val="C00000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JP BOVE www.fcae.eu</a:t>
            </a:r>
            <a:endParaRPr lang="fr-FR"/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142876" y="785794"/>
            <a:ext cx="8858280" cy="417530"/>
          </a:xfrm>
        </p:spPr>
        <p:txBody>
          <a:bodyPr>
            <a:noAutofit/>
          </a:bodyPr>
          <a:lstStyle/>
          <a:p>
            <a:pPr algn="l"/>
            <a:r>
              <a:rPr lang="fr-FR" sz="2400" b="1" dirty="0" smtClean="0"/>
              <a:t>Les différents textes applicables au secteur de la pêche</a:t>
            </a:r>
            <a:endParaRPr lang="fr-FR" sz="2400" b="1" dirty="0"/>
          </a:p>
        </p:txBody>
      </p:sp>
      <p:sp>
        <p:nvSpPr>
          <p:cNvPr id="9" name="Accolade fermante 8"/>
          <p:cNvSpPr/>
          <p:nvPr/>
        </p:nvSpPr>
        <p:spPr>
          <a:xfrm>
            <a:off x="6786578" y="4572008"/>
            <a:ext cx="285752" cy="1214446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7715272" y="4500570"/>
            <a:ext cx="1428760" cy="1357322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Bases juridiques</a:t>
            </a:r>
          </a:p>
          <a:p>
            <a:pPr algn="ctr"/>
            <a:r>
              <a:rPr lang="fr-FR" b="1" dirty="0" smtClean="0">
                <a:solidFill>
                  <a:srgbClr val="FF0000"/>
                </a:solidFill>
              </a:rPr>
              <a:t>utilisables 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1" name="Connecteur en angle 10"/>
          <p:cNvCxnSpPr/>
          <p:nvPr/>
        </p:nvCxnSpPr>
        <p:spPr>
          <a:xfrm rot="16200000" flipV="1">
            <a:off x="6643702" y="2428868"/>
            <a:ext cx="2786082" cy="1500198"/>
          </a:xfrm>
          <a:prstGeom prst="bentConnector3">
            <a:avLst>
              <a:gd name="adj1" fmla="val 99796"/>
            </a:avLst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 rot="10800000">
            <a:off x="6000760" y="2643182"/>
            <a:ext cx="2786082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rot="10800000">
            <a:off x="4857752" y="3857628"/>
            <a:ext cx="392909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 rot="10800000">
            <a:off x="7143768" y="5141923"/>
            <a:ext cx="571504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3386336" y="61463"/>
            <a:ext cx="5266928" cy="3886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 document est cofinancé par l’Union européenne.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L’Europe s’engage en France avec le fonds européen de développement régional et le fonds social européen</a:t>
            </a:r>
            <a:endParaRPr lang="fr-FR" sz="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9839" y="77056"/>
            <a:ext cx="564333" cy="370847"/>
          </a:xfrm>
          <a:prstGeom prst="rect">
            <a:avLst/>
          </a:prstGeom>
        </p:spPr>
      </p:pic>
      <p:pic>
        <p:nvPicPr>
          <p:cNvPr id="17" name="Image 1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49" y="6260960"/>
            <a:ext cx="1071569" cy="525626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pic>
        <p:nvPicPr>
          <p:cNvPr id="18" name="Picture 4" descr="Afficher l'image d'origin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175742"/>
            <a:ext cx="1062802" cy="64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   </a:t>
            </a:r>
            <a:endParaRPr lang="fr-FR" dirty="0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179512" y="785794"/>
            <a:ext cx="7668345" cy="378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3600" b="1" dirty="0" smtClean="0">
                <a:latin typeface="Arial" pitchFamily="34" charset="0"/>
                <a:cs typeface="Arial" pitchFamily="34" charset="0"/>
              </a:rPr>
              <a:t>LE CONTEXTE DU FEAMP</a:t>
            </a:r>
            <a:endParaRPr lang="fr-FR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1027"/>
          <p:cNvSpPr txBox="1">
            <a:spLocks noChangeArrowheads="1"/>
          </p:cNvSpPr>
          <p:nvPr/>
        </p:nvSpPr>
        <p:spPr>
          <a:xfrm>
            <a:off x="500034" y="1214422"/>
            <a:ext cx="8643966" cy="4786346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>
              <a:spcBef>
                <a:spcPct val="20000"/>
              </a:spcBef>
              <a:defRPr/>
            </a:pPr>
            <a:r>
              <a:rPr lang="fr-FR" sz="3200" b="1" u="sng" dirty="0" smtClean="0">
                <a:solidFill>
                  <a:srgbClr val="FF0000"/>
                </a:solidFill>
              </a:rPr>
              <a:t>Base juridique: </a:t>
            </a:r>
            <a:r>
              <a:rPr lang="fr-FR" sz="3200" b="1" dirty="0" smtClean="0">
                <a:solidFill>
                  <a:srgbClr val="FF0000"/>
                </a:solidFill>
              </a:rPr>
              <a:t>règlement UE 508-2014 FEAMP</a:t>
            </a:r>
            <a:endParaRPr lang="fr-FR" sz="3200" b="1" dirty="0" smtClean="0">
              <a:solidFill>
                <a:srgbClr val="00B050"/>
              </a:solidFill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fr-FR" sz="1400" b="1" u="sng" dirty="0" smtClean="0">
              <a:solidFill>
                <a:srgbClr val="FF0000"/>
              </a:solidFill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3200" b="1" dirty="0" smtClean="0">
                <a:solidFill>
                  <a:srgbClr val="00B050"/>
                </a:solidFill>
              </a:rPr>
              <a:t>Le </a:t>
            </a:r>
            <a:r>
              <a:rPr lang="fr-FR" sz="3200" b="1" dirty="0" err="1" smtClean="0">
                <a:solidFill>
                  <a:srgbClr val="00B050"/>
                </a:solidFill>
              </a:rPr>
              <a:t>Feamp</a:t>
            </a:r>
            <a:r>
              <a:rPr lang="fr-FR" sz="3200" b="1" dirty="0" smtClean="0">
                <a:solidFill>
                  <a:srgbClr val="00B050"/>
                </a:solidFill>
              </a:rPr>
              <a:t> fonctionne sur un </a:t>
            </a:r>
            <a:r>
              <a:rPr lang="fr-FR" sz="3200" b="1" dirty="0" smtClean="0">
                <a:solidFill>
                  <a:srgbClr val="FF0000"/>
                </a:solidFill>
              </a:rPr>
              <a:t>cadre national </a:t>
            </a:r>
            <a:r>
              <a:rPr lang="fr-FR" sz="3200" b="1" dirty="0" smtClean="0">
                <a:solidFill>
                  <a:srgbClr val="00B050"/>
                </a:solidFill>
              </a:rPr>
              <a:t>appelé </a:t>
            </a:r>
            <a:r>
              <a:rPr lang="fr-FR" sz="3200" b="1" dirty="0" smtClean="0">
                <a:solidFill>
                  <a:srgbClr val="FF0000"/>
                </a:solidFill>
              </a:rPr>
              <a:t>Programme Opérationnel </a:t>
            </a:r>
            <a:r>
              <a:rPr lang="fr-FR" sz="3200" b="1" dirty="0" smtClean="0">
                <a:solidFill>
                  <a:srgbClr val="00B050"/>
                </a:solidFill>
              </a:rPr>
              <a:t>; le PO FEAMP reprend en grande partie les mesures du règlement FEAMP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3200" b="1" dirty="0" smtClean="0">
                <a:solidFill>
                  <a:srgbClr val="00B050"/>
                </a:solidFill>
              </a:rPr>
              <a:t>Il est aujourd’hui en grande partie géré par les Conseils régionaux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fr-FR" sz="3200" b="1" u="sng" dirty="0" smtClean="0">
              <a:solidFill>
                <a:srgbClr val="FF0000"/>
              </a:solidFill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3200" b="1" u="sng" dirty="0" smtClean="0">
                <a:solidFill>
                  <a:srgbClr val="FF0000"/>
                </a:solidFill>
              </a:rPr>
              <a:t>OBJECTIFS du FEAMP:</a:t>
            </a:r>
            <a:r>
              <a:rPr lang="fr-FR" sz="3200" dirty="0" smtClean="0">
                <a:solidFill>
                  <a:srgbClr val="FF0000"/>
                </a:solidFill>
              </a:rPr>
              <a:t> art 5 du Rgt.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fr-FR" sz="3200" b="1" baseline="0" dirty="0" smtClean="0">
                <a:solidFill>
                  <a:srgbClr val="00B050"/>
                </a:solidFill>
              </a:rPr>
              <a:t> promouvoir une pêche et aquaculture compétitive et durable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fr-FR" sz="3200" b="1" dirty="0" smtClean="0">
                <a:solidFill>
                  <a:srgbClr val="00B050"/>
                </a:solidFill>
              </a:rPr>
              <a:t> favoriser la mise en œuvre de la PCP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fr-FR" sz="3200" b="1" baseline="0" dirty="0" smtClean="0">
                <a:solidFill>
                  <a:srgbClr val="00B050"/>
                </a:solidFill>
              </a:rPr>
              <a:t> promouvoir le développement territorial équilibré des zones tributaires</a:t>
            </a:r>
            <a:r>
              <a:rPr lang="fr-FR" sz="3200" b="1" dirty="0" smtClean="0">
                <a:solidFill>
                  <a:srgbClr val="00B050"/>
                </a:solidFill>
              </a:rPr>
              <a:t> de la pêche</a:t>
            </a:r>
            <a:endParaRPr lang="fr-FR" sz="3200" b="1" baseline="0" dirty="0" smtClean="0">
              <a:solidFill>
                <a:srgbClr val="00B050"/>
              </a:solidFill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200" b="1" i="0" strike="noStrike" kern="1200" cap="none" spc="0" normalizeH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encourager la mise en œuvre de la politique maritime intégrée PMI</a:t>
            </a:r>
            <a:endParaRPr kumimoji="0" lang="fr-FR" sz="3200" b="1" i="0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1">
              <a:spcBef>
                <a:spcPct val="20000"/>
              </a:spcBef>
              <a:buFont typeface="Arial" pitchFamily="34" charset="0"/>
              <a:buChar char="•"/>
              <a:defRPr/>
            </a:pPr>
            <a:endParaRPr kumimoji="0" lang="fr-FR" sz="1300" i="0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fr-FR" sz="3200" dirty="0" smtClean="0">
              <a:solidFill>
                <a:srgbClr val="00B050"/>
              </a:solidFill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3200" i="0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3386336" y="53630"/>
            <a:ext cx="5266928" cy="3886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 document est cofinancé par l’Union européenne.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L’Europe s’engage en France avec le fonds européen de développement régional et le fonds social européen</a:t>
            </a:r>
            <a:endParaRPr lang="fr-FR" sz="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9667" y="72337"/>
            <a:ext cx="564333" cy="370847"/>
          </a:xfrm>
          <a:prstGeom prst="rect">
            <a:avLst/>
          </a:prstGeom>
        </p:spPr>
      </p:pic>
      <p:pic>
        <p:nvPicPr>
          <p:cNvPr id="10" name="Imag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49" y="6260960"/>
            <a:ext cx="1071569" cy="525626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pic>
        <p:nvPicPr>
          <p:cNvPr id="11" name="Picture 4" descr="Afficher l'image d'origin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175742"/>
            <a:ext cx="1062802" cy="64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6651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llipse 10"/>
          <p:cNvSpPr/>
          <p:nvPr/>
        </p:nvSpPr>
        <p:spPr>
          <a:xfrm>
            <a:off x="3071802" y="4572008"/>
            <a:ext cx="1357322" cy="42862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à coins arrondis 5"/>
          <p:cNvSpPr/>
          <p:nvPr/>
        </p:nvSpPr>
        <p:spPr>
          <a:xfrm>
            <a:off x="2000232" y="1785926"/>
            <a:ext cx="6215106" cy="357190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à coins arrondis 6"/>
          <p:cNvSpPr/>
          <p:nvPr/>
        </p:nvSpPr>
        <p:spPr>
          <a:xfrm>
            <a:off x="1928794" y="3500438"/>
            <a:ext cx="7072362" cy="357190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à coins arrondis 7"/>
          <p:cNvSpPr/>
          <p:nvPr/>
        </p:nvSpPr>
        <p:spPr>
          <a:xfrm>
            <a:off x="2000232" y="4214818"/>
            <a:ext cx="5143536" cy="357190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   </a:t>
            </a:r>
            <a:endParaRPr lang="fr-FR" dirty="0"/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179511" y="1556792"/>
            <a:ext cx="7668345" cy="5760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fr-FR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>
          <a:xfrm>
            <a:off x="1714500" y="1285860"/>
            <a:ext cx="7429500" cy="464347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 2"/>
              <a:buChar char=""/>
              <a:tabLst/>
              <a:defRPr/>
            </a:pP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Traité de Rome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1957 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(Traité CEE -&gt; </a:t>
            </a: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TFUE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) Traité sur le Fonctionnement de l’Union Européenne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 2"/>
              <a:buChar char=""/>
              <a:tabLst/>
              <a:defRPr/>
            </a:pP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Instauration</a:t>
            </a:r>
            <a:r>
              <a:rPr kumimoji="0" lang="fr-FR" sz="28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du </a:t>
            </a: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Marché Commun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4 Libertés de circulation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 2"/>
              <a:buChar char=""/>
              <a:tabLst/>
              <a:defRPr/>
            </a:pP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Philosophie d’inspiration libérale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 2"/>
              <a:buChar char=""/>
              <a:tabLst/>
              <a:defRPr/>
            </a:pP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Économie de marché 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–&gt; </a:t>
            </a: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libre concurrence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 2"/>
              <a:buChar char=""/>
              <a:tabLst/>
              <a:defRPr/>
            </a:pP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Nécessité de ne pas fausser la loi de l’offre et la demande</a:t>
            </a:r>
          </a:p>
          <a:p>
            <a:pPr marL="914400" marR="0" lvl="2" indent="-246888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Char char="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Soit par des 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pratiques entre les entreprises 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(ententes</a:t>
            </a:r>
            <a:r>
              <a:rPr lang="fr-FR" sz="2000" b="1" dirty="0" smtClean="0">
                <a:solidFill>
                  <a:schemeClr val="tx2"/>
                </a:solidFill>
                <a:latin typeface="+mj-lt"/>
              </a:rPr>
              <a:t>, abus de positions dominantes.)</a:t>
            </a:r>
            <a:endParaRPr kumimoji="0" lang="fr-FR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914400" marR="0" lvl="2" indent="-246888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Char char="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Soit par des 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aides publiques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 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aux entreprises 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–</a:t>
            </a:r>
            <a:r>
              <a:rPr kumimoji="0" lang="fr-FR" sz="20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(aides d’Etat)</a:t>
            </a:r>
          </a:p>
          <a:p>
            <a:pPr lvl="6" indent="-246888">
              <a:spcBef>
                <a:spcPct val="20000"/>
              </a:spcBef>
              <a:buFont typeface="Wingdings 2"/>
              <a:buChar char=""/>
              <a:defRPr/>
            </a:pPr>
            <a:endParaRPr kumimoji="0" lang="fr-FR" sz="4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 2"/>
              <a:buChar char=""/>
              <a:tabLst/>
              <a:defRPr/>
            </a:pP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Instauration d’une </a:t>
            </a: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politique de concurrence </a:t>
            </a: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– art. </a:t>
            </a: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101 à 109 </a:t>
            </a: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TFUE 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tabLst/>
              <a:defRPr/>
            </a:pPr>
            <a:r>
              <a:rPr lang="fr-FR" sz="2800" b="1" dirty="0" smtClean="0">
                <a:solidFill>
                  <a:schemeClr val="tx2"/>
                </a:solidFill>
                <a:latin typeface="+mj-lt"/>
              </a:rPr>
              <a:t>	</a:t>
            </a:r>
            <a:r>
              <a:rPr lang="fr-FR" sz="2800" b="1" i="1" dirty="0" smtClean="0">
                <a:solidFill>
                  <a:srgbClr val="FF0000"/>
                </a:solidFill>
                <a:latin typeface="+mj-lt"/>
              </a:rPr>
              <a:t>-&gt; Pour encadrer le jeu du marché</a:t>
            </a:r>
            <a:endParaRPr kumimoji="0" lang="fr-FR" sz="2800" b="1" i="1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1645920" lvl="3" indent="-274320">
              <a:spcBef>
                <a:spcPct val="20000"/>
              </a:spcBef>
              <a:buClr>
                <a:schemeClr val="accent3"/>
              </a:buClr>
              <a:buFont typeface="Wingdings 2"/>
              <a:buChar char=""/>
              <a:defRPr/>
            </a:pPr>
            <a:endParaRPr kumimoji="0" lang="fr-FR" sz="11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 2"/>
              <a:buChar char=""/>
              <a:tabLst/>
              <a:defRPr/>
            </a:pPr>
            <a:r>
              <a:rPr kumimoji="0" lang="fr-FR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Article </a:t>
            </a:r>
            <a:r>
              <a:rPr kumimoji="0" lang="fr-FR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107.1</a:t>
            </a:r>
            <a:r>
              <a:rPr kumimoji="0" lang="fr-FR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: « </a:t>
            </a: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aides d’Etat » </a:t>
            </a: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(= aides publiques)</a:t>
            </a:r>
            <a:endParaRPr kumimoji="0" lang="fr-FR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1463040" marR="0" lvl="4" indent="-210312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4"/>
              </a:buClr>
              <a:buSzTx/>
              <a:buFont typeface="Wingdings 2"/>
              <a:buChar char=""/>
              <a:tabLst/>
              <a:defRPr/>
            </a:pPr>
            <a:endParaRPr kumimoji="0" lang="fr-FR" sz="9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 2"/>
              <a:buChar char=""/>
              <a:tabLst/>
              <a:defRPr/>
            </a:pPr>
            <a:r>
              <a:rPr kumimoji="0" lang="fr-FR" sz="28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Principe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:  </a:t>
            </a: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interdiction </a:t>
            </a: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des aides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 2"/>
              <a:buChar char=""/>
              <a:tabLst/>
              <a:defRPr/>
            </a:pPr>
            <a:r>
              <a:rPr kumimoji="0" lang="fr-FR" sz="28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Autorisation</a:t>
            </a: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à titre </a:t>
            </a:r>
            <a:r>
              <a:rPr kumimoji="0" lang="fr-FR" sz="28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dérogatoire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art 107.3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 2"/>
              <a:buChar char=""/>
              <a:tabLst/>
              <a:defRPr/>
            </a:pPr>
            <a:r>
              <a:rPr kumimoji="0" lang="fr-FR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L’arbitre: la Commission</a:t>
            </a:r>
          </a:p>
          <a:p>
            <a:pPr marL="640080" marR="0" lvl="1" indent="-246888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Char char=""/>
              <a:tabLst/>
              <a:defRPr/>
            </a:pPr>
            <a:r>
              <a:rPr kumimoji="0" lang="fr-FR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autorise les aides où les régimes d’aide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" pitchFamily="2" charset="2"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 2"/>
              <a:buChar char=""/>
              <a:tabLst/>
              <a:defRPr/>
            </a:pPr>
            <a:endParaRPr kumimoji="0" lang="fr-F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179512" y="642918"/>
            <a:ext cx="8964488" cy="664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800" b="1" dirty="0" smtClean="0">
                <a:latin typeface="Arial" pitchFamily="34" charset="0"/>
                <a:cs typeface="Arial" pitchFamily="34" charset="0"/>
              </a:rPr>
              <a:t>Les « aides d’Etat » hors PECHE (hors art. 42)</a:t>
            </a:r>
            <a:endParaRPr lang="fr-FR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3386336" y="71352"/>
            <a:ext cx="5266928" cy="3886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 document est cofinancé par l’Union européenne.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L’Europe s’engage en France avec le fonds européen de développement régional et le fonds social européen</a:t>
            </a:r>
            <a:endParaRPr lang="fr-FR" sz="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9667" y="89201"/>
            <a:ext cx="564333" cy="370847"/>
          </a:xfrm>
          <a:prstGeom prst="rect">
            <a:avLst/>
          </a:prstGeom>
        </p:spPr>
      </p:pic>
      <p:pic>
        <p:nvPicPr>
          <p:cNvPr id="15" name="Image 1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49" y="6260960"/>
            <a:ext cx="1071569" cy="525626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pic>
        <p:nvPicPr>
          <p:cNvPr id="16" name="Picture 4" descr="Afficher l'image d'origin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175742"/>
            <a:ext cx="1062802" cy="64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6651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6" dur="500"/>
                                        <p:tgtEl>
                                          <p:spTgt spid="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1" dur="500"/>
                                        <p:tgtEl>
                                          <p:spTgt spid="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4" dur="500"/>
                                        <p:tgtEl>
                                          <p:spTgt spid="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6" grpId="0" animBg="1"/>
      <p:bldP spid="7" grpId="0" animBg="1"/>
      <p:bldP spid="8" grpId="0" animBg="1"/>
      <p:bldP spid="9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   </a:t>
            </a:r>
            <a:endParaRPr lang="fr-FR" dirty="0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179512" y="693266"/>
            <a:ext cx="8964488" cy="5925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800" b="1" dirty="0" smtClean="0">
                <a:latin typeface="Arial" pitchFamily="34" charset="0"/>
                <a:cs typeface="Arial" pitchFamily="34" charset="0"/>
              </a:rPr>
              <a:t>Les aides d’Etat hors </a:t>
            </a:r>
            <a:r>
              <a:rPr lang="fr-FR" sz="2800" b="1" dirty="0">
                <a:latin typeface="Arial" pitchFamily="34" charset="0"/>
                <a:cs typeface="Arial" pitchFamily="34" charset="0"/>
              </a:rPr>
              <a:t>PECHE (hors art. 42) </a:t>
            </a:r>
            <a:r>
              <a:rPr lang="fr-FR" sz="2800" b="1" dirty="0" smtClean="0">
                <a:latin typeface="Arial" pitchFamily="34" charset="0"/>
                <a:cs typeface="Arial" pitchFamily="34" charset="0"/>
              </a:rPr>
              <a:t>(2)</a:t>
            </a:r>
            <a:endParaRPr lang="fr-FR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1000100" y="1285860"/>
            <a:ext cx="8153400" cy="459106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274320" marR="0" lvl="0" indent="-27432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 2"/>
              <a:buChar char=""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Les aides sont </a:t>
            </a:r>
            <a:r>
              <a:rPr kumimoji="0" lang="fr-FR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exceptionnelles</a:t>
            </a:r>
            <a:endParaRPr kumimoji="0" lang="fr-FR" sz="1600" b="1" i="0" u="sng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274320" marR="0" lvl="0" indent="-27432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 2"/>
              <a:buChar char=""/>
              <a:tabLst/>
              <a:defRPr/>
            </a:pPr>
            <a:r>
              <a:rPr lang="fr-FR" sz="2400" b="1" dirty="0" smtClean="0">
                <a:solidFill>
                  <a:schemeClr val="tx2"/>
                </a:solidFill>
                <a:latin typeface="+mj-lt"/>
              </a:rPr>
              <a:t>Seront autorisées e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n </a:t>
            </a:r>
            <a:r>
              <a:rPr kumimoji="0" lang="fr-FR" sz="2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contrepartie 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d’un </a:t>
            </a:r>
            <a:r>
              <a:rPr kumimoji="0" lang="fr-FR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effort 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de l’entreprise</a:t>
            </a:r>
          </a:p>
          <a:p>
            <a:pPr marL="1188720" marR="0" lvl="3" indent="-210312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 2"/>
              <a:buChar char=""/>
              <a:tabLst/>
              <a:defRPr/>
            </a:pPr>
            <a:endParaRPr kumimoji="0" lang="fr-FR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274320" marR="0" lvl="0" indent="-27432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 2"/>
              <a:buChar char=""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Exemples d’efforts 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et de contreparties admis:</a:t>
            </a:r>
          </a:p>
          <a:p>
            <a:pPr marL="640080" marR="0" lvl="1" indent="-246888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Char char="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Embauche de travailleurs défavorisés </a:t>
            </a:r>
          </a:p>
          <a:p>
            <a:pPr marL="640080" marR="0" lvl="1" indent="-246888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Char char="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formation</a:t>
            </a:r>
          </a:p>
          <a:p>
            <a:pPr marL="640080" marR="0" lvl="1" indent="-246888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Char char="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R&amp;D innovation</a:t>
            </a:r>
          </a:p>
          <a:p>
            <a:pPr marL="640080" marR="0" lvl="1" indent="-246888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Char char="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Environnement</a:t>
            </a:r>
          </a:p>
          <a:p>
            <a:pPr marL="640080" marR="0" lvl="1" indent="-246888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Char char="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Réponse à une carence du marché (financement, TIC etc.)</a:t>
            </a:r>
          </a:p>
          <a:p>
            <a:pPr marL="1188720" marR="0" lvl="3" indent="-210312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 2"/>
              <a:buChar char=""/>
              <a:tabLst/>
              <a:defRPr/>
            </a:pPr>
            <a:endParaRPr kumimoji="0" lang="fr-FR" sz="1600" b="1" i="0" u="sng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274320" marR="0" lvl="0" indent="-27432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 2"/>
              <a:buChar char=""/>
              <a:tabLst/>
              <a:defRPr/>
            </a:pPr>
            <a:r>
              <a:rPr kumimoji="0" lang="fr-FR" sz="2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Aides à l’investissement productif généralement prohibées:</a:t>
            </a:r>
          </a:p>
          <a:p>
            <a:pPr marL="640080" marR="0" lvl="1" indent="-246888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Char char=""/>
              <a:tabLst/>
              <a:defRPr/>
            </a:pPr>
            <a:r>
              <a:rPr kumimoji="0" lang="fr-FR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Sauf pour PME </a:t>
            </a:r>
            <a:r>
              <a:rPr kumimoji="0" lang="fr-FR" sz="200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(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249 salariés et soit &lt; 50 M€ de CA soit &lt; 43 M€ bilan)</a:t>
            </a:r>
          </a:p>
          <a:p>
            <a:pPr marL="640080" marR="0" lvl="1" indent="-246888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Char char=""/>
              <a:tabLst/>
              <a:defRPr/>
            </a:pPr>
            <a:r>
              <a:rPr kumimoji="0" lang="fr-FR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Sauf pour GE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fr-FR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sI</a:t>
            </a:r>
            <a:r>
              <a:rPr lang="fr-FR" sz="2000" dirty="0" smtClean="0">
                <a:solidFill>
                  <a:schemeClr val="tx2"/>
                </a:solidFill>
                <a:latin typeface="+mj-lt"/>
              </a:rPr>
              <a:t> 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l’investissement est en 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zone d’aide à finalité régionale</a:t>
            </a:r>
          </a:p>
          <a:p>
            <a:pPr marL="274320" marR="0" lvl="0" indent="-27432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 2"/>
              <a:buChar char="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Principe de </a:t>
            </a:r>
            <a:r>
              <a:rPr kumimoji="0" lang="fr-FR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zonage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aides à l’investissement (zonage 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AFR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)</a:t>
            </a:r>
          </a:p>
          <a:p>
            <a:pPr marL="274320" marR="0" lvl="0" indent="-27432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 2"/>
              <a:buChar char=""/>
              <a:tabLst/>
              <a:defRPr/>
            </a:pPr>
            <a:r>
              <a:rPr lang="fr-FR" sz="2400" b="1" u="sng" noProof="0" dirty="0" smtClean="0">
                <a:solidFill>
                  <a:schemeClr val="tx2"/>
                </a:solidFill>
                <a:latin typeface="+mj-lt"/>
              </a:rPr>
              <a:t>Aides aux entreprises en difficultés généralement interdites</a:t>
            </a:r>
          </a:p>
          <a:p>
            <a:pPr marL="274320" marR="0" lvl="0" indent="-27432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 2"/>
              <a:buChar char=""/>
              <a:tabLst/>
              <a:defRPr/>
            </a:pPr>
            <a:r>
              <a:rPr kumimoji="0" lang="fr-FR" sz="2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Aides à l’export</a:t>
            </a:r>
            <a:r>
              <a:rPr kumimoji="0" lang="fr-FR" sz="2400" b="1" i="0" u="sng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toujours interdites</a:t>
            </a:r>
            <a:endParaRPr kumimoji="0" lang="fr-FR" sz="2400" b="1" i="0" u="sng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3386336" y="62527"/>
            <a:ext cx="5266928" cy="3886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 document est cofinancé par l’Union européenne.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L’Europe s’engage en France avec le fonds européen de développement régional et le fonds social européen</a:t>
            </a:r>
            <a:endParaRPr lang="fr-FR" sz="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9167" y="71451"/>
            <a:ext cx="564333" cy="370847"/>
          </a:xfrm>
          <a:prstGeom prst="rect">
            <a:avLst/>
          </a:prstGeom>
        </p:spPr>
      </p:pic>
      <p:pic>
        <p:nvPicPr>
          <p:cNvPr id="10" name="Imag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49" y="6260960"/>
            <a:ext cx="1071569" cy="525626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pic>
        <p:nvPicPr>
          <p:cNvPr id="11" name="Picture 4" descr="Afficher l'image d'origin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175742"/>
            <a:ext cx="1062802" cy="64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6651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   </a:t>
            </a:r>
            <a:endParaRPr lang="fr-FR" dirty="0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179512" y="620688"/>
            <a:ext cx="8964488" cy="5925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800" b="1" dirty="0" smtClean="0">
                <a:latin typeface="Arial" pitchFamily="34" charset="0"/>
                <a:cs typeface="Arial" pitchFamily="34" charset="0"/>
              </a:rPr>
              <a:t>Les « aides d’Etat » hors </a:t>
            </a:r>
            <a:r>
              <a:rPr lang="fr-FR" sz="2800" b="1" dirty="0">
                <a:latin typeface="Arial" pitchFamily="34" charset="0"/>
                <a:cs typeface="Arial" pitchFamily="34" charset="0"/>
              </a:rPr>
              <a:t>PECHE (hors art. 42) </a:t>
            </a:r>
            <a:r>
              <a:rPr lang="fr-FR" sz="2800" b="1" dirty="0" smtClean="0">
                <a:latin typeface="Arial" pitchFamily="34" charset="0"/>
                <a:cs typeface="Arial" pitchFamily="34" charset="0"/>
              </a:rPr>
              <a:t>(3)</a:t>
            </a:r>
            <a:endParaRPr lang="fr-FR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79512" y="1214422"/>
            <a:ext cx="8964489" cy="502289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normAutofit fontScale="6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pPr marL="0" indent="0" eaLnBrk="1" hangingPunct="1">
              <a:lnSpc>
                <a:spcPct val="12000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fr-FR" sz="2800" b="1" i="1" dirty="0" smtClean="0">
                <a:solidFill>
                  <a:srgbClr val="FF0000"/>
                </a:solidFill>
                <a:effectLst/>
                <a:latin typeface="+mj-lt"/>
              </a:rPr>
              <a:t>ON APPLIQUE LA REGLEMENTATION EUROPEENNE DES AIDES  D’ETAT SI </a:t>
            </a:r>
            <a:r>
              <a:rPr lang="fr-FR" sz="2800" b="1" i="1" u="sng" dirty="0" smtClean="0">
                <a:solidFill>
                  <a:schemeClr val="tx2"/>
                </a:solidFill>
                <a:effectLst/>
                <a:latin typeface="+mj-lt"/>
              </a:rPr>
              <a:t>5 CRITERES CUMULATIFS </a:t>
            </a:r>
            <a:r>
              <a:rPr lang="fr-FR" sz="2800" b="1" i="1" dirty="0" smtClean="0">
                <a:solidFill>
                  <a:srgbClr val="FF0000"/>
                </a:solidFill>
                <a:effectLst/>
                <a:latin typeface="+mj-lt"/>
              </a:rPr>
              <a:t>SONT REMPLIS:</a:t>
            </a: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fr-FR" sz="2800" b="1" i="1" dirty="0" smtClean="0">
              <a:solidFill>
                <a:schemeClr val="tx2"/>
              </a:solidFill>
              <a:effectLst/>
              <a:latin typeface="+mj-lt"/>
            </a:endParaRPr>
          </a:p>
          <a:p>
            <a:pPr marL="0" indent="0" eaLnBrk="1" hangingPunct="1">
              <a:lnSpc>
                <a:spcPct val="12000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fr-FR" sz="2800" b="1" i="1" dirty="0" smtClean="0">
                <a:solidFill>
                  <a:srgbClr val="FF0000"/>
                </a:solidFill>
                <a:effectLst/>
                <a:latin typeface="+mj-lt"/>
              </a:rPr>
              <a:t>1</a:t>
            </a:r>
            <a:r>
              <a:rPr lang="fr-FR" sz="2800" b="1" i="1" dirty="0" smtClean="0">
                <a:solidFill>
                  <a:schemeClr val="tx2"/>
                </a:solidFill>
                <a:effectLst/>
                <a:latin typeface="+mj-lt"/>
              </a:rPr>
              <a:t> – </a:t>
            </a:r>
            <a:r>
              <a:rPr lang="fr-FR" sz="2800" b="1" i="1" dirty="0" smtClean="0">
                <a:solidFill>
                  <a:schemeClr val="tx2"/>
                </a:solidFill>
                <a:effectLst/>
              </a:rPr>
              <a:t>L’aide </a:t>
            </a:r>
            <a:r>
              <a:rPr lang="fr-FR" sz="2800" b="1" i="1" dirty="0">
                <a:solidFill>
                  <a:schemeClr val="tx2"/>
                </a:solidFill>
                <a:effectLst/>
              </a:rPr>
              <a:t>est allouée à une </a:t>
            </a:r>
            <a:r>
              <a:rPr lang="fr-FR" sz="2800" b="1" i="1" dirty="0">
                <a:solidFill>
                  <a:srgbClr val="FF0000"/>
                </a:solidFill>
                <a:effectLst/>
              </a:rPr>
              <a:t>entreprise</a:t>
            </a:r>
            <a:r>
              <a:rPr lang="fr-FR" sz="2800" b="1" i="1" dirty="0">
                <a:solidFill>
                  <a:schemeClr val="tx2"/>
                </a:solidFill>
                <a:effectLst/>
              </a:rPr>
              <a:t> : </a:t>
            </a:r>
            <a:r>
              <a:rPr lang="fr-FR" sz="2800" dirty="0">
                <a:solidFill>
                  <a:schemeClr val="tx2"/>
                </a:solidFill>
                <a:effectLst/>
              </a:rPr>
              <a:t>une entité quelle que soit sa forme juridique qui  met sur le marché des biens et services même sans but lucratif (une association une collectivité peut être une entreprise)</a:t>
            </a:r>
            <a:endParaRPr lang="fr-FR" sz="2800" b="1" i="1" dirty="0" smtClean="0">
              <a:solidFill>
                <a:schemeClr val="tx2"/>
              </a:solidFill>
              <a:effectLst/>
              <a:latin typeface="+mj-lt"/>
            </a:endParaRPr>
          </a:p>
          <a:p>
            <a:pPr marL="0" indent="0" eaLnBrk="1" hangingPunct="1">
              <a:lnSpc>
                <a:spcPct val="120000"/>
              </a:lnSpc>
              <a:spcBef>
                <a:spcPts val="0"/>
              </a:spcBef>
              <a:buFont typeface="Arial" charset="0"/>
              <a:buNone/>
              <a:defRPr/>
            </a:pPr>
            <a:endParaRPr lang="fr-FR" sz="1400" b="1" i="1" dirty="0">
              <a:solidFill>
                <a:schemeClr val="tx2"/>
              </a:solidFill>
              <a:effectLst/>
              <a:latin typeface="+mj-lt"/>
            </a:endParaRPr>
          </a:p>
          <a:p>
            <a:pPr marL="0" indent="0" eaLnBrk="1" hangingPunct="1">
              <a:lnSpc>
                <a:spcPct val="12000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fr-FR" sz="2800" b="1" i="1" dirty="0">
                <a:solidFill>
                  <a:srgbClr val="FF0000"/>
                </a:solidFill>
                <a:effectLst/>
              </a:rPr>
              <a:t>2 </a:t>
            </a:r>
            <a:r>
              <a:rPr lang="fr-FR" sz="2800" b="1" i="1" dirty="0" smtClean="0">
                <a:solidFill>
                  <a:srgbClr val="FF0000"/>
                </a:solidFill>
                <a:effectLst/>
              </a:rPr>
              <a:t>- </a:t>
            </a:r>
            <a:r>
              <a:rPr lang="fr-FR" sz="2800" b="1" i="1" dirty="0" smtClean="0">
                <a:solidFill>
                  <a:schemeClr val="tx2"/>
                </a:solidFill>
                <a:effectLst/>
                <a:latin typeface="+mj-lt"/>
              </a:rPr>
              <a:t>L’aide est </a:t>
            </a:r>
            <a:r>
              <a:rPr lang="fr-FR" sz="2800" b="1" i="1" dirty="0" smtClean="0">
                <a:solidFill>
                  <a:srgbClr val="FF0000"/>
                </a:solidFill>
                <a:effectLst/>
                <a:latin typeface="+mj-lt"/>
              </a:rPr>
              <a:t>sélective</a:t>
            </a:r>
            <a:r>
              <a:rPr lang="fr-FR" sz="2800" b="1" i="1" dirty="0" smtClean="0">
                <a:solidFill>
                  <a:schemeClr val="tx2"/>
                </a:solidFill>
                <a:effectLst/>
                <a:latin typeface="+mj-lt"/>
              </a:rPr>
              <a:t> : </a:t>
            </a:r>
            <a:r>
              <a:rPr lang="fr-FR" sz="2800" dirty="0" smtClean="0">
                <a:solidFill>
                  <a:schemeClr val="tx2"/>
                </a:solidFill>
                <a:effectLst/>
                <a:latin typeface="+mj-lt"/>
              </a:rPr>
              <a:t>octroyée à </a:t>
            </a:r>
            <a:r>
              <a:rPr lang="fr-FR" sz="2800" b="1" dirty="0" smtClean="0">
                <a:solidFill>
                  <a:schemeClr val="tx2"/>
                </a:solidFill>
                <a:effectLst/>
                <a:latin typeface="+mj-lt"/>
              </a:rPr>
              <a:t>certaines entreprises</a:t>
            </a:r>
            <a:r>
              <a:rPr lang="fr-FR" sz="2800" dirty="0" smtClean="0">
                <a:solidFill>
                  <a:schemeClr val="tx2"/>
                </a:solidFill>
                <a:effectLst/>
                <a:latin typeface="+mj-lt"/>
              </a:rPr>
              <a:t>, </a:t>
            </a:r>
            <a:r>
              <a:rPr lang="fr-FR" sz="2800" b="1" dirty="0" smtClean="0">
                <a:solidFill>
                  <a:schemeClr val="tx2"/>
                </a:solidFill>
                <a:effectLst/>
                <a:latin typeface="+mj-lt"/>
              </a:rPr>
              <a:t>pas automatiquement </a:t>
            </a:r>
            <a:r>
              <a:rPr lang="fr-FR" sz="2800" dirty="0" smtClean="0">
                <a:solidFill>
                  <a:schemeClr val="tx2"/>
                </a:solidFill>
                <a:effectLst/>
                <a:latin typeface="+mj-lt"/>
              </a:rPr>
              <a:t>après une instruction sélective (à la différence des mesures générales ex CIR, CICE, contrats aidés)</a:t>
            </a:r>
          </a:p>
          <a:p>
            <a:pPr marL="0" indent="0" eaLnBrk="1" hangingPunct="1">
              <a:lnSpc>
                <a:spcPct val="120000"/>
              </a:lnSpc>
              <a:spcBef>
                <a:spcPts val="0"/>
              </a:spcBef>
              <a:buFont typeface="Arial" charset="0"/>
              <a:buNone/>
              <a:defRPr/>
            </a:pPr>
            <a:endParaRPr lang="fr-FR" sz="1400" b="1" i="1" dirty="0" smtClean="0">
              <a:solidFill>
                <a:schemeClr val="tx2"/>
              </a:solidFill>
              <a:effectLst/>
              <a:latin typeface="+mj-lt"/>
            </a:endParaRPr>
          </a:p>
          <a:p>
            <a:pPr marL="0" indent="0" eaLnBrk="1" hangingPunct="1">
              <a:lnSpc>
                <a:spcPct val="12000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fr-FR" sz="2800" b="1" i="1" dirty="0" smtClean="0">
                <a:solidFill>
                  <a:srgbClr val="FF0000"/>
                </a:solidFill>
                <a:effectLst/>
                <a:latin typeface="+mj-lt"/>
              </a:rPr>
              <a:t>3</a:t>
            </a:r>
            <a:r>
              <a:rPr lang="fr-FR" sz="2800" b="1" i="1" dirty="0" smtClean="0">
                <a:solidFill>
                  <a:schemeClr val="tx2"/>
                </a:solidFill>
                <a:effectLst/>
                <a:latin typeface="+mj-lt"/>
              </a:rPr>
              <a:t> – L’aide est d’origine </a:t>
            </a:r>
            <a:r>
              <a:rPr lang="fr-FR" sz="2800" b="1" i="1" dirty="0" smtClean="0">
                <a:solidFill>
                  <a:srgbClr val="FF0000"/>
                </a:solidFill>
                <a:effectLst/>
                <a:latin typeface="+mj-lt"/>
              </a:rPr>
              <a:t>Publique</a:t>
            </a:r>
            <a:r>
              <a:rPr lang="fr-FR" sz="2800" b="1" i="1" dirty="0" smtClean="0">
                <a:solidFill>
                  <a:schemeClr val="tx2"/>
                </a:solidFill>
                <a:effectLst/>
                <a:latin typeface="+mj-lt"/>
              </a:rPr>
              <a:t> : </a:t>
            </a:r>
            <a:r>
              <a:rPr lang="fr-FR" sz="2800" dirty="0" smtClean="0">
                <a:solidFill>
                  <a:schemeClr val="tx2"/>
                </a:solidFill>
                <a:effectLst/>
                <a:latin typeface="+mj-lt"/>
              </a:rPr>
              <a:t>sur des fonds </a:t>
            </a:r>
            <a:r>
              <a:rPr lang="fr-FR" sz="2800" b="1" dirty="0" smtClean="0">
                <a:solidFill>
                  <a:schemeClr val="tx2"/>
                </a:solidFill>
                <a:effectLst/>
                <a:latin typeface="+mj-lt"/>
              </a:rPr>
              <a:t>prélevés de façon obligatoire </a:t>
            </a:r>
            <a:r>
              <a:rPr lang="fr-FR" sz="2800" dirty="0" smtClean="0">
                <a:solidFill>
                  <a:schemeClr val="tx2"/>
                </a:solidFill>
                <a:effectLst/>
                <a:latin typeface="+mj-lt"/>
              </a:rPr>
              <a:t>(impôt) et sous le contrôle des pouvoirs publics (à la différence des conventions de revitalisation)</a:t>
            </a:r>
          </a:p>
          <a:p>
            <a:pPr marL="0" indent="0" eaLnBrk="1" hangingPunct="1">
              <a:lnSpc>
                <a:spcPct val="120000"/>
              </a:lnSpc>
              <a:spcBef>
                <a:spcPts val="0"/>
              </a:spcBef>
              <a:buFont typeface="Arial" charset="0"/>
              <a:buNone/>
              <a:defRPr/>
            </a:pPr>
            <a:endParaRPr lang="fr-FR" sz="1400" b="1" i="1" dirty="0" smtClean="0">
              <a:solidFill>
                <a:schemeClr val="tx2"/>
              </a:solidFill>
              <a:effectLst/>
              <a:latin typeface="+mj-lt"/>
            </a:endParaRPr>
          </a:p>
          <a:p>
            <a:pPr marL="0" indent="0" eaLnBrk="1" hangingPunct="1">
              <a:lnSpc>
                <a:spcPct val="12000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fr-FR" sz="2800" b="1" i="1" dirty="0" smtClean="0">
                <a:solidFill>
                  <a:srgbClr val="FF0000"/>
                </a:solidFill>
                <a:effectLst/>
                <a:latin typeface="+mj-lt"/>
              </a:rPr>
              <a:t>4</a:t>
            </a:r>
            <a:r>
              <a:rPr lang="fr-FR" sz="2800" b="1" i="1" dirty="0" smtClean="0">
                <a:solidFill>
                  <a:schemeClr val="tx2"/>
                </a:solidFill>
                <a:effectLst/>
                <a:latin typeface="+mj-lt"/>
              </a:rPr>
              <a:t> – L’aide menace de </a:t>
            </a:r>
            <a:r>
              <a:rPr lang="fr-FR" sz="2800" b="1" i="1" dirty="0" smtClean="0">
                <a:solidFill>
                  <a:srgbClr val="FF0000"/>
                </a:solidFill>
                <a:effectLst/>
                <a:latin typeface="+mj-lt"/>
              </a:rPr>
              <a:t>fausser la concurrence : </a:t>
            </a:r>
            <a:r>
              <a:rPr lang="fr-FR" sz="2800" dirty="0" smtClean="0">
                <a:solidFill>
                  <a:schemeClr val="tx2"/>
                </a:solidFill>
                <a:effectLst/>
                <a:latin typeface="+mj-lt"/>
              </a:rPr>
              <a:t>en apportant un avantage économique à certaines entreprises  </a:t>
            </a:r>
            <a:endParaRPr lang="fr-FR" sz="2800" b="1" i="1" dirty="0" smtClean="0">
              <a:solidFill>
                <a:schemeClr val="tx2"/>
              </a:solidFill>
              <a:effectLst/>
              <a:latin typeface="+mj-lt"/>
            </a:endParaRPr>
          </a:p>
          <a:p>
            <a:pPr marL="0" indent="0" eaLnBrk="1" hangingPunct="1">
              <a:lnSpc>
                <a:spcPct val="120000"/>
              </a:lnSpc>
              <a:spcBef>
                <a:spcPts val="0"/>
              </a:spcBef>
              <a:buFont typeface="Arial" charset="0"/>
              <a:buNone/>
              <a:defRPr/>
            </a:pPr>
            <a:endParaRPr lang="fr-FR" sz="1400" b="1" i="1" dirty="0" smtClean="0">
              <a:solidFill>
                <a:schemeClr val="tx2"/>
              </a:solidFill>
              <a:effectLst/>
              <a:latin typeface="+mj-lt"/>
            </a:endParaRPr>
          </a:p>
          <a:p>
            <a:pPr marL="0" indent="0" eaLnBrk="1" hangingPunct="1">
              <a:lnSpc>
                <a:spcPct val="12000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fr-FR" sz="2800" b="1" i="1" dirty="0" smtClean="0">
                <a:solidFill>
                  <a:srgbClr val="FF0000"/>
                </a:solidFill>
                <a:effectLst/>
                <a:latin typeface="+mj-lt"/>
              </a:rPr>
              <a:t>5</a:t>
            </a:r>
            <a:r>
              <a:rPr lang="fr-FR" sz="2800" b="1" i="1" dirty="0" smtClean="0">
                <a:solidFill>
                  <a:schemeClr val="tx2"/>
                </a:solidFill>
                <a:effectLst/>
                <a:latin typeface="+mj-lt"/>
              </a:rPr>
              <a:t> – L’aide </a:t>
            </a:r>
            <a:r>
              <a:rPr lang="fr-FR" sz="2800" b="1" i="1" dirty="0" smtClean="0">
                <a:solidFill>
                  <a:srgbClr val="FF0000"/>
                </a:solidFill>
                <a:effectLst/>
                <a:latin typeface="+mj-lt"/>
              </a:rPr>
              <a:t>affecte les échanges </a:t>
            </a:r>
            <a:r>
              <a:rPr lang="fr-FR" sz="2800" b="1" i="1" dirty="0" smtClean="0">
                <a:solidFill>
                  <a:schemeClr val="tx2"/>
                </a:solidFill>
                <a:effectLst/>
                <a:latin typeface="+mj-lt"/>
              </a:rPr>
              <a:t>entre Etats membres: </a:t>
            </a:r>
            <a:r>
              <a:rPr lang="fr-FR" sz="2800" dirty="0" smtClean="0">
                <a:solidFill>
                  <a:schemeClr val="tx2"/>
                </a:solidFill>
                <a:effectLst/>
                <a:latin typeface="+mj-lt"/>
              </a:rPr>
              <a:t>ayant un impact économique potentiel dans les autres pays de l’Union européenne (à la différence des aides au maintien  des services à la population en milieu rural) </a:t>
            </a:r>
            <a:endParaRPr lang="fr-FR" sz="2400" dirty="0" smtClean="0">
              <a:solidFill>
                <a:schemeClr val="tx2"/>
              </a:solidFill>
              <a:effectLst/>
              <a:latin typeface="+mj-lt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3386336" y="56542"/>
            <a:ext cx="5266928" cy="3886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 document est cofinancé par l’Union européenne.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L’Europe s’engage en France avec le fonds européen de développement régional et le fonds social européen</a:t>
            </a:r>
            <a:endParaRPr lang="fr-FR" sz="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9667" y="77673"/>
            <a:ext cx="564333" cy="370847"/>
          </a:xfrm>
          <a:prstGeom prst="rect">
            <a:avLst/>
          </a:prstGeom>
        </p:spPr>
      </p:pic>
      <p:pic>
        <p:nvPicPr>
          <p:cNvPr id="11" name="Image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49" y="6260960"/>
            <a:ext cx="1071569" cy="525626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pic>
        <p:nvPicPr>
          <p:cNvPr id="12" name="Picture 4" descr="Afficher l'image d'origin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175742"/>
            <a:ext cx="1062802" cy="64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6651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5" name="Connecteur droit 54"/>
          <p:cNvCxnSpPr/>
          <p:nvPr/>
        </p:nvCxnSpPr>
        <p:spPr>
          <a:xfrm rot="5400000">
            <a:off x="-785838" y="3714740"/>
            <a:ext cx="6286520" cy="0"/>
          </a:xfrm>
          <a:prstGeom prst="line">
            <a:avLst/>
          </a:prstGeom>
          <a:ln w="6032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2357422" y="500042"/>
            <a:ext cx="6786578" cy="635795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bg1"/>
              </a:solidFill>
            </a:endParaRPr>
          </a:p>
        </p:txBody>
      </p:sp>
      <p:cxnSp>
        <p:nvCxnSpPr>
          <p:cNvPr id="37" name="Connecteur droit 36"/>
          <p:cNvCxnSpPr/>
          <p:nvPr/>
        </p:nvCxnSpPr>
        <p:spPr>
          <a:xfrm rot="5400000">
            <a:off x="2821781" y="5107781"/>
            <a:ext cx="3500438" cy="0"/>
          </a:xfrm>
          <a:prstGeom prst="line">
            <a:avLst/>
          </a:prstGeom>
          <a:ln w="47625">
            <a:solidFill>
              <a:srgbClr val="4070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24"/>
            <a:ext cx="9144000" cy="500066"/>
          </a:xfrm>
        </p:spPr>
        <p:txBody>
          <a:bodyPr>
            <a:normAutofit fontScale="90000"/>
          </a:bodyPr>
          <a:lstStyle/>
          <a:p>
            <a:r>
              <a:rPr lang="fr-FR" sz="2800" b="1" dirty="0" smtClean="0">
                <a:solidFill>
                  <a:srgbClr val="FF0000"/>
                </a:solidFill>
              </a:rPr>
              <a:t>Les nouveaux textes juridiques pour 2014-2020</a:t>
            </a:r>
            <a:endParaRPr lang="fr-FR" sz="2800" b="1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92306" y="3177238"/>
            <a:ext cx="8440134" cy="290635"/>
          </a:xfrm>
          <a:solidFill>
            <a:schemeClr val="tx2"/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lvl="0">
              <a:buNone/>
            </a:pPr>
            <a:r>
              <a:rPr lang="fr-FR" sz="1600" b="1" dirty="0" smtClean="0">
                <a:solidFill>
                  <a:schemeClr val="bg1"/>
                </a:solidFill>
              </a:rPr>
              <a:t>LIGNES  DIRECTRICES, RDI, AFR, environnement, etc.        </a:t>
            </a:r>
            <a:r>
              <a:rPr lang="fr-FR" sz="1200" b="1" dirty="0" smtClean="0">
                <a:solidFill>
                  <a:srgbClr val="FFFF00"/>
                </a:solidFill>
              </a:rPr>
              <a:t>POUR </a:t>
            </a:r>
            <a:r>
              <a:rPr lang="fr-FR" sz="1200" b="1" dirty="0">
                <a:solidFill>
                  <a:srgbClr val="FFFF00"/>
                </a:solidFill>
              </a:rPr>
              <a:t>CERTAINES CATEGORIES </a:t>
            </a:r>
            <a:r>
              <a:rPr lang="fr-FR" sz="1200" b="1" dirty="0" smtClean="0">
                <a:solidFill>
                  <a:srgbClr val="FFFF00"/>
                </a:solidFill>
              </a:rPr>
              <a:t>D’AIDES SEULEMENT</a:t>
            </a:r>
            <a:endParaRPr lang="fr-FR" sz="1200" b="1" dirty="0">
              <a:solidFill>
                <a:srgbClr val="FFFF00"/>
              </a:solidFill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714876" y="6000768"/>
            <a:ext cx="2000264" cy="785818"/>
          </a:xfr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fr-FR" sz="2000" b="1" u="sng" dirty="0" smtClean="0">
                <a:solidFill>
                  <a:srgbClr val="00B050"/>
                </a:solidFill>
              </a:rPr>
              <a:t>PRODUCTEURS</a:t>
            </a:r>
          </a:p>
          <a:p>
            <a:pPr algn="ctr">
              <a:buNone/>
            </a:pPr>
            <a:r>
              <a:rPr lang="fr-FR" sz="2000" b="1" u="sng" dirty="0" smtClean="0">
                <a:solidFill>
                  <a:srgbClr val="00B050"/>
                </a:solidFill>
              </a:rPr>
              <a:t>AGRICOLES</a:t>
            </a:r>
          </a:p>
          <a:p>
            <a:pPr algn="ctr">
              <a:buNone/>
            </a:pPr>
            <a:r>
              <a:rPr lang="fr-FR" sz="1600" b="1" dirty="0" smtClean="0">
                <a:solidFill>
                  <a:srgbClr val="00B050"/>
                </a:solidFill>
              </a:rPr>
              <a:t>Produits Annexe 1</a:t>
            </a:r>
            <a:endParaRPr lang="fr-FR" sz="1400" b="1" dirty="0" smtClean="0">
              <a:solidFill>
                <a:srgbClr val="00B050"/>
              </a:solidFill>
            </a:endParaRPr>
          </a:p>
          <a:p>
            <a:pPr algn="ctr">
              <a:buNone/>
            </a:pPr>
            <a:endParaRPr lang="fr-FR" sz="2000" b="1" dirty="0" smtClean="0">
              <a:solidFill>
                <a:srgbClr val="00B050"/>
              </a:solidFill>
            </a:endParaRPr>
          </a:p>
          <a:p>
            <a:pPr algn="ctr">
              <a:buNone/>
            </a:pPr>
            <a:endParaRPr lang="fr-FR" sz="2000" b="1" dirty="0">
              <a:solidFill>
                <a:srgbClr val="00B050"/>
              </a:solidFill>
            </a:endParaRP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 bwMode="auto">
          <a:xfrm>
            <a:off x="1857356" y="6000768"/>
            <a:ext cx="2643206" cy="785818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lvl="0" indent="-342900" algn="just" eaLnBrk="0" hangingPunct="0">
              <a:spcBef>
                <a:spcPct val="20000"/>
              </a:spcBef>
            </a:pPr>
            <a:r>
              <a:rPr lang="fr-FR" b="1" u="sng" dirty="0" smtClean="0">
                <a:solidFill>
                  <a:srgbClr val="00B050"/>
                </a:solidFill>
                <a:latin typeface="+mn-lt"/>
                <a:cs typeface="+mn-cs"/>
              </a:rPr>
              <a:t>IAA  AGRICOLE</a:t>
            </a:r>
          </a:p>
          <a:p>
            <a:pPr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Commercialisat</a:t>
            </a:r>
            <a:r>
              <a:rPr lang="fr-FR" sz="1600" b="1" dirty="0" smtClean="0">
                <a:solidFill>
                  <a:srgbClr val="00B050"/>
                </a:solidFill>
                <a:latin typeface="+mn-lt"/>
                <a:cs typeface="+mn-cs"/>
              </a:rPr>
              <a:t>° / </a:t>
            </a:r>
            <a:r>
              <a:rPr lang="fr-FR" sz="1600" b="1" dirty="0" err="1" smtClean="0">
                <a:solidFill>
                  <a:srgbClr val="00B050"/>
                </a:solidFill>
                <a:latin typeface="+mn-lt"/>
                <a:cs typeface="+mn-cs"/>
              </a:rPr>
              <a:t>Transform</a:t>
            </a:r>
            <a:r>
              <a:rPr lang="fr-FR" sz="1600" b="1" dirty="0" smtClean="0">
                <a:solidFill>
                  <a:srgbClr val="00B050"/>
                </a:solidFill>
                <a:latin typeface="+mn-lt"/>
                <a:cs typeface="+mn-cs"/>
              </a:rPr>
              <a:t>.  </a:t>
            </a:r>
          </a:p>
          <a:p>
            <a:pPr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fr-FR" sz="1600" b="1" dirty="0" smtClean="0">
                <a:solidFill>
                  <a:srgbClr val="00B050"/>
                </a:solidFill>
                <a:latin typeface="+mn-lt"/>
                <a:cs typeface="+mn-cs"/>
              </a:rPr>
              <a:t>de produits de l’annexe 1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6929454" y="6000768"/>
            <a:ext cx="2214546" cy="785818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indent="-342900" algn="ctr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tabLst/>
              <a:defRPr/>
            </a:pPr>
            <a:r>
              <a:rPr lang="fr-FR" sz="1600" b="1" u="sng" dirty="0" smtClean="0">
                <a:solidFill>
                  <a:srgbClr val="00B050"/>
                </a:solidFill>
                <a:latin typeface="+mn-lt"/>
                <a:cs typeface="+mn-cs"/>
              </a:rPr>
              <a:t>PECHE </a:t>
            </a:r>
            <a:r>
              <a:rPr lang="fr-FR" sz="1600" b="1" dirty="0" smtClean="0">
                <a:solidFill>
                  <a:srgbClr val="00B050"/>
                </a:solidFill>
                <a:latin typeface="+mn-lt"/>
                <a:cs typeface="+mn-cs"/>
              </a:rPr>
              <a:t>PRODUCTEURS </a:t>
            </a:r>
          </a:p>
          <a:p>
            <a:pPr marR="0" lvl="0" indent="-342900" algn="ctr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tabLst/>
              <a:defRPr/>
            </a:pPr>
            <a:r>
              <a:rPr lang="fr-FR" sz="1600" b="1" dirty="0" smtClean="0">
                <a:solidFill>
                  <a:srgbClr val="00B050"/>
                </a:solidFill>
              </a:rPr>
              <a:t>COMMERCIALISATEURS</a:t>
            </a:r>
          </a:p>
          <a:p>
            <a:pPr marR="0" lvl="0" indent="-342900" algn="ctr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tabLst/>
              <a:defRPr/>
            </a:pPr>
            <a:r>
              <a:rPr lang="fr-FR" sz="1600" b="1" dirty="0" smtClean="0">
                <a:solidFill>
                  <a:srgbClr val="00B050"/>
                </a:solidFill>
                <a:latin typeface="+mn-lt"/>
                <a:cs typeface="+mn-cs"/>
              </a:rPr>
              <a:t>et TRANSFORMAT</a:t>
            </a:r>
            <a:r>
              <a:rPr lang="fr-FR" sz="1600" b="1" dirty="0" smtClean="0">
                <a:solidFill>
                  <a:srgbClr val="00B050"/>
                </a:solidFill>
              </a:rPr>
              <a:t>EURS</a:t>
            </a:r>
            <a:endParaRPr kumimoji="0" lang="fr-FR" sz="1400" b="1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R="0" lvl="0" indent="-342900" algn="l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tabLst/>
              <a:defRPr/>
            </a:pP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itre 1"/>
          <p:cNvSpPr txBox="1">
            <a:spLocks/>
          </p:cNvSpPr>
          <p:nvPr/>
        </p:nvSpPr>
        <p:spPr bwMode="auto">
          <a:xfrm>
            <a:off x="2500298" y="631828"/>
            <a:ext cx="6572296" cy="511156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AGRI et PECHE</a:t>
            </a:r>
            <a:endParaRPr kumimoji="0" lang="fr-FR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 bwMode="auto">
          <a:xfrm>
            <a:off x="2500298" y="1214422"/>
            <a:ext cx="6572296" cy="511156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b="1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Articles 38 et 42 du Traité (TFUE) </a:t>
            </a:r>
            <a:endParaRPr kumimoji="0" lang="fr-FR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itre 1"/>
          <p:cNvSpPr txBox="1">
            <a:spLocks/>
          </p:cNvSpPr>
          <p:nvPr/>
        </p:nvSpPr>
        <p:spPr bwMode="auto">
          <a:xfrm>
            <a:off x="71438" y="642918"/>
            <a:ext cx="2143108" cy="511156"/>
          </a:xfrm>
          <a:prstGeom prst="rect">
            <a:avLst/>
          </a:prstGeom>
          <a:solidFill>
            <a:schemeClr val="accent1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20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HORS AGRI PECHE</a:t>
            </a:r>
          </a:p>
        </p:txBody>
      </p:sp>
      <p:sp>
        <p:nvSpPr>
          <p:cNvPr id="11" name="Titre 1"/>
          <p:cNvSpPr txBox="1">
            <a:spLocks/>
          </p:cNvSpPr>
          <p:nvPr/>
        </p:nvSpPr>
        <p:spPr bwMode="auto">
          <a:xfrm>
            <a:off x="71406" y="1214422"/>
            <a:ext cx="2143140" cy="511156"/>
          </a:xfrm>
          <a:prstGeom prst="rect">
            <a:avLst/>
          </a:prstGeom>
          <a:noFill/>
          <a:ln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Art 107 TFUE</a:t>
            </a:r>
          </a:p>
        </p:txBody>
      </p:sp>
      <p:sp>
        <p:nvSpPr>
          <p:cNvPr id="12" name="Titre 1"/>
          <p:cNvSpPr txBox="1">
            <a:spLocks/>
          </p:cNvSpPr>
          <p:nvPr/>
        </p:nvSpPr>
        <p:spPr bwMode="auto">
          <a:xfrm>
            <a:off x="1007302" y="2469349"/>
            <a:ext cx="5779243" cy="642942"/>
          </a:xfrm>
          <a:prstGeom prst="rect">
            <a:avLst/>
          </a:prstGeom>
          <a:solidFill>
            <a:srgbClr val="00B050"/>
          </a:solidFill>
          <a:ln>
            <a:solidFill>
              <a:srgbClr val="FF0000"/>
            </a:solidFill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20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Lignes Directrices Agricoles sylvicoles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Et zones rurales ( L D A F Z R )</a:t>
            </a: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itre 1"/>
          <p:cNvSpPr txBox="1">
            <a:spLocks/>
          </p:cNvSpPr>
          <p:nvPr/>
        </p:nvSpPr>
        <p:spPr bwMode="auto">
          <a:xfrm>
            <a:off x="6929486" y="2477412"/>
            <a:ext cx="2143108" cy="663556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20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lignes Directrices Pêche </a:t>
            </a:r>
            <a:r>
              <a:rPr lang="fr-FR" sz="18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Aquaculture</a:t>
            </a:r>
            <a:endParaRPr kumimoji="0" lang="fr-FR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Titre 1"/>
          <p:cNvSpPr txBox="1">
            <a:spLocks/>
          </p:cNvSpPr>
          <p:nvPr/>
        </p:nvSpPr>
        <p:spPr bwMode="auto">
          <a:xfrm>
            <a:off x="71406" y="1857364"/>
            <a:ext cx="2143140" cy="571504"/>
          </a:xfrm>
          <a:prstGeom prst="rect">
            <a:avLst/>
          </a:prstGeom>
          <a:noFill/>
          <a:ln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Produits </a:t>
            </a:r>
            <a:r>
              <a:rPr lang="fr-FR" sz="20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HORS ANNEXE 1 </a:t>
            </a:r>
            <a:endParaRPr lang="fr-FR" sz="2000" b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9" name="Titre 1"/>
          <p:cNvSpPr txBox="1">
            <a:spLocks/>
          </p:cNvSpPr>
          <p:nvPr/>
        </p:nvSpPr>
        <p:spPr bwMode="auto">
          <a:xfrm>
            <a:off x="2500298" y="1849384"/>
            <a:ext cx="6572296" cy="571504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b="1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Produits listés </a:t>
            </a:r>
            <a:r>
              <a:rPr lang="fr-FR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DANS L’ANNEXE 1</a:t>
            </a:r>
            <a:r>
              <a:rPr lang="fr-FR" b="1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 du TFUE et du </a:t>
            </a:r>
            <a:r>
              <a:rPr lang="fr-FR" b="1" dirty="0" err="1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Rgt</a:t>
            </a:r>
            <a:r>
              <a:rPr lang="fr-FR" b="1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 1379/2013</a:t>
            </a:r>
            <a:endParaRPr kumimoji="0" lang="fr-FR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Titre 1"/>
          <p:cNvSpPr txBox="1">
            <a:spLocks/>
          </p:cNvSpPr>
          <p:nvPr/>
        </p:nvSpPr>
        <p:spPr bwMode="auto">
          <a:xfrm>
            <a:off x="6929423" y="3556486"/>
            <a:ext cx="2143171" cy="33285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Rgt</a:t>
            </a:r>
            <a:r>
              <a:rPr kumimoji="0" lang="fr-F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Exemption </a:t>
            </a:r>
            <a:r>
              <a:rPr lang="fr-FR" sz="14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PME </a:t>
            </a:r>
            <a:r>
              <a:rPr kumimoji="0" lang="fr-F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Pêche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22" name="Connecteur droit 21"/>
          <p:cNvCxnSpPr/>
          <p:nvPr/>
        </p:nvCxnSpPr>
        <p:spPr>
          <a:xfrm rot="5400000">
            <a:off x="4714887" y="4714872"/>
            <a:ext cx="4286256" cy="0"/>
          </a:xfrm>
          <a:prstGeom prst="line">
            <a:avLst/>
          </a:prstGeom>
          <a:ln w="34925">
            <a:solidFill>
              <a:srgbClr val="4070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Espace réservé du contenu 2"/>
          <p:cNvSpPr txBox="1">
            <a:spLocks/>
          </p:cNvSpPr>
          <p:nvPr/>
        </p:nvSpPr>
        <p:spPr bwMode="auto">
          <a:xfrm>
            <a:off x="71406" y="4346294"/>
            <a:ext cx="8001056" cy="23483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Rgt. </a:t>
            </a:r>
            <a:r>
              <a:rPr lang="fr-FR" sz="1600" b="1" dirty="0" smtClean="0">
                <a:solidFill>
                  <a:schemeClr val="bg1"/>
                </a:solidFill>
                <a:latin typeface="+mn-lt"/>
                <a:cs typeface="+mn-cs"/>
              </a:rPr>
              <a:t>GENERAL D’EXEMPTION -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 G E C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Titre 1"/>
          <p:cNvSpPr txBox="1">
            <a:spLocks/>
          </p:cNvSpPr>
          <p:nvPr/>
        </p:nvSpPr>
        <p:spPr bwMode="auto">
          <a:xfrm>
            <a:off x="6929423" y="3933056"/>
            <a:ext cx="2143171" cy="283187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DE MINIMIS</a:t>
            </a:r>
            <a:r>
              <a:rPr kumimoji="0" lang="fr-FR" sz="14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PECHE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6" name="Titre 1"/>
          <p:cNvSpPr txBox="1">
            <a:spLocks/>
          </p:cNvSpPr>
          <p:nvPr/>
        </p:nvSpPr>
        <p:spPr bwMode="auto">
          <a:xfrm>
            <a:off x="4643406" y="3954608"/>
            <a:ext cx="2071733" cy="33848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Rgt</a:t>
            </a:r>
            <a:r>
              <a:rPr lang="fr-FR" sz="1200" b="1" noProof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.</a:t>
            </a: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DE</a:t>
            </a:r>
            <a:r>
              <a:rPr kumimoji="0" lang="fr-FR" sz="12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MINIMIS</a:t>
            </a:r>
            <a:r>
              <a:rPr kumimoji="0" lang="fr-FR" sz="12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AGRICOLE</a:t>
            </a:r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7" name="Titre 1"/>
          <p:cNvSpPr txBox="1">
            <a:spLocks/>
          </p:cNvSpPr>
          <p:nvPr/>
        </p:nvSpPr>
        <p:spPr bwMode="auto">
          <a:xfrm>
            <a:off x="1007302" y="3504428"/>
            <a:ext cx="5707838" cy="42862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Rgt</a:t>
            </a:r>
            <a:r>
              <a:rPr kumimoji="0" lang="fr-F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Exemption </a:t>
            </a:r>
            <a:r>
              <a:rPr kumimoji="0" lang="fr-FR" sz="14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Agri forêt Zones Rurales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4" name="Titre 1"/>
          <p:cNvSpPr txBox="1">
            <a:spLocks/>
          </p:cNvSpPr>
          <p:nvPr/>
        </p:nvSpPr>
        <p:spPr bwMode="auto">
          <a:xfrm>
            <a:off x="683567" y="4653136"/>
            <a:ext cx="6103011" cy="234264"/>
          </a:xfrm>
          <a:prstGeom prst="rect">
            <a:avLst/>
          </a:prstGeom>
          <a:solidFill>
            <a:srgbClr val="00B050"/>
          </a:solidFill>
          <a:ln>
            <a:solidFill>
              <a:srgbClr val="FF0000"/>
            </a:solidFill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REGLEMENT</a:t>
            </a:r>
            <a:r>
              <a:rPr kumimoji="0" lang="fr-FR" sz="140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fr-FR" sz="14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DEVELOPPEMENT RURAL (RDR) </a:t>
            </a:r>
          </a:p>
        </p:txBody>
      </p:sp>
      <p:sp>
        <p:nvSpPr>
          <p:cNvPr id="29" name="Titre 1"/>
          <p:cNvSpPr txBox="1">
            <a:spLocks/>
          </p:cNvSpPr>
          <p:nvPr/>
        </p:nvSpPr>
        <p:spPr bwMode="auto">
          <a:xfrm>
            <a:off x="683567" y="5157192"/>
            <a:ext cx="8388995" cy="213991"/>
          </a:xfrm>
          <a:prstGeom prst="rect">
            <a:avLst/>
          </a:prstGeom>
          <a:solidFill>
            <a:srgbClr val="00B050"/>
          </a:solidFill>
          <a:ln>
            <a:solidFill>
              <a:srgbClr val="FF0000"/>
            </a:solidFill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Règlement</a:t>
            </a:r>
            <a:r>
              <a:rPr kumimoji="0" lang="fr-FR" sz="14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FEAMP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0" name="Titre 1"/>
          <p:cNvSpPr txBox="1">
            <a:spLocks/>
          </p:cNvSpPr>
          <p:nvPr/>
        </p:nvSpPr>
        <p:spPr bwMode="auto">
          <a:xfrm>
            <a:off x="683568" y="4869160"/>
            <a:ext cx="6103010" cy="224740"/>
          </a:xfrm>
          <a:prstGeom prst="rect">
            <a:avLst/>
          </a:prstGeom>
          <a:solidFill>
            <a:srgbClr val="00B050"/>
          </a:solidFill>
          <a:ln>
            <a:solidFill>
              <a:srgbClr val="FF0000"/>
            </a:solidFill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4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PDRR - FEADER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1" name="Titre 1"/>
          <p:cNvSpPr txBox="1">
            <a:spLocks/>
          </p:cNvSpPr>
          <p:nvPr/>
        </p:nvSpPr>
        <p:spPr bwMode="auto">
          <a:xfrm>
            <a:off x="683566" y="5373216"/>
            <a:ext cx="8388996" cy="285752"/>
          </a:xfrm>
          <a:prstGeom prst="rect">
            <a:avLst/>
          </a:prstGeom>
          <a:solidFill>
            <a:srgbClr val="00B050"/>
          </a:solidFill>
          <a:ln>
            <a:solidFill>
              <a:srgbClr val="FF0000"/>
            </a:solidFill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Programme Opérationnel FEAMP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2" name="Espace réservé du contenu 3"/>
          <p:cNvSpPr txBox="1">
            <a:spLocks/>
          </p:cNvSpPr>
          <p:nvPr/>
        </p:nvSpPr>
        <p:spPr bwMode="auto">
          <a:xfrm>
            <a:off x="71406" y="6000768"/>
            <a:ext cx="1643074" cy="785818"/>
          </a:xfrm>
          <a:prstGeom prst="rect">
            <a:avLst/>
          </a:prstGeom>
          <a:noFill/>
          <a:ln w="25400"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indent="-342900" algn="ctr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fr-FR" sz="1400" b="1" dirty="0" smtClean="0">
                <a:solidFill>
                  <a:schemeClr val="tx2"/>
                </a:solidFill>
                <a:latin typeface="+mn-lt"/>
                <a:cs typeface="+mn-cs"/>
              </a:rPr>
              <a:t>ENTREPRISES </a:t>
            </a:r>
            <a:r>
              <a:rPr kumimoji="0" lang="fr-F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Hors secteur </a:t>
            </a:r>
            <a:r>
              <a:rPr lang="fr-FR" sz="1400" b="1" dirty="0" smtClean="0">
                <a:solidFill>
                  <a:schemeClr val="tx2"/>
                </a:solidFill>
                <a:latin typeface="+mn-lt"/>
                <a:cs typeface="+mn-cs"/>
              </a:rPr>
              <a:t>Agri-Pêche</a:t>
            </a:r>
          </a:p>
          <a:p>
            <a:pPr marR="0" lvl="0" indent="-342900" algn="ctr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fr-FR" sz="1400" b="1" dirty="0" smtClean="0">
                <a:solidFill>
                  <a:schemeClr val="tx2"/>
                </a:solidFill>
                <a:latin typeface="+mn-lt"/>
                <a:cs typeface="+mn-cs"/>
              </a:rPr>
              <a:t>(Hors Annexe 1)</a:t>
            </a:r>
            <a:endParaRPr kumimoji="0" lang="fr-FR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Espace réservé du contenu 2"/>
          <p:cNvSpPr txBox="1">
            <a:spLocks/>
          </p:cNvSpPr>
          <p:nvPr/>
        </p:nvSpPr>
        <p:spPr bwMode="auto">
          <a:xfrm>
            <a:off x="71438" y="5654004"/>
            <a:ext cx="6643702" cy="295276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fr-FR" sz="1200" b="1" noProof="0" dirty="0" smtClean="0">
                <a:solidFill>
                  <a:schemeClr val="bg1"/>
                </a:solidFill>
                <a:latin typeface="+mn-lt"/>
                <a:cs typeface="+mn-cs"/>
              </a:rPr>
              <a:t>Rgt. </a:t>
            </a:r>
            <a:r>
              <a:rPr lang="fr-FR" sz="1600" b="1" noProof="0" dirty="0" smtClean="0">
                <a:solidFill>
                  <a:schemeClr val="bg1"/>
                </a:solidFill>
                <a:latin typeface="+mn-lt"/>
                <a:cs typeface="+mn-cs"/>
              </a:rPr>
              <a:t>DE MINIMIS GENERAL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8" name="Espace réservé du contenu 2"/>
          <p:cNvSpPr txBox="1">
            <a:spLocks/>
          </p:cNvSpPr>
          <p:nvPr/>
        </p:nvSpPr>
        <p:spPr bwMode="auto">
          <a:xfrm>
            <a:off x="4643438" y="5661248"/>
            <a:ext cx="1944786" cy="285752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  <a:extLst/>
        </p:spPr>
        <p:txBody>
          <a:bodyPr vert="horz" wrap="square" lIns="0" tIns="72000" rIns="0" bIns="72000" numCol="1" anchor="t" anchorCtr="0" compatLnSpc="1">
            <a:prstTxWarp prst="textNoShape">
              <a:avLst/>
            </a:prstTxWarp>
          </a:bodyPr>
          <a:lstStyle/>
          <a:p>
            <a:pPr marR="0" lvl="0" indent="-342900" algn="ctr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fr-FR" sz="1200" b="1" noProof="0" dirty="0" smtClean="0">
                <a:solidFill>
                  <a:srgbClr val="FFFF00"/>
                </a:solidFill>
                <a:latin typeface="+mn-lt"/>
                <a:cs typeface="+mn-cs"/>
              </a:rPr>
              <a:t>SI HORS PROD° AGRICOLE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9" name="Espace réservé du contenu 2"/>
          <p:cNvSpPr txBox="1">
            <a:spLocks/>
          </p:cNvSpPr>
          <p:nvPr/>
        </p:nvSpPr>
        <p:spPr bwMode="auto">
          <a:xfrm>
            <a:off x="4599360" y="4359157"/>
            <a:ext cx="3429024" cy="221971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fr-FR" sz="1200" b="1" noProof="0" dirty="0" smtClean="0">
                <a:solidFill>
                  <a:srgbClr val="FFFF00"/>
                </a:solidFill>
                <a:latin typeface="+mn-lt"/>
                <a:cs typeface="+mn-cs"/>
              </a:rPr>
              <a:t>POUR CERTAINES CATEGORIES D’AIDES SEULEMENT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" name="Espace réservé du pied de page 3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16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3" grpId="0" build="p" animBg="1"/>
      <p:bldP spid="4" grpId="0" build="p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8" grpId="0" animBg="1"/>
      <p:bldP spid="19" grpId="0" animBg="1"/>
      <p:bldP spid="20" grpId="0" animBg="1"/>
      <p:bldP spid="23" grpId="0" animBg="1"/>
      <p:bldP spid="25" grpId="0" animBg="1"/>
      <p:bldP spid="26" grpId="0" animBg="1"/>
      <p:bldP spid="27" grpId="0" animBg="1"/>
      <p:bldP spid="24" grpId="0" animBg="1"/>
      <p:bldP spid="29" grpId="0" animBg="1"/>
      <p:bldP spid="30" grpId="0" animBg="1"/>
      <p:bldP spid="31" grpId="0" animBg="1"/>
      <p:bldP spid="32" grpId="0" animBg="1"/>
      <p:bldP spid="28" grpId="0" animBg="1"/>
      <p:bldP spid="38" grpId="0" animBg="1"/>
      <p:bldP spid="3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" y="-142900"/>
            <a:ext cx="7772400" cy="690563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sz="3200" b="1" dirty="0" smtClean="0"/>
              <a:t>Les étapes du raisonnement</a:t>
            </a:r>
            <a:endParaRPr lang="fr-FR" sz="4000" b="1" dirty="0"/>
          </a:p>
        </p:txBody>
      </p:sp>
      <p:sp>
        <p:nvSpPr>
          <p:cNvPr id="4" name="Rectangle à coins arrondis 3"/>
          <p:cNvSpPr>
            <a:spLocks noChangeArrowheads="1"/>
          </p:cNvSpPr>
          <p:nvPr/>
        </p:nvSpPr>
        <p:spPr bwMode="auto">
          <a:xfrm>
            <a:off x="395288" y="2771756"/>
            <a:ext cx="2808287" cy="372376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r>
              <a:rPr lang="fr-FR" b="1" dirty="0" smtClean="0">
                <a:solidFill>
                  <a:schemeClr val="bg1"/>
                </a:solidFill>
              </a:rPr>
              <a:t>De nature sélective?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5" name="Flèche droite 4"/>
          <p:cNvSpPr>
            <a:spLocks noChangeArrowheads="1"/>
          </p:cNvSpPr>
          <p:nvPr/>
        </p:nvSpPr>
        <p:spPr bwMode="auto">
          <a:xfrm>
            <a:off x="3276600" y="836613"/>
            <a:ext cx="555626" cy="298689"/>
          </a:xfrm>
          <a:prstGeom prst="rightArrow">
            <a:avLst>
              <a:gd name="adj1" fmla="val 50000"/>
              <a:gd name="adj2" fmla="val 4981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fr-FR"/>
          </a:p>
        </p:txBody>
      </p:sp>
      <p:sp>
        <p:nvSpPr>
          <p:cNvPr id="6" name="ZoneTexte 5"/>
          <p:cNvSpPr txBox="1">
            <a:spLocks noChangeArrowheads="1"/>
          </p:cNvSpPr>
          <p:nvPr/>
        </p:nvSpPr>
        <p:spPr bwMode="auto">
          <a:xfrm>
            <a:off x="3851920" y="2780928"/>
            <a:ext cx="50749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b="1" dirty="0" smtClean="0"/>
              <a:t> Mesure </a:t>
            </a:r>
            <a:r>
              <a:rPr lang="fr-FR" b="1" dirty="0"/>
              <a:t>sélective, non </a:t>
            </a:r>
            <a:r>
              <a:rPr lang="fr-FR" b="1" dirty="0" smtClean="0"/>
              <a:t>générale, </a:t>
            </a:r>
            <a:r>
              <a:rPr lang="fr-FR" b="1" smtClean="0"/>
              <a:t>non automatique</a:t>
            </a:r>
            <a:endParaRPr lang="fr-FR" b="1" dirty="0"/>
          </a:p>
        </p:txBody>
      </p:sp>
      <p:sp>
        <p:nvSpPr>
          <p:cNvPr id="8" name="Rectangle à coins arrondis 7"/>
          <p:cNvSpPr>
            <a:spLocks noChangeArrowheads="1"/>
          </p:cNvSpPr>
          <p:nvPr/>
        </p:nvSpPr>
        <p:spPr bwMode="auto">
          <a:xfrm>
            <a:off x="4356100" y="1125538"/>
            <a:ext cx="863600" cy="4318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r>
              <a:rPr lang="fr-FR" b="1" dirty="0">
                <a:solidFill>
                  <a:schemeClr val="bg1"/>
                </a:solidFill>
              </a:rPr>
              <a:t>OUI</a:t>
            </a:r>
          </a:p>
        </p:txBody>
      </p:sp>
      <p:sp>
        <p:nvSpPr>
          <p:cNvPr id="9" name="Rectangle à coins arrondis 8"/>
          <p:cNvSpPr>
            <a:spLocks noChangeArrowheads="1"/>
          </p:cNvSpPr>
          <p:nvPr/>
        </p:nvSpPr>
        <p:spPr bwMode="auto">
          <a:xfrm>
            <a:off x="6875463" y="1125538"/>
            <a:ext cx="865187" cy="431800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r>
              <a:rPr lang="fr-FR" b="1" dirty="0">
                <a:solidFill>
                  <a:schemeClr val="bg1"/>
                </a:solidFill>
              </a:rPr>
              <a:t>NON</a:t>
            </a:r>
          </a:p>
        </p:txBody>
      </p:sp>
      <p:sp>
        <p:nvSpPr>
          <p:cNvPr id="10" name="Rectangle à coins arrondis 9"/>
          <p:cNvSpPr>
            <a:spLocks noChangeArrowheads="1"/>
          </p:cNvSpPr>
          <p:nvPr/>
        </p:nvSpPr>
        <p:spPr bwMode="auto">
          <a:xfrm>
            <a:off x="395288" y="1761391"/>
            <a:ext cx="2808287" cy="37146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r>
              <a:rPr lang="fr-FR" b="1">
                <a:solidFill>
                  <a:schemeClr val="bg1"/>
                </a:solidFill>
              </a:rPr>
              <a:t>D’origine publique?</a:t>
            </a:r>
          </a:p>
        </p:txBody>
      </p:sp>
      <p:sp>
        <p:nvSpPr>
          <p:cNvPr id="12" name="Flèche droite 11"/>
          <p:cNvSpPr>
            <a:spLocks noChangeArrowheads="1"/>
          </p:cNvSpPr>
          <p:nvPr/>
        </p:nvSpPr>
        <p:spPr bwMode="auto">
          <a:xfrm>
            <a:off x="3276600" y="1801813"/>
            <a:ext cx="647700" cy="288925"/>
          </a:xfrm>
          <a:prstGeom prst="rightArrow">
            <a:avLst>
              <a:gd name="adj1" fmla="val 50000"/>
              <a:gd name="adj2" fmla="val 4981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fr-FR"/>
          </a:p>
        </p:txBody>
      </p:sp>
      <p:sp>
        <p:nvSpPr>
          <p:cNvPr id="13" name="ZoneTexte 12"/>
          <p:cNvSpPr txBox="1">
            <a:spLocks noChangeArrowheads="1"/>
          </p:cNvSpPr>
          <p:nvPr/>
        </p:nvSpPr>
        <p:spPr bwMode="auto">
          <a:xfrm>
            <a:off x="3924300" y="1700213"/>
            <a:ext cx="47148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b="1" dirty="0"/>
              <a:t>Origine </a:t>
            </a:r>
            <a:r>
              <a:rPr lang="fr-FR" b="1" dirty="0" smtClean="0"/>
              <a:t>fiscale taxation, sous contrôle public</a:t>
            </a:r>
            <a:endParaRPr lang="fr-FR" b="1" dirty="0"/>
          </a:p>
        </p:txBody>
      </p:sp>
      <p:sp>
        <p:nvSpPr>
          <p:cNvPr id="14" name="Rectangle à coins arrondis 13"/>
          <p:cNvSpPr>
            <a:spLocks noChangeArrowheads="1"/>
          </p:cNvSpPr>
          <p:nvPr/>
        </p:nvSpPr>
        <p:spPr bwMode="auto">
          <a:xfrm>
            <a:off x="4356100" y="2119313"/>
            <a:ext cx="863600" cy="4318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r>
              <a:rPr lang="fr-FR" b="1" dirty="0">
                <a:solidFill>
                  <a:schemeClr val="bg1"/>
                </a:solidFill>
              </a:rPr>
              <a:t>OUI</a:t>
            </a:r>
          </a:p>
        </p:txBody>
      </p:sp>
      <p:sp>
        <p:nvSpPr>
          <p:cNvPr id="15" name="Rectangle à coins arrondis 14"/>
          <p:cNvSpPr>
            <a:spLocks noChangeArrowheads="1"/>
          </p:cNvSpPr>
          <p:nvPr/>
        </p:nvSpPr>
        <p:spPr bwMode="auto">
          <a:xfrm>
            <a:off x="6875463" y="2090738"/>
            <a:ext cx="865187" cy="431800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r>
              <a:rPr lang="fr-FR" b="1" dirty="0">
                <a:solidFill>
                  <a:schemeClr val="bg1"/>
                </a:solidFill>
              </a:rPr>
              <a:t>NON</a:t>
            </a:r>
          </a:p>
        </p:txBody>
      </p:sp>
      <p:sp>
        <p:nvSpPr>
          <p:cNvPr id="22" name="Rectangle à coins arrondis 21"/>
          <p:cNvSpPr>
            <a:spLocks noChangeArrowheads="1"/>
          </p:cNvSpPr>
          <p:nvPr/>
        </p:nvSpPr>
        <p:spPr bwMode="auto">
          <a:xfrm>
            <a:off x="409575" y="814626"/>
            <a:ext cx="2808287" cy="70154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r>
              <a:rPr lang="fr-FR" b="1" smtClean="0">
                <a:solidFill>
                  <a:schemeClr val="bg1"/>
                </a:solidFill>
              </a:rPr>
              <a:t>S’agit-il d’une aide à </a:t>
            </a:r>
          </a:p>
          <a:p>
            <a:r>
              <a:rPr lang="fr-FR" b="1" dirty="0" smtClean="0">
                <a:solidFill>
                  <a:schemeClr val="bg1"/>
                </a:solidFill>
              </a:rPr>
              <a:t>une </a:t>
            </a:r>
            <a:r>
              <a:rPr lang="fr-FR" b="1" dirty="0">
                <a:solidFill>
                  <a:schemeClr val="bg1"/>
                </a:solidFill>
              </a:rPr>
              <a:t>entreprise?</a:t>
            </a:r>
          </a:p>
        </p:txBody>
      </p:sp>
      <p:sp>
        <p:nvSpPr>
          <p:cNvPr id="23" name="Flèche droite 22"/>
          <p:cNvSpPr>
            <a:spLocks noChangeArrowheads="1"/>
          </p:cNvSpPr>
          <p:nvPr/>
        </p:nvSpPr>
        <p:spPr bwMode="auto">
          <a:xfrm>
            <a:off x="3276600" y="2852738"/>
            <a:ext cx="647700" cy="288925"/>
          </a:xfrm>
          <a:prstGeom prst="rightArrow">
            <a:avLst>
              <a:gd name="adj1" fmla="val 50000"/>
              <a:gd name="adj2" fmla="val 4981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fr-FR"/>
          </a:p>
        </p:txBody>
      </p:sp>
      <p:sp>
        <p:nvSpPr>
          <p:cNvPr id="24" name="ZoneTexte 23"/>
          <p:cNvSpPr txBox="1">
            <a:spLocks noChangeArrowheads="1"/>
          </p:cNvSpPr>
          <p:nvPr/>
        </p:nvSpPr>
        <p:spPr bwMode="auto">
          <a:xfrm>
            <a:off x="3816350" y="801702"/>
            <a:ext cx="53641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b="1" dirty="0"/>
              <a:t>Activité </a:t>
            </a:r>
            <a:r>
              <a:rPr lang="fr-FR" b="1" dirty="0" smtClean="0"/>
              <a:t>économique mise sur le marché </a:t>
            </a:r>
            <a:r>
              <a:rPr lang="fr-FR" b="1" dirty="0"/>
              <a:t>b</a:t>
            </a:r>
            <a:r>
              <a:rPr lang="fr-FR" b="1" dirty="0" smtClean="0"/>
              <a:t>iens </a:t>
            </a:r>
            <a:r>
              <a:rPr lang="fr-FR" b="1" dirty="0"/>
              <a:t>s</a:t>
            </a:r>
            <a:r>
              <a:rPr lang="fr-FR" b="1" dirty="0" smtClean="0"/>
              <a:t>ervices</a:t>
            </a:r>
            <a:endParaRPr lang="fr-FR" b="1" dirty="0"/>
          </a:p>
        </p:txBody>
      </p:sp>
      <p:sp>
        <p:nvSpPr>
          <p:cNvPr id="25" name="Rectangle à coins arrondis 24"/>
          <p:cNvSpPr>
            <a:spLocks noChangeArrowheads="1"/>
          </p:cNvSpPr>
          <p:nvPr/>
        </p:nvSpPr>
        <p:spPr bwMode="auto">
          <a:xfrm>
            <a:off x="4356100" y="3170238"/>
            <a:ext cx="863600" cy="4318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r>
              <a:rPr lang="fr-FR" b="1" dirty="0">
                <a:solidFill>
                  <a:schemeClr val="bg1"/>
                </a:solidFill>
              </a:rPr>
              <a:t>OUI</a:t>
            </a:r>
          </a:p>
        </p:txBody>
      </p:sp>
      <p:sp>
        <p:nvSpPr>
          <p:cNvPr id="26" name="Rectangle à coins arrondis 25"/>
          <p:cNvSpPr>
            <a:spLocks noChangeArrowheads="1"/>
          </p:cNvSpPr>
          <p:nvPr/>
        </p:nvSpPr>
        <p:spPr bwMode="auto">
          <a:xfrm>
            <a:off x="6875463" y="3141663"/>
            <a:ext cx="865187" cy="431800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r>
              <a:rPr lang="fr-FR" b="1">
                <a:solidFill>
                  <a:schemeClr val="bg1"/>
                </a:solidFill>
              </a:rPr>
              <a:t>NON</a:t>
            </a:r>
          </a:p>
        </p:txBody>
      </p:sp>
      <p:sp>
        <p:nvSpPr>
          <p:cNvPr id="27" name="Rectangle à coins arrondis 26"/>
          <p:cNvSpPr>
            <a:spLocks noChangeArrowheads="1"/>
          </p:cNvSpPr>
          <p:nvPr/>
        </p:nvSpPr>
        <p:spPr bwMode="auto">
          <a:xfrm>
            <a:off x="395288" y="3644900"/>
            <a:ext cx="2808287" cy="641356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r>
              <a:rPr lang="fr-FR" b="1" dirty="0">
                <a:solidFill>
                  <a:schemeClr val="bg1"/>
                </a:solidFill>
              </a:rPr>
              <a:t>Qui </a:t>
            </a:r>
            <a:r>
              <a:rPr lang="fr-FR" b="1" dirty="0" smtClean="0">
                <a:solidFill>
                  <a:schemeClr val="bg1"/>
                </a:solidFill>
              </a:rPr>
              <a:t>menace de fausser </a:t>
            </a:r>
            <a:r>
              <a:rPr lang="fr-FR" b="1" dirty="0">
                <a:solidFill>
                  <a:schemeClr val="bg1"/>
                </a:solidFill>
              </a:rPr>
              <a:t>la </a:t>
            </a:r>
          </a:p>
          <a:p>
            <a:r>
              <a:rPr lang="fr-FR" b="1" dirty="0" smtClean="0">
                <a:solidFill>
                  <a:schemeClr val="bg1"/>
                </a:solidFill>
              </a:rPr>
              <a:t>Concurrence?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28" name="Flèche droite 27"/>
          <p:cNvSpPr>
            <a:spLocks noChangeArrowheads="1"/>
          </p:cNvSpPr>
          <p:nvPr/>
        </p:nvSpPr>
        <p:spPr bwMode="auto">
          <a:xfrm>
            <a:off x="3348682" y="3933750"/>
            <a:ext cx="503238" cy="287338"/>
          </a:xfrm>
          <a:prstGeom prst="rightArrow">
            <a:avLst>
              <a:gd name="adj1" fmla="val 50000"/>
              <a:gd name="adj2" fmla="val 50036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fr-FR"/>
          </a:p>
        </p:txBody>
      </p:sp>
      <p:sp>
        <p:nvSpPr>
          <p:cNvPr id="29" name="ZoneTexte 28"/>
          <p:cNvSpPr txBox="1">
            <a:spLocks noChangeArrowheads="1"/>
          </p:cNvSpPr>
          <p:nvPr/>
        </p:nvSpPr>
        <p:spPr bwMode="auto">
          <a:xfrm>
            <a:off x="3817689" y="3851756"/>
            <a:ext cx="49307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b="1"/>
              <a:t>Avantage économique à </a:t>
            </a:r>
            <a:r>
              <a:rPr lang="fr-FR" b="1" smtClean="0"/>
              <a:t>1 entreprise</a:t>
            </a:r>
            <a:endParaRPr lang="fr-FR" b="1"/>
          </a:p>
        </p:txBody>
      </p:sp>
      <p:sp>
        <p:nvSpPr>
          <p:cNvPr id="30" name="Rectangle à coins arrondis 29"/>
          <p:cNvSpPr>
            <a:spLocks noChangeArrowheads="1"/>
          </p:cNvSpPr>
          <p:nvPr/>
        </p:nvSpPr>
        <p:spPr bwMode="auto">
          <a:xfrm>
            <a:off x="4356100" y="4249738"/>
            <a:ext cx="863600" cy="4318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r>
              <a:rPr lang="fr-FR" b="1" dirty="0">
                <a:solidFill>
                  <a:schemeClr val="bg1"/>
                </a:solidFill>
              </a:rPr>
              <a:t>OUI</a:t>
            </a:r>
          </a:p>
        </p:txBody>
      </p:sp>
      <p:sp>
        <p:nvSpPr>
          <p:cNvPr id="31" name="Rectangle à coins arrondis 30"/>
          <p:cNvSpPr>
            <a:spLocks noChangeArrowheads="1"/>
          </p:cNvSpPr>
          <p:nvPr/>
        </p:nvSpPr>
        <p:spPr bwMode="auto">
          <a:xfrm>
            <a:off x="6875463" y="4221163"/>
            <a:ext cx="865187" cy="431800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r>
              <a:rPr lang="fr-FR" b="1">
                <a:solidFill>
                  <a:schemeClr val="bg1"/>
                </a:solidFill>
              </a:rPr>
              <a:t>NON</a:t>
            </a:r>
          </a:p>
        </p:txBody>
      </p:sp>
      <p:sp>
        <p:nvSpPr>
          <p:cNvPr id="33" name="Rectangle à coins arrondis 32"/>
          <p:cNvSpPr>
            <a:spLocks noChangeArrowheads="1"/>
          </p:cNvSpPr>
          <p:nvPr/>
        </p:nvSpPr>
        <p:spPr bwMode="auto">
          <a:xfrm>
            <a:off x="468313" y="4797425"/>
            <a:ext cx="2951162" cy="631839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r>
              <a:rPr lang="fr-FR" b="1" dirty="0">
                <a:solidFill>
                  <a:schemeClr val="bg1"/>
                </a:solidFill>
              </a:rPr>
              <a:t>Affectant les échanges</a:t>
            </a:r>
          </a:p>
          <a:p>
            <a:r>
              <a:rPr lang="fr-FR" b="1" dirty="0" smtClean="0">
                <a:solidFill>
                  <a:schemeClr val="bg1"/>
                </a:solidFill>
              </a:rPr>
              <a:t>Entre les Etats ?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34" name="Flèche droite 33"/>
          <p:cNvSpPr>
            <a:spLocks noChangeArrowheads="1"/>
          </p:cNvSpPr>
          <p:nvPr/>
        </p:nvSpPr>
        <p:spPr bwMode="auto">
          <a:xfrm>
            <a:off x="3492500" y="4913313"/>
            <a:ext cx="503238" cy="244475"/>
          </a:xfrm>
          <a:prstGeom prst="rightArrow">
            <a:avLst>
              <a:gd name="adj1" fmla="val 50000"/>
              <a:gd name="adj2" fmla="val 49946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fr-FR"/>
          </a:p>
        </p:txBody>
      </p:sp>
      <p:sp>
        <p:nvSpPr>
          <p:cNvPr id="35" name="ZoneTexte 34"/>
          <p:cNvSpPr txBox="1">
            <a:spLocks noChangeArrowheads="1"/>
          </p:cNvSpPr>
          <p:nvPr/>
        </p:nvSpPr>
        <p:spPr bwMode="auto">
          <a:xfrm>
            <a:off x="4033589" y="4840833"/>
            <a:ext cx="47148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b="1" dirty="0"/>
              <a:t>Zone commerciale non locale</a:t>
            </a:r>
          </a:p>
        </p:txBody>
      </p:sp>
      <p:sp>
        <p:nvSpPr>
          <p:cNvPr id="36" name="Rectangle à coins arrondis 35"/>
          <p:cNvSpPr>
            <a:spLocks noChangeArrowheads="1"/>
          </p:cNvSpPr>
          <p:nvPr/>
        </p:nvSpPr>
        <p:spPr bwMode="auto">
          <a:xfrm>
            <a:off x="4356100" y="5229225"/>
            <a:ext cx="863600" cy="4318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r>
              <a:rPr lang="fr-FR" b="1" dirty="0">
                <a:solidFill>
                  <a:schemeClr val="bg1"/>
                </a:solidFill>
              </a:rPr>
              <a:t>OUI</a:t>
            </a:r>
          </a:p>
        </p:txBody>
      </p:sp>
      <p:sp>
        <p:nvSpPr>
          <p:cNvPr id="37" name="Rectangle à coins arrondis 36"/>
          <p:cNvSpPr>
            <a:spLocks noChangeArrowheads="1"/>
          </p:cNvSpPr>
          <p:nvPr/>
        </p:nvSpPr>
        <p:spPr bwMode="auto">
          <a:xfrm>
            <a:off x="6875463" y="5200650"/>
            <a:ext cx="865187" cy="431800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r>
              <a:rPr lang="fr-FR" b="1">
                <a:solidFill>
                  <a:schemeClr val="bg1"/>
                </a:solidFill>
              </a:rPr>
              <a:t>NON</a:t>
            </a:r>
          </a:p>
        </p:txBody>
      </p:sp>
      <p:cxnSp>
        <p:nvCxnSpPr>
          <p:cNvPr id="40" name="Connecteur droit avec flèche 39"/>
          <p:cNvCxnSpPr>
            <a:cxnSpLocks noChangeShapeType="1"/>
          </p:cNvCxnSpPr>
          <p:nvPr/>
        </p:nvCxnSpPr>
        <p:spPr bwMode="auto">
          <a:xfrm flipH="1">
            <a:off x="3203575" y="1341438"/>
            <a:ext cx="1081088" cy="358775"/>
          </a:xfrm>
          <a:prstGeom prst="straightConnector1">
            <a:avLst/>
          </a:prstGeom>
          <a:noFill/>
          <a:ln w="50800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41" name="Connecteur droit avec flèche 40"/>
          <p:cNvCxnSpPr>
            <a:cxnSpLocks noChangeShapeType="1"/>
          </p:cNvCxnSpPr>
          <p:nvPr/>
        </p:nvCxnSpPr>
        <p:spPr bwMode="auto">
          <a:xfrm flipH="1">
            <a:off x="3635375" y="5516563"/>
            <a:ext cx="649288" cy="433387"/>
          </a:xfrm>
          <a:prstGeom prst="straightConnector1">
            <a:avLst/>
          </a:prstGeom>
          <a:noFill/>
          <a:ln w="50800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42" name="Connecteur droit avec flèche 41"/>
          <p:cNvCxnSpPr>
            <a:cxnSpLocks noChangeShapeType="1"/>
          </p:cNvCxnSpPr>
          <p:nvPr/>
        </p:nvCxnSpPr>
        <p:spPr bwMode="auto">
          <a:xfrm flipH="1">
            <a:off x="3348038" y="4437063"/>
            <a:ext cx="1008062" cy="360362"/>
          </a:xfrm>
          <a:prstGeom prst="straightConnector1">
            <a:avLst/>
          </a:prstGeom>
          <a:noFill/>
          <a:ln w="50800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43" name="Connecteur droit avec flèche 42"/>
          <p:cNvCxnSpPr>
            <a:cxnSpLocks noChangeShapeType="1"/>
          </p:cNvCxnSpPr>
          <p:nvPr/>
        </p:nvCxnSpPr>
        <p:spPr bwMode="auto">
          <a:xfrm flipH="1">
            <a:off x="3203575" y="3357563"/>
            <a:ext cx="1081088" cy="358775"/>
          </a:xfrm>
          <a:prstGeom prst="straightConnector1">
            <a:avLst/>
          </a:prstGeom>
          <a:noFill/>
          <a:ln w="50800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44" name="Connecteur droit avec flèche 43"/>
          <p:cNvCxnSpPr>
            <a:cxnSpLocks noChangeShapeType="1"/>
          </p:cNvCxnSpPr>
          <p:nvPr/>
        </p:nvCxnSpPr>
        <p:spPr bwMode="auto">
          <a:xfrm flipH="1">
            <a:off x="3203575" y="2378075"/>
            <a:ext cx="1081088" cy="360363"/>
          </a:xfrm>
          <a:prstGeom prst="straightConnector1">
            <a:avLst/>
          </a:prstGeom>
          <a:noFill/>
          <a:ln w="50800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51" name="Connecteur en angle 50"/>
          <p:cNvCxnSpPr>
            <a:cxnSpLocks noChangeShapeType="1"/>
            <a:stCxn id="9" idx="3"/>
          </p:cNvCxnSpPr>
          <p:nvPr/>
        </p:nvCxnSpPr>
        <p:spPr bwMode="auto">
          <a:xfrm>
            <a:off x="7740650" y="1341438"/>
            <a:ext cx="1079500" cy="4608512"/>
          </a:xfrm>
          <a:prstGeom prst="bentConnector2">
            <a:avLst/>
          </a:prstGeom>
          <a:noFill/>
          <a:ln w="50800" algn="ctr">
            <a:solidFill>
              <a:srgbClr val="00B050"/>
            </a:solidFill>
            <a:round/>
            <a:headEnd/>
            <a:tailEnd type="arrow" w="med" len="med"/>
          </a:ln>
        </p:spPr>
      </p:cxnSp>
      <p:cxnSp>
        <p:nvCxnSpPr>
          <p:cNvPr id="75" name="Connecteur droit avec flèche 74"/>
          <p:cNvCxnSpPr>
            <a:cxnSpLocks noChangeShapeType="1"/>
          </p:cNvCxnSpPr>
          <p:nvPr/>
        </p:nvCxnSpPr>
        <p:spPr bwMode="auto">
          <a:xfrm>
            <a:off x="7885113" y="5445125"/>
            <a:ext cx="863600" cy="0"/>
          </a:xfrm>
          <a:prstGeom prst="straightConnector1">
            <a:avLst/>
          </a:prstGeom>
          <a:noFill/>
          <a:ln w="50800" algn="ctr">
            <a:solidFill>
              <a:srgbClr val="00B050"/>
            </a:solidFill>
            <a:round/>
            <a:headEnd/>
            <a:tailEnd type="arrow" w="med" len="med"/>
          </a:ln>
        </p:spPr>
      </p:cxnSp>
      <p:cxnSp>
        <p:nvCxnSpPr>
          <p:cNvPr id="76" name="Connecteur droit avec flèche 75"/>
          <p:cNvCxnSpPr>
            <a:cxnSpLocks noChangeShapeType="1"/>
          </p:cNvCxnSpPr>
          <p:nvPr/>
        </p:nvCxnSpPr>
        <p:spPr bwMode="auto">
          <a:xfrm>
            <a:off x="7885113" y="4437063"/>
            <a:ext cx="863600" cy="0"/>
          </a:xfrm>
          <a:prstGeom prst="straightConnector1">
            <a:avLst/>
          </a:prstGeom>
          <a:noFill/>
          <a:ln w="50800" algn="ctr">
            <a:solidFill>
              <a:srgbClr val="00B050"/>
            </a:solidFill>
            <a:round/>
            <a:headEnd/>
            <a:tailEnd type="arrow" w="med" len="med"/>
          </a:ln>
        </p:spPr>
      </p:cxnSp>
      <p:cxnSp>
        <p:nvCxnSpPr>
          <p:cNvPr id="77" name="Connecteur droit avec flèche 76"/>
          <p:cNvCxnSpPr>
            <a:cxnSpLocks noChangeShapeType="1"/>
          </p:cNvCxnSpPr>
          <p:nvPr/>
        </p:nvCxnSpPr>
        <p:spPr bwMode="auto">
          <a:xfrm>
            <a:off x="7885113" y="3357563"/>
            <a:ext cx="863600" cy="0"/>
          </a:xfrm>
          <a:prstGeom prst="straightConnector1">
            <a:avLst/>
          </a:prstGeom>
          <a:noFill/>
          <a:ln w="50800" algn="ctr">
            <a:solidFill>
              <a:srgbClr val="00B050"/>
            </a:solidFill>
            <a:round/>
            <a:headEnd/>
            <a:tailEnd type="arrow" w="med" len="med"/>
          </a:ln>
        </p:spPr>
      </p:cxnSp>
      <p:cxnSp>
        <p:nvCxnSpPr>
          <p:cNvPr id="78" name="Connecteur droit avec flèche 77"/>
          <p:cNvCxnSpPr>
            <a:cxnSpLocks noChangeShapeType="1"/>
          </p:cNvCxnSpPr>
          <p:nvPr/>
        </p:nvCxnSpPr>
        <p:spPr bwMode="auto">
          <a:xfrm>
            <a:off x="7885113" y="2349500"/>
            <a:ext cx="863600" cy="0"/>
          </a:xfrm>
          <a:prstGeom prst="straightConnector1">
            <a:avLst/>
          </a:prstGeom>
          <a:noFill/>
          <a:ln w="50800" algn="ctr">
            <a:solidFill>
              <a:srgbClr val="00B050"/>
            </a:solidFill>
            <a:round/>
            <a:headEnd/>
            <a:tailEnd type="arrow" w="med" len="med"/>
          </a:ln>
        </p:spPr>
      </p:cxnSp>
      <p:sp>
        <p:nvSpPr>
          <p:cNvPr id="80" name="Ellipse 79"/>
          <p:cNvSpPr>
            <a:spLocks noChangeArrowheads="1"/>
          </p:cNvSpPr>
          <p:nvPr/>
        </p:nvSpPr>
        <p:spPr bwMode="auto">
          <a:xfrm>
            <a:off x="-107950" y="765175"/>
            <a:ext cx="503238" cy="503238"/>
          </a:xfrm>
          <a:prstGeom prst="ellipse">
            <a:avLst/>
          </a:prstGeom>
          <a:solidFill>
            <a:srgbClr val="FFFF00"/>
          </a:solidFill>
          <a:ln w="9525" algn="ctr">
            <a:solidFill>
              <a:srgbClr val="FFFF00"/>
            </a:solidFill>
            <a:round/>
            <a:headEnd/>
            <a:tailEnd/>
          </a:ln>
        </p:spPr>
        <p:txBody>
          <a:bodyPr wrap="none"/>
          <a:lstStyle/>
          <a:p>
            <a:pPr algn="just"/>
            <a:r>
              <a:rPr lang="fr-FR" b="1">
                <a:solidFill>
                  <a:schemeClr val="tx2"/>
                </a:solidFill>
              </a:rPr>
              <a:t>1</a:t>
            </a:r>
          </a:p>
        </p:txBody>
      </p:sp>
      <p:sp>
        <p:nvSpPr>
          <p:cNvPr id="81" name="Ellipse 80"/>
          <p:cNvSpPr>
            <a:spLocks noChangeArrowheads="1"/>
          </p:cNvSpPr>
          <p:nvPr/>
        </p:nvSpPr>
        <p:spPr bwMode="auto">
          <a:xfrm>
            <a:off x="-107950" y="1700213"/>
            <a:ext cx="503238" cy="504825"/>
          </a:xfrm>
          <a:prstGeom prst="ellipse">
            <a:avLst/>
          </a:prstGeom>
          <a:solidFill>
            <a:srgbClr val="FFFF00"/>
          </a:solidFill>
          <a:ln w="9525" algn="ctr">
            <a:solidFill>
              <a:srgbClr val="FFFF00"/>
            </a:solidFill>
            <a:round/>
            <a:headEnd/>
            <a:tailEnd/>
          </a:ln>
        </p:spPr>
        <p:txBody>
          <a:bodyPr wrap="none"/>
          <a:lstStyle/>
          <a:p>
            <a:pPr algn="just"/>
            <a:r>
              <a:rPr lang="fr-FR" b="1">
                <a:solidFill>
                  <a:schemeClr val="tx2"/>
                </a:solidFill>
              </a:rPr>
              <a:t>2</a:t>
            </a:r>
          </a:p>
        </p:txBody>
      </p:sp>
      <p:sp>
        <p:nvSpPr>
          <p:cNvPr id="82" name="Ellipse 81"/>
          <p:cNvSpPr>
            <a:spLocks noChangeArrowheads="1"/>
          </p:cNvSpPr>
          <p:nvPr/>
        </p:nvSpPr>
        <p:spPr bwMode="auto">
          <a:xfrm>
            <a:off x="-107950" y="2781300"/>
            <a:ext cx="503238" cy="503238"/>
          </a:xfrm>
          <a:prstGeom prst="ellipse">
            <a:avLst/>
          </a:prstGeom>
          <a:solidFill>
            <a:srgbClr val="FFFF00"/>
          </a:solidFill>
          <a:ln w="9525" algn="ctr">
            <a:solidFill>
              <a:srgbClr val="FFFF00"/>
            </a:solidFill>
            <a:round/>
            <a:headEnd/>
            <a:tailEnd/>
          </a:ln>
        </p:spPr>
        <p:txBody>
          <a:bodyPr wrap="none"/>
          <a:lstStyle/>
          <a:p>
            <a:pPr algn="just"/>
            <a:r>
              <a:rPr lang="fr-FR" b="1">
                <a:solidFill>
                  <a:schemeClr val="tx2"/>
                </a:solidFill>
              </a:rPr>
              <a:t>3</a:t>
            </a:r>
          </a:p>
        </p:txBody>
      </p:sp>
      <p:sp>
        <p:nvSpPr>
          <p:cNvPr id="83" name="Ellipse 82"/>
          <p:cNvSpPr>
            <a:spLocks noChangeArrowheads="1"/>
          </p:cNvSpPr>
          <p:nvPr/>
        </p:nvSpPr>
        <p:spPr bwMode="auto">
          <a:xfrm>
            <a:off x="-107950" y="3789363"/>
            <a:ext cx="503238" cy="503237"/>
          </a:xfrm>
          <a:prstGeom prst="ellipse">
            <a:avLst/>
          </a:prstGeom>
          <a:solidFill>
            <a:srgbClr val="FFFF00"/>
          </a:solidFill>
          <a:ln w="9525" algn="ctr">
            <a:solidFill>
              <a:srgbClr val="FFFF00"/>
            </a:solidFill>
            <a:round/>
            <a:headEnd/>
            <a:tailEnd/>
          </a:ln>
        </p:spPr>
        <p:txBody>
          <a:bodyPr wrap="none"/>
          <a:lstStyle/>
          <a:p>
            <a:pPr algn="just"/>
            <a:r>
              <a:rPr lang="fr-FR" b="1">
                <a:solidFill>
                  <a:schemeClr val="tx2"/>
                </a:solidFill>
              </a:rPr>
              <a:t>4</a:t>
            </a:r>
          </a:p>
        </p:txBody>
      </p:sp>
      <p:sp>
        <p:nvSpPr>
          <p:cNvPr id="86" name="Ellipse 85"/>
          <p:cNvSpPr>
            <a:spLocks noChangeArrowheads="1"/>
          </p:cNvSpPr>
          <p:nvPr/>
        </p:nvSpPr>
        <p:spPr bwMode="auto">
          <a:xfrm>
            <a:off x="-36513" y="4941888"/>
            <a:ext cx="504826" cy="503237"/>
          </a:xfrm>
          <a:prstGeom prst="ellipse">
            <a:avLst/>
          </a:prstGeom>
          <a:solidFill>
            <a:srgbClr val="FFFF00"/>
          </a:solidFill>
          <a:ln w="9525" algn="ctr">
            <a:solidFill>
              <a:srgbClr val="FFFF00"/>
            </a:solidFill>
            <a:round/>
            <a:headEnd/>
            <a:tailEnd/>
          </a:ln>
        </p:spPr>
        <p:txBody>
          <a:bodyPr wrap="none"/>
          <a:lstStyle/>
          <a:p>
            <a:pPr algn="just"/>
            <a:r>
              <a:rPr lang="fr-FR" b="1">
                <a:solidFill>
                  <a:schemeClr val="tx2"/>
                </a:solidFill>
              </a:rPr>
              <a:t>5</a:t>
            </a:r>
          </a:p>
        </p:txBody>
      </p:sp>
      <p:sp>
        <p:nvSpPr>
          <p:cNvPr id="87" name="Rectangle à coins arrondis 86"/>
          <p:cNvSpPr>
            <a:spLocks noChangeArrowheads="1"/>
          </p:cNvSpPr>
          <p:nvPr/>
        </p:nvSpPr>
        <p:spPr bwMode="auto">
          <a:xfrm>
            <a:off x="179388" y="5976938"/>
            <a:ext cx="4464050" cy="765175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r>
              <a:rPr lang="fr-FR" b="1" dirty="0">
                <a:solidFill>
                  <a:schemeClr val="bg1"/>
                </a:solidFill>
              </a:rPr>
              <a:t>Application de la réglementation</a:t>
            </a:r>
          </a:p>
          <a:p>
            <a:r>
              <a:rPr lang="fr-FR" b="1" dirty="0">
                <a:solidFill>
                  <a:schemeClr val="bg1"/>
                </a:solidFill>
              </a:rPr>
              <a:t> des aides </a:t>
            </a:r>
            <a:r>
              <a:rPr lang="fr-FR" b="1" dirty="0" smtClean="0">
                <a:solidFill>
                  <a:schemeClr val="bg1"/>
                </a:solidFill>
              </a:rPr>
              <a:t>d’Etat, de </a:t>
            </a:r>
            <a:r>
              <a:rPr lang="fr-FR" b="1" dirty="0" err="1" smtClean="0">
                <a:solidFill>
                  <a:schemeClr val="bg1"/>
                </a:solidFill>
              </a:rPr>
              <a:t>minimis</a:t>
            </a:r>
            <a:r>
              <a:rPr lang="fr-FR" b="1" dirty="0" smtClean="0">
                <a:solidFill>
                  <a:schemeClr val="bg1"/>
                </a:solidFill>
              </a:rPr>
              <a:t>, ou SIEG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90" name="Rectangle à coins arrondis 89"/>
          <p:cNvSpPr>
            <a:spLocks noChangeArrowheads="1"/>
          </p:cNvSpPr>
          <p:nvPr/>
        </p:nvSpPr>
        <p:spPr bwMode="auto">
          <a:xfrm>
            <a:off x="5219700" y="5949950"/>
            <a:ext cx="3852863" cy="763588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r>
              <a:rPr lang="fr-FR" b="1" dirty="0">
                <a:solidFill>
                  <a:schemeClr val="bg1"/>
                </a:solidFill>
              </a:rPr>
              <a:t>Pas d’application des règles</a:t>
            </a:r>
          </a:p>
          <a:p>
            <a:r>
              <a:rPr lang="fr-FR" b="1" dirty="0">
                <a:solidFill>
                  <a:schemeClr val="bg1"/>
                </a:solidFill>
              </a:rPr>
              <a:t>D’aides d’Etat</a:t>
            </a:r>
          </a:p>
        </p:txBody>
      </p:sp>
      <p:sp>
        <p:nvSpPr>
          <p:cNvPr id="46" name="Espace réservé du pied de page 4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47" name="Espace réservé du numéro de diapositive 4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5277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8" grpId="0" animBg="1"/>
      <p:bldP spid="9" grpId="0" animBg="1"/>
      <p:bldP spid="10" grpId="0" animBg="1"/>
      <p:bldP spid="12" grpId="0" animBg="1"/>
      <p:bldP spid="13" grpId="0"/>
      <p:bldP spid="14" grpId="0" animBg="1"/>
      <p:bldP spid="15" grpId="0" animBg="1"/>
      <p:bldP spid="22" grpId="0" animBg="1"/>
      <p:bldP spid="23" grpId="0" animBg="1"/>
      <p:bldP spid="24" grpId="0"/>
      <p:bldP spid="25" grpId="0" animBg="1"/>
      <p:bldP spid="26" grpId="0" animBg="1"/>
      <p:bldP spid="27" grpId="0" animBg="1"/>
      <p:bldP spid="28" grpId="0" animBg="1"/>
      <p:bldP spid="29" grpId="0"/>
      <p:bldP spid="30" grpId="0" animBg="1"/>
      <p:bldP spid="31" grpId="0" animBg="1"/>
      <p:bldP spid="33" grpId="0" animBg="1"/>
      <p:bldP spid="34" grpId="0" animBg="1"/>
      <p:bldP spid="35" grpId="0"/>
      <p:bldP spid="36" grpId="0" animBg="1"/>
      <p:bldP spid="37" grpId="0" animBg="1"/>
      <p:bldP spid="80" grpId="0" animBg="1"/>
      <p:bldP spid="81" grpId="0" animBg="1"/>
      <p:bldP spid="82" grpId="0" animBg="1"/>
      <p:bldP spid="83" grpId="0" animBg="1"/>
      <p:bldP spid="86" grpId="0" animBg="1"/>
      <p:bldP spid="87" grpId="0" animBg="1"/>
      <p:bldP spid="9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6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 rot="5400000">
            <a:off x="8001024" y="5929330"/>
            <a:ext cx="214314" cy="1214446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2"/>
              </a:solidFill>
            </a:endParaRPr>
          </a:p>
        </p:txBody>
      </p:sp>
      <p:sp>
        <p:nvSpPr>
          <p:cNvPr id="24" name="Flèche vers le bas 23"/>
          <p:cNvSpPr/>
          <p:nvPr/>
        </p:nvSpPr>
        <p:spPr>
          <a:xfrm>
            <a:off x="6423042" y="2285992"/>
            <a:ext cx="360363" cy="2582871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46" name="Rectangle 45"/>
          <p:cNvSpPr/>
          <p:nvPr/>
        </p:nvSpPr>
        <p:spPr>
          <a:xfrm rot="5400000">
            <a:off x="2703509" y="5561037"/>
            <a:ext cx="214314" cy="9509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bg1"/>
              </a:solidFill>
            </a:endParaRPr>
          </a:p>
        </p:txBody>
      </p:sp>
      <p:sp>
        <p:nvSpPr>
          <p:cNvPr id="12290" name="Titre 1"/>
          <p:cNvSpPr>
            <a:spLocks noGrp="1"/>
          </p:cNvSpPr>
          <p:nvPr>
            <p:ph type="title"/>
          </p:nvPr>
        </p:nvSpPr>
        <p:spPr>
          <a:xfrm>
            <a:off x="142908" y="-71462"/>
            <a:ext cx="9144000" cy="642919"/>
          </a:xfrm>
        </p:spPr>
        <p:txBody>
          <a:bodyPr/>
          <a:lstStyle/>
          <a:p>
            <a:pPr eaLnBrk="1" hangingPunct="1"/>
            <a:r>
              <a:rPr lang="fr-FR" sz="2800" b="1" dirty="0" smtClean="0">
                <a:solidFill>
                  <a:srgbClr val="FF0000"/>
                </a:solidFill>
              </a:rPr>
              <a:t>RECAPITULATIF DES 7 SITUATIONS POSSIBLES</a:t>
            </a:r>
            <a:endParaRPr lang="fr-FR" sz="1600" b="1" dirty="0" smtClean="0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928662" y="571480"/>
            <a:ext cx="8143900" cy="285752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36000" tIns="36000" rIns="36000" bIns="36000">
            <a:normAutofit fontScale="92500" lnSpcReduction="10000"/>
          </a:bodyPr>
          <a:lstStyle/>
          <a:p>
            <a:pPr algn="ctr">
              <a:defRPr/>
            </a:pPr>
            <a:r>
              <a:rPr lang="fr-FR" sz="1600" b="1" dirty="0">
                <a:solidFill>
                  <a:schemeClr val="bg1"/>
                </a:solidFill>
                <a:latin typeface="+mj-lt"/>
              </a:rPr>
              <a:t>TRAITE DE ROME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3000364" y="1357299"/>
            <a:ext cx="4000528" cy="307777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fr-FR" sz="1400" b="1" dirty="0">
                <a:solidFill>
                  <a:schemeClr val="bg1"/>
                </a:solidFill>
                <a:latin typeface="+mj-lt"/>
              </a:rPr>
              <a:t>LIGNES </a:t>
            </a:r>
            <a:r>
              <a:rPr lang="fr-FR" sz="1400" b="1" dirty="0" smtClean="0">
                <a:solidFill>
                  <a:schemeClr val="bg1"/>
                </a:solidFill>
                <a:latin typeface="+mj-lt"/>
              </a:rPr>
              <a:t>DIRECTRICES, ENCADREMENT  </a:t>
            </a:r>
            <a:r>
              <a:rPr lang="fr-FR" sz="1400" b="1" dirty="0">
                <a:solidFill>
                  <a:schemeClr val="bg1"/>
                </a:solidFill>
                <a:latin typeface="+mj-lt"/>
              </a:rPr>
              <a:t>AIDES D’ETAT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3000364" y="1785926"/>
            <a:ext cx="1571636" cy="584775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600" b="1" dirty="0" err="1" smtClean="0">
                <a:solidFill>
                  <a:schemeClr val="bg1"/>
                </a:solidFill>
                <a:latin typeface="+mj-lt"/>
              </a:rPr>
              <a:t>Rgt</a:t>
            </a:r>
            <a:r>
              <a:rPr lang="fr-FR" sz="1600" b="1" dirty="0" smtClean="0">
                <a:solidFill>
                  <a:schemeClr val="bg1"/>
                </a:solidFill>
                <a:latin typeface="+mj-lt"/>
              </a:rPr>
              <a:t> EXEMPTION RGEC, REA, RP</a:t>
            </a:r>
            <a:endParaRPr lang="fr-FR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3000364" y="4941888"/>
            <a:ext cx="1500198" cy="5847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600" b="1" dirty="0" smtClean="0">
                <a:solidFill>
                  <a:schemeClr val="tx2"/>
                </a:solidFill>
                <a:latin typeface="+mj-lt"/>
              </a:rPr>
              <a:t>REGIME D’AIDE </a:t>
            </a:r>
            <a:r>
              <a:rPr lang="fr-FR" sz="1600" b="1" dirty="0">
                <a:solidFill>
                  <a:schemeClr val="tx2"/>
                </a:solidFill>
                <a:latin typeface="+mj-lt"/>
              </a:rPr>
              <a:t>EXEMPTE 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4756167" y="4941888"/>
            <a:ext cx="2101849" cy="5847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600" b="1" dirty="0">
                <a:solidFill>
                  <a:schemeClr val="tx2"/>
                </a:solidFill>
                <a:latin typeface="+mj-lt"/>
              </a:rPr>
              <a:t>REGIME D’AIDE OU AIDE NOTIFIEE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7072330" y="1329625"/>
            <a:ext cx="928694" cy="1384995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400" b="1" dirty="0" smtClean="0">
                <a:solidFill>
                  <a:schemeClr val="tx2"/>
                </a:solidFill>
                <a:latin typeface="+mj-lt"/>
              </a:rPr>
              <a:t>RGT </a:t>
            </a:r>
            <a:r>
              <a:rPr lang="fr-FR" sz="1400" b="1" dirty="0">
                <a:solidFill>
                  <a:schemeClr val="tx2"/>
                </a:solidFill>
                <a:latin typeface="+mj-lt"/>
              </a:rPr>
              <a:t>DE </a:t>
            </a:r>
            <a:r>
              <a:rPr lang="fr-FR" sz="1400" b="1" dirty="0" smtClean="0">
                <a:solidFill>
                  <a:schemeClr val="tx2"/>
                </a:solidFill>
                <a:latin typeface="+mj-lt"/>
              </a:rPr>
              <a:t>MINIMIS</a:t>
            </a:r>
          </a:p>
          <a:p>
            <a:pPr algn="ctr">
              <a:defRPr/>
            </a:pPr>
            <a:r>
              <a:rPr lang="fr-FR" sz="1400" b="1" dirty="0" smtClean="0">
                <a:solidFill>
                  <a:schemeClr val="tx2"/>
                </a:solidFill>
                <a:latin typeface="+mj-lt"/>
              </a:rPr>
              <a:t>GENERAL</a:t>
            </a:r>
          </a:p>
          <a:p>
            <a:pPr algn="ctr">
              <a:defRPr/>
            </a:pPr>
            <a:r>
              <a:rPr lang="fr-FR" sz="1400" b="1" dirty="0" smtClean="0">
                <a:solidFill>
                  <a:schemeClr val="tx2"/>
                </a:solidFill>
                <a:latin typeface="+mj-lt"/>
              </a:rPr>
              <a:t>AGRI COLE PECHE</a:t>
            </a:r>
            <a:endParaRPr lang="fr-FR" sz="1400" b="1" dirty="0">
              <a:solidFill>
                <a:schemeClr val="tx2"/>
              </a:solidFill>
              <a:latin typeface="+mj-lt"/>
            </a:endParaRPr>
          </a:p>
        </p:txBody>
      </p:sp>
      <p:cxnSp>
        <p:nvCxnSpPr>
          <p:cNvPr id="13" name="Connecteur droit 12"/>
          <p:cNvCxnSpPr/>
          <p:nvPr/>
        </p:nvCxnSpPr>
        <p:spPr>
          <a:xfrm rot="5400000">
            <a:off x="2928926" y="4143380"/>
            <a:ext cx="3429024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 rot="5400000">
            <a:off x="-2107453" y="3464719"/>
            <a:ext cx="5929354" cy="0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 rot="5400000">
            <a:off x="4787121" y="3928259"/>
            <a:ext cx="4284666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3000364" y="4000504"/>
            <a:ext cx="1584176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fr-FR" sz="1600" b="1" dirty="0">
                <a:solidFill>
                  <a:schemeClr val="tx2"/>
                </a:solidFill>
                <a:latin typeface="+mj-lt"/>
              </a:rPr>
              <a:t>L’ETAT PREPARE LE REGIME ET INFORME LA CE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4756363" y="4005064"/>
            <a:ext cx="1595242" cy="830997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1600" b="1" dirty="0">
                <a:solidFill>
                  <a:srgbClr val="FF0000"/>
                </a:solidFill>
                <a:latin typeface="+mj-lt"/>
              </a:rPr>
              <a:t>L’ETAT NOTIFIE LE REGIME A LA</a:t>
            </a:r>
          </a:p>
          <a:p>
            <a:pPr>
              <a:defRPr/>
            </a:pPr>
            <a:r>
              <a:rPr lang="fr-FR" sz="1600" b="1" dirty="0">
                <a:solidFill>
                  <a:srgbClr val="FF0000"/>
                </a:solidFill>
                <a:latin typeface="+mj-lt"/>
              </a:rPr>
              <a:t>COMMISSION</a:t>
            </a:r>
          </a:p>
        </p:txBody>
      </p:sp>
      <p:sp>
        <p:nvSpPr>
          <p:cNvPr id="34" name="ZoneTexte 33"/>
          <p:cNvSpPr txBox="1"/>
          <p:nvPr/>
        </p:nvSpPr>
        <p:spPr>
          <a:xfrm>
            <a:off x="4709509" y="1844825"/>
            <a:ext cx="2148507" cy="307777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400" b="1" dirty="0">
                <a:solidFill>
                  <a:srgbClr val="FF0000"/>
                </a:solidFill>
                <a:latin typeface="+mj-lt"/>
              </a:rPr>
              <a:t>ADOPTION COMMISSION</a:t>
            </a:r>
          </a:p>
        </p:txBody>
      </p:sp>
      <p:sp>
        <p:nvSpPr>
          <p:cNvPr id="25" name="Flèche vers le bas 24"/>
          <p:cNvSpPr/>
          <p:nvPr/>
        </p:nvSpPr>
        <p:spPr>
          <a:xfrm rot="10800000">
            <a:off x="3532183" y="3321050"/>
            <a:ext cx="396875" cy="684213"/>
          </a:xfrm>
          <a:prstGeom prst="down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2"/>
              </a:solidFill>
            </a:endParaRPr>
          </a:p>
        </p:txBody>
      </p:sp>
      <p:sp>
        <p:nvSpPr>
          <p:cNvPr id="37" name="Flèche vers le bas 36"/>
          <p:cNvSpPr/>
          <p:nvPr/>
        </p:nvSpPr>
        <p:spPr>
          <a:xfrm rot="10800000">
            <a:off x="5332430" y="3351216"/>
            <a:ext cx="398462" cy="649287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8" name="Flèche vers le bas 37"/>
          <p:cNvSpPr/>
          <p:nvPr/>
        </p:nvSpPr>
        <p:spPr>
          <a:xfrm rot="10800000">
            <a:off x="7407279" y="2786058"/>
            <a:ext cx="379430" cy="3500462"/>
          </a:xfrm>
          <a:prstGeom prst="down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2"/>
              </a:solidFill>
            </a:endParaRPr>
          </a:p>
        </p:txBody>
      </p:sp>
      <p:sp>
        <p:nvSpPr>
          <p:cNvPr id="29" name="Flèche vers le bas 28"/>
          <p:cNvSpPr/>
          <p:nvPr/>
        </p:nvSpPr>
        <p:spPr>
          <a:xfrm rot="10800000">
            <a:off x="3690933" y="5500702"/>
            <a:ext cx="381000" cy="473075"/>
          </a:xfrm>
          <a:prstGeom prst="down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1" name="Flèche vers le bas 30"/>
          <p:cNvSpPr/>
          <p:nvPr/>
        </p:nvSpPr>
        <p:spPr>
          <a:xfrm rot="10800000">
            <a:off x="5551497" y="5572140"/>
            <a:ext cx="377825" cy="442912"/>
          </a:xfrm>
          <a:prstGeom prst="down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bg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 rot="5400000">
            <a:off x="1631140" y="5214152"/>
            <a:ext cx="227013" cy="2917855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2"/>
              </a:solidFill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-32" y="571480"/>
            <a:ext cx="800595" cy="1092607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fr-FR" sz="1300" b="1" dirty="0">
                <a:solidFill>
                  <a:schemeClr val="tx2"/>
                </a:solidFill>
                <a:latin typeface="+mj-lt"/>
              </a:rPr>
              <a:t>HORS CHAMP DE LA </a:t>
            </a:r>
            <a:r>
              <a:rPr lang="fr-FR" sz="1300" b="1" dirty="0" smtClean="0">
                <a:solidFill>
                  <a:schemeClr val="tx2"/>
                </a:solidFill>
                <a:latin typeface="+mj-lt"/>
              </a:rPr>
              <a:t>CONCUR-RENCE</a:t>
            </a:r>
            <a:endParaRPr lang="fr-FR" sz="13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0" name="Flèche vers le bas 39"/>
          <p:cNvSpPr/>
          <p:nvPr/>
        </p:nvSpPr>
        <p:spPr>
          <a:xfrm rot="10800000">
            <a:off x="174588" y="3214686"/>
            <a:ext cx="396875" cy="3500462"/>
          </a:xfrm>
          <a:prstGeom prst="down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2"/>
              </a:solidFill>
            </a:endParaRPr>
          </a:p>
        </p:txBody>
      </p:sp>
      <p:sp>
        <p:nvSpPr>
          <p:cNvPr id="42" name="ZoneTexte 41"/>
          <p:cNvSpPr txBox="1">
            <a:spLocks noChangeArrowheads="1"/>
          </p:cNvSpPr>
          <p:nvPr/>
        </p:nvSpPr>
        <p:spPr bwMode="auto">
          <a:xfrm>
            <a:off x="2571736" y="5845750"/>
            <a:ext cx="3968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fr-FR" sz="1800" dirty="0" smtClean="0">
                <a:solidFill>
                  <a:schemeClr val="bg1"/>
                </a:solidFill>
                <a:latin typeface="Arial Black" pitchFamily="34" charset="0"/>
              </a:rPr>
              <a:t>3</a:t>
            </a:r>
            <a:endParaRPr lang="fr-FR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43" name="ZoneTexte 42"/>
          <p:cNvSpPr txBox="1">
            <a:spLocks noChangeArrowheads="1"/>
          </p:cNvSpPr>
          <p:nvPr/>
        </p:nvSpPr>
        <p:spPr bwMode="auto">
          <a:xfrm>
            <a:off x="2555875" y="6500834"/>
            <a:ext cx="3968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fr-FR" sz="1800" dirty="0">
                <a:solidFill>
                  <a:schemeClr val="bg1"/>
                </a:solidFill>
                <a:latin typeface="Arial Black" pitchFamily="34" charset="0"/>
              </a:rPr>
              <a:t>1</a:t>
            </a:r>
          </a:p>
        </p:txBody>
      </p:sp>
      <p:sp>
        <p:nvSpPr>
          <p:cNvPr id="45" name="ZoneTexte 44"/>
          <p:cNvSpPr txBox="1">
            <a:spLocks noChangeArrowheads="1"/>
          </p:cNvSpPr>
          <p:nvPr/>
        </p:nvSpPr>
        <p:spPr bwMode="auto">
          <a:xfrm>
            <a:off x="5572132" y="5630881"/>
            <a:ext cx="396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fr-FR" sz="1800" dirty="0" smtClean="0">
                <a:solidFill>
                  <a:schemeClr val="bg1"/>
                </a:solidFill>
                <a:latin typeface="Arial Black" pitchFamily="34" charset="0"/>
              </a:rPr>
              <a:t>5</a:t>
            </a:r>
            <a:endParaRPr lang="fr-FR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41" name="ZoneTexte 40"/>
          <p:cNvSpPr txBox="1"/>
          <p:nvPr/>
        </p:nvSpPr>
        <p:spPr>
          <a:xfrm>
            <a:off x="3000364" y="2526565"/>
            <a:ext cx="1571636" cy="738664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400" b="1" dirty="0" smtClean="0">
                <a:solidFill>
                  <a:schemeClr val="tx2"/>
                </a:solidFill>
                <a:latin typeface="+mj-lt"/>
              </a:rPr>
              <a:t>La COMMISSION EST SIMPLEMENT INFORMEE</a:t>
            </a:r>
            <a:endParaRPr lang="fr-FR" sz="14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7" name="Flèche vers le bas 46"/>
          <p:cNvSpPr/>
          <p:nvPr/>
        </p:nvSpPr>
        <p:spPr>
          <a:xfrm rot="10800000">
            <a:off x="2214544" y="3786190"/>
            <a:ext cx="357191" cy="2357454"/>
          </a:xfrm>
          <a:prstGeom prst="down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2"/>
              </a:solidFill>
            </a:endParaRPr>
          </a:p>
        </p:txBody>
      </p:sp>
      <p:cxnSp>
        <p:nvCxnSpPr>
          <p:cNvPr id="51" name="Connecteur droit 50"/>
          <p:cNvCxnSpPr/>
          <p:nvPr/>
        </p:nvCxnSpPr>
        <p:spPr>
          <a:xfrm rot="5400000">
            <a:off x="500031" y="3500438"/>
            <a:ext cx="4857787" cy="1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4" name="ZoneTexte 53"/>
          <p:cNvSpPr txBox="1">
            <a:spLocks noChangeArrowheads="1"/>
          </p:cNvSpPr>
          <p:nvPr/>
        </p:nvSpPr>
        <p:spPr bwMode="auto">
          <a:xfrm>
            <a:off x="3714744" y="5643578"/>
            <a:ext cx="3968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fr-FR" sz="1800" dirty="0" smtClean="0">
                <a:solidFill>
                  <a:schemeClr val="bg1"/>
                </a:solidFill>
                <a:latin typeface="Arial Black" pitchFamily="34" charset="0"/>
              </a:rPr>
              <a:t>4</a:t>
            </a:r>
            <a:endParaRPr lang="fr-FR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5" name="ZoneTexte 54"/>
          <p:cNvSpPr txBox="1"/>
          <p:nvPr/>
        </p:nvSpPr>
        <p:spPr>
          <a:xfrm>
            <a:off x="1928794" y="2190270"/>
            <a:ext cx="928694" cy="728849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fr-FR" sz="1400" b="1" dirty="0" smtClean="0">
                <a:solidFill>
                  <a:schemeClr val="tx2"/>
                </a:solidFill>
                <a:latin typeface="+mj-lt"/>
              </a:rPr>
              <a:t>DECISION </a:t>
            </a:r>
            <a:r>
              <a:rPr lang="fr-FR" sz="1200" b="1" dirty="0" smtClean="0">
                <a:solidFill>
                  <a:schemeClr val="tx2"/>
                </a:solidFill>
                <a:latin typeface="+mj-lt"/>
              </a:rPr>
              <a:t>EXEMPTION</a:t>
            </a:r>
            <a:r>
              <a:rPr lang="fr-FR" sz="1400" b="1" dirty="0" smtClean="0">
                <a:solidFill>
                  <a:schemeClr val="tx2"/>
                </a:solidFill>
                <a:latin typeface="+mj-lt"/>
              </a:rPr>
              <a:t> </a:t>
            </a:r>
          </a:p>
          <a:p>
            <a:pPr algn="ctr">
              <a:defRPr/>
            </a:pPr>
            <a:r>
              <a:rPr lang="fr-FR" sz="1400" b="1" dirty="0" smtClean="0">
                <a:solidFill>
                  <a:schemeClr val="tx2"/>
                </a:solidFill>
              </a:rPr>
              <a:t>SIEG</a:t>
            </a:r>
            <a:endParaRPr lang="fr-FR" sz="1400" b="1" dirty="0">
              <a:solidFill>
                <a:schemeClr val="tx2"/>
              </a:solidFill>
            </a:endParaRPr>
          </a:p>
        </p:txBody>
      </p:sp>
      <p:sp>
        <p:nvSpPr>
          <p:cNvPr id="56" name="Rectangle à coins arrondis 55"/>
          <p:cNvSpPr/>
          <p:nvPr/>
        </p:nvSpPr>
        <p:spPr>
          <a:xfrm>
            <a:off x="1928794" y="1000108"/>
            <a:ext cx="928694" cy="500066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fr-FR" sz="1800" b="1" dirty="0" smtClean="0">
                <a:latin typeface="+mj-lt"/>
              </a:rPr>
              <a:t>Art 106</a:t>
            </a:r>
          </a:p>
          <a:p>
            <a:pPr algn="ctr"/>
            <a:r>
              <a:rPr lang="fr-FR" sz="1800" b="1" dirty="0" smtClean="0">
                <a:latin typeface="+mj-lt"/>
              </a:rPr>
              <a:t>SIEG</a:t>
            </a:r>
            <a:endParaRPr lang="fr-FR" sz="1800" b="1" dirty="0">
              <a:latin typeface="+mj-lt"/>
            </a:endParaRPr>
          </a:p>
        </p:txBody>
      </p:sp>
      <p:sp>
        <p:nvSpPr>
          <p:cNvPr id="57" name="Rectangle à coins arrondis 56"/>
          <p:cNvSpPr/>
          <p:nvPr/>
        </p:nvSpPr>
        <p:spPr>
          <a:xfrm>
            <a:off x="3000364" y="928670"/>
            <a:ext cx="6072198" cy="285752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latin typeface="+mj-lt"/>
              </a:rPr>
              <a:t>Art 107 : AIDES D’ETAT</a:t>
            </a:r>
            <a:endParaRPr lang="fr-FR" sz="1600" b="1" dirty="0">
              <a:latin typeface="+mj-lt"/>
            </a:endParaRPr>
          </a:p>
        </p:txBody>
      </p:sp>
      <p:sp>
        <p:nvSpPr>
          <p:cNvPr id="58" name="Rectangle à coins arrondis 57"/>
          <p:cNvSpPr/>
          <p:nvPr/>
        </p:nvSpPr>
        <p:spPr>
          <a:xfrm>
            <a:off x="1928794" y="1571612"/>
            <a:ext cx="928694" cy="500066"/>
          </a:xfrm>
          <a:prstGeom prst="roundRect">
            <a:avLst/>
          </a:prstGeom>
          <a:solidFill>
            <a:srgbClr val="FF66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fr-FR" sz="1400" b="1" dirty="0" smtClean="0">
                <a:latin typeface="+mj-lt"/>
              </a:rPr>
              <a:t>Arrêt ALTMARK</a:t>
            </a:r>
            <a:endParaRPr lang="fr-FR" sz="2000" b="1" dirty="0">
              <a:latin typeface="+mj-lt"/>
            </a:endParaRPr>
          </a:p>
        </p:txBody>
      </p:sp>
      <p:sp>
        <p:nvSpPr>
          <p:cNvPr id="59" name="ZoneTexte 58"/>
          <p:cNvSpPr txBox="1"/>
          <p:nvPr/>
        </p:nvSpPr>
        <p:spPr>
          <a:xfrm>
            <a:off x="2000232" y="4214818"/>
            <a:ext cx="857256" cy="1365365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square" lIns="0" tIns="36000" rIns="0" bIns="36000">
            <a:spAutoFit/>
          </a:bodyPr>
          <a:lstStyle/>
          <a:p>
            <a:pPr algn="ctr">
              <a:defRPr/>
            </a:pPr>
            <a:r>
              <a:rPr lang="fr-FR" sz="1200" b="1" dirty="0" smtClean="0">
                <a:solidFill>
                  <a:schemeClr val="tx2"/>
                </a:solidFill>
                <a:latin typeface="+mj-lt"/>
              </a:rPr>
              <a:t>COMPEN-</a:t>
            </a:r>
          </a:p>
          <a:p>
            <a:pPr algn="ctr">
              <a:defRPr/>
            </a:pPr>
            <a:r>
              <a:rPr lang="fr-FR" sz="1200" b="1" dirty="0" smtClean="0">
                <a:solidFill>
                  <a:schemeClr val="tx2"/>
                </a:solidFill>
                <a:latin typeface="+mj-lt"/>
              </a:rPr>
              <a:t>-SATION </a:t>
            </a:r>
          </a:p>
          <a:p>
            <a:pPr algn="ctr">
              <a:defRPr/>
            </a:pPr>
            <a:r>
              <a:rPr lang="fr-FR" sz="1200" b="1" dirty="0" smtClean="0">
                <a:solidFill>
                  <a:schemeClr val="tx2"/>
                </a:solidFill>
                <a:latin typeface="+mj-lt"/>
              </a:rPr>
              <a:t>D’OSP  SIEG </a:t>
            </a:r>
          </a:p>
          <a:p>
            <a:pPr algn="ctr">
              <a:defRPr/>
            </a:pPr>
            <a:r>
              <a:rPr lang="fr-FR" sz="1200" b="1" dirty="0" smtClean="0">
                <a:solidFill>
                  <a:schemeClr val="tx2"/>
                </a:solidFill>
                <a:latin typeface="+mj-lt"/>
              </a:rPr>
              <a:t>PAS DE </a:t>
            </a:r>
          </a:p>
          <a:p>
            <a:pPr algn="ctr">
              <a:defRPr/>
            </a:pPr>
            <a:r>
              <a:rPr lang="fr-FR" sz="1200" b="1" dirty="0" smtClean="0">
                <a:solidFill>
                  <a:schemeClr val="tx2"/>
                </a:solidFill>
                <a:latin typeface="+mj-lt"/>
              </a:rPr>
              <a:t>NOTIF </a:t>
            </a:r>
          </a:p>
          <a:p>
            <a:pPr algn="ctr">
              <a:defRPr/>
            </a:pPr>
            <a:r>
              <a:rPr lang="fr-FR" sz="1200" b="1" dirty="0" smtClean="0">
                <a:solidFill>
                  <a:schemeClr val="tx2"/>
                </a:solidFill>
                <a:latin typeface="+mj-lt"/>
              </a:rPr>
              <a:t>PAS </a:t>
            </a:r>
          </a:p>
          <a:p>
            <a:pPr algn="ctr">
              <a:defRPr/>
            </a:pPr>
            <a:r>
              <a:rPr lang="fr-FR" sz="1200" b="1" dirty="0" smtClean="0">
                <a:solidFill>
                  <a:schemeClr val="tx2"/>
                </a:solidFill>
                <a:latin typeface="+mj-lt"/>
              </a:rPr>
              <a:t>D’INFO</a:t>
            </a:r>
            <a:endParaRPr lang="fr-FR" sz="12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7072330" y="3429000"/>
            <a:ext cx="928694" cy="136960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200" b="1" dirty="0">
                <a:solidFill>
                  <a:schemeClr val="tx2"/>
                </a:solidFill>
                <a:latin typeface="+mj-lt"/>
              </a:rPr>
              <a:t>AIDES PAS NOTIFIEES, </a:t>
            </a:r>
            <a:r>
              <a:rPr lang="fr-FR" sz="1200" b="1" dirty="0" smtClean="0">
                <a:solidFill>
                  <a:schemeClr val="tx2"/>
                </a:solidFill>
                <a:latin typeface="+mj-lt"/>
              </a:rPr>
              <a:t>EXEMPTEES </a:t>
            </a:r>
            <a:r>
              <a:rPr lang="fr-FR" sz="1200" b="1" dirty="0">
                <a:solidFill>
                  <a:schemeClr val="tx2"/>
                </a:solidFill>
                <a:latin typeface="+mj-lt"/>
              </a:rPr>
              <a:t>SANS </a:t>
            </a:r>
            <a:endParaRPr lang="fr-FR" sz="1200" b="1" dirty="0" smtClean="0">
              <a:solidFill>
                <a:schemeClr val="tx2"/>
              </a:solidFill>
              <a:latin typeface="+mj-lt"/>
            </a:endParaRPr>
          </a:p>
          <a:p>
            <a:pPr algn="ctr">
              <a:defRPr/>
            </a:pPr>
            <a:r>
              <a:rPr lang="fr-FR" sz="1200" b="1" dirty="0" smtClean="0">
                <a:solidFill>
                  <a:schemeClr val="tx2"/>
                </a:solidFill>
                <a:latin typeface="+mj-lt"/>
              </a:rPr>
              <a:t>INFORMER</a:t>
            </a:r>
          </a:p>
          <a:p>
            <a:pPr algn="ctr">
              <a:defRPr/>
            </a:pPr>
            <a:r>
              <a:rPr lang="fr-FR" sz="1200" b="1" dirty="0" smtClean="0">
                <a:solidFill>
                  <a:schemeClr val="tx2"/>
                </a:solidFill>
                <a:latin typeface="+mj-lt"/>
              </a:rPr>
              <a:t>LA </a:t>
            </a:r>
          </a:p>
          <a:p>
            <a:pPr algn="ctr">
              <a:defRPr/>
            </a:pPr>
            <a:r>
              <a:rPr lang="fr-FR" sz="1100" b="1" dirty="0" smtClean="0">
                <a:solidFill>
                  <a:schemeClr val="tx2"/>
                </a:solidFill>
                <a:latin typeface="+mj-lt"/>
              </a:rPr>
              <a:t>Commissio</a:t>
            </a:r>
            <a:r>
              <a:rPr lang="fr-FR" sz="1100" b="1" dirty="0" smtClean="0">
                <a:solidFill>
                  <a:schemeClr val="tx2"/>
                </a:solidFill>
              </a:rPr>
              <a:t>n</a:t>
            </a:r>
            <a:endParaRPr lang="fr-FR" sz="1100" b="1" dirty="0">
              <a:solidFill>
                <a:schemeClr val="tx2"/>
              </a:solidFill>
            </a:endParaRPr>
          </a:p>
        </p:txBody>
      </p:sp>
      <p:sp>
        <p:nvSpPr>
          <p:cNvPr id="5" name="ZoneTexte 4"/>
          <p:cNvSpPr txBox="1">
            <a:spLocks noChangeArrowheads="1"/>
          </p:cNvSpPr>
          <p:nvPr/>
        </p:nvSpPr>
        <p:spPr bwMode="auto">
          <a:xfrm>
            <a:off x="7429520" y="5874375"/>
            <a:ext cx="3968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fr-FR" sz="1800" dirty="0" smtClean="0">
                <a:solidFill>
                  <a:schemeClr val="bg1"/>
                </a:solidFill>
                <a:latin typeface="Arial Black" pitchFamily="34" charset="0"/>
              </a:rPr>
              <a:t>6</a:t>
            </a:r>
            <a:endParaRPr lang="fr-FR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44" name="ZoneTexte 43"/>
          <p:cNvSpPr txBox="1"/>
          <p:nvPr/>
        </p:nvSpPr>
        <p:spPr>
          <a:xfrm>
            <a:off x="4759287" y="2428868"/>
            <a:ext cx="2098729" cy="73866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400" b="1" dirty="0" smtClean="0">
                <a:solidFill>
                  <a:srgbClr val="FF0000"/>
                </a:solidFill>
                <a:latin typeface="+mj-lt"/>
              </a:rPr>
              <a:t>LA COMMISSION </a:t>
            </a:r>
            <a:r>
              <a:rPr lang="fr-FR" sz="1400" b="1" dirty="0">
                <a:solidFill>
                  <a:srgbClr val="FF0000"/>
                </a:solidFill>
                <a:latin typeface="+mj-lt"/>
              </a:rPr>
              <a:t>DECIDE (OU PAS) D’AUTORISER LE </a:t>
            </a:r>
            <a:r>
              <a:rPr lang="fr-FR" sz="1400" b="1" dirty="0" smtClean="0">
                <a:solidFill>
                  <a:srgbClr val="FF0000"/>
                </a:solidFill>
                <a:latin typeface="+mj-lt"/>
              </a:rPr>
              <a:t>REGIME NOTIFIE </a:t>
            </a:r>
            <a:endParaRPr lang="fr-FR" sz="1400" b="1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48" name="Connecteur droit 47"/>
          <p:cNvCxnSpPr/>
          <p:nvPr/>
        </p:nvCxnSpPr>
        <p:spPr>
          <a:xfrm rot="5400000">
            <a:off x="5607851" y="3750471"/>
            <a:ext cx="4929222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0" name="Rectangle à coins arrondis 49"/>
          <p:cNvSpPr/>
          <p:nvPr/>
        </p:nvSpPr>
        <p:spPr>
          <a:xfrm>
            <a:off x="8143900" y="1357298"/>
            <a:ext cx="928662" cy="714380"/>
          </a:xfrm>
          <a:prstGeom prst="roundRect">
            <a:avLst/>
          </a:prstGeom>
          <a:solidFill>
            <a:srgbClr val="00B05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latin typeface="+mj-lt"/>
              </a:rPr>
              <a:t>Rgt. </a:t>
            </a:r>
          </a:p>
          <a:p>
            <a:pPr algn="ctr"/>
            <a:r>
              <a:rPr lang="fr-FR" sz="1600" b="1" dirty="0" smtClean="0">
                <a:latin typeface="+mj-lt"/>
              </a:rPr>
              <a:t>FEADERFEAMP </a:t>
            </a:r>
            <a:endParaRPr lang="fr-FR" b="1" dirty="0"/>
          </a:p>
        </p:txBody>
      </p:sp>
      <p:sp>
        <p:nvSpPr>
          <p:cNvPr id="52" name="Rectangle à coins arrondis 51"/>
          <p:cNvSpPr/>
          <p:nvPr/>
        </p:nvSpPr>
        <p:spPr>
          <a:xfrm>
            <a:off x="8143900" y="2143116"/>
            <a:ext cx="928662" cy="928694"/>
          </a:xfrm>
          <a:prstGeom prst="round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rgbClr val="00B050"/>
                </a:solidFill>
                <a:latin typeface="+mj-lt"/>
              </a:rPr>
              <a:t>PDRR ou PO FEAMP</a:t>
            </a:r>
            <a:endParaRPr lang="fr-FR" b="1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53" name="Flèche vers le bas 52"/>
          <p:cNvSpPr/>
          <p:nvPr/>
        </p:nvSpPr>
        <p:spPr>
          <a:xfrm rot="10800000">
            <a:off x="8501090" y="3143247"/>
            <a:ext cx="357190" cy="3500461"/>
          </a:xfrm>
          <a:prstGeom prst="down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2"/>
              </a:solidFill>
            </a:endParaRPr>
          </a:p>
        </p:txBody>
      </p:sp>
      <p:sp>
        <p:nvSpPr>
          <p:cNvPr id="61" name="ZoneTexte 60"/>
          <p:cNvSpPr txBox="1">
            <a:spLocks noChangeArrowheads="1"/>
          </p:cNvSpPr>
          <p:nvPr/>
        </p:nvSpPr>
        <p:spPr bwMode="auto">
          <a:xfrm>
            <a:off x="8072462" y="6357958"/>
            <a:ext cx="3968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fr-FR" sz="1800" dirty="0" smtClean="0">
                <a:solidFill>
                  <a:schemeClr val="bg1"/>
                </a:solidFill>
                <a:latin typeface="Arial Black" pitchFamily="34" charset="0"/>
              </a:rPr>
              <a:t>7</a:t>
            </a:r>
            <a:endParaRPr lang="fr-FR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3" name="ZoneTexte 62"/>
          <p:cNvSpPr txBox="1"/>
          <p:nvPr/>
        </p:nvSpPr>
        <p:spPr>
          <a:xfrm>
            <a:off x="8143900" y="3429000"/>
            <a:ext cx="928694" cy="276574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fr-FR" sz="1200" b="1" dirty="0" smtClean="0">
                <a:solidFill>
                  <a:srgbClr val="00B050"/>
                </a:solidFill>
                <a:latin typeface="+mj-lt"/>
              </a:rPr>
              <a:t>POUR LES ENTREPRISES PRODUITS AGRICOLES L’ADOPTION DU PDRR VAUT </a:t>
            </a:r>
            <a:r>
              <a:rPr lang="fr-FR" sz="1000" b="1" dirty="0" smtClean="0">
                <a:solidFill>
                  <a:srgbClr val="00B050"/>
                </a:solidFill>
                <a:latin typeface="+mj-lt"/>
              </a:rPr>
              <a:t>NOTIFICATION</a:t>
            </a:r>
          </a:p>
          <a:p>
            <a:pPr algn="ctr">
              <a:defRPr/>
            </a:pPr>
            <a:r>
              <a:rPr lang="fr-FR" sz="1200" b="1" dirty="0" smtClean="0">
                <a:solidFill>
                  <a:srgbClr val="00B050"/>
                </a:solidFill>
                <a:latin typeface="+mj-lt"/>
              </a:rPr>
              <a:t>RESPECT DU TEXTE DU PDRR</a:t>
            </a:r>
          </a:p>
          <a:p>
            <a:pPr algn="ctr">
              <a:defRPr/>
            </a:pPr>
            <a:r>
              <a:rPr lang="fr-FR" sz="1200" b="1" dirty="0" smtClean="0">
                <a:solidFill>
                  <a:srgbClr val="00B050"/>
                </a:solidFill>
                <a:latin typeface="+mj-lt"/>
              </a:rPr>
              <a:t>PAS DE </a:t>
            </a:r>
            <a:r>
              <a:rPr lang="fr-FR" sz="1100" b="1" dirty="0" smtClean="0">
                <a:solidFill>
                  <a:srgbClr val="00B050"/>
                </a:solidFill>
                <a:latin typeface="+mj-lt"/>
              </a:rPr>
              <a:t>PROCEDURE</a:t>
            </a:r>
          </a:p>
          <a:p>
            <a:pPr algn="ctr">
              <a:defRPr/>
            </a:pPr>
            <a:r>
              <a:rPr lang="fr-FR" sz="1100" b="1" dirty="0" smtClean="0">
                <a:solidFill>
                  <a:srgbClr val="00B050"/>
                </a:solidFill>
                <a:latin typeface="+mj-lt"/>
              </a:rPr>
              <a:t>SUPP. A</a:t>
            </a:r>
          </a:p>
          <a:p>
            <a:pPr algn="ctr">
              <a:defRPr/>
            </a:pPr>
            <a:r>
              <a:rPr lang="fr-FR" sz="1100" b="1" dirty="0" smtClean="0">
                <a:solidFill>
                  <a:srgbClr val="00B050"/>
                </a:solidFill>
                <a:latin typeface="+mj-lt"/>
              </a:rPr>
              <a:t>ENGAGER</a:t>
            </a:r>
          </a:p>
        </p:txBody>
      </p:sp>
      <p:cxnSp>
        <p:nvCxnSpPr>
          <p:cNvPr id="60" name="Connecteur droit 59"/>
          <p:cNvCxnSpPr/>
          <p:nvPr/>
        </p:nvCxnSpPr>
        <p:spPr>
          <a:xfrm rot="16200000" flipH="1">
            <a:off x="-607257" y="3393279"/>
            <a:ext cx="4929224" cy="1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71" name="ZoneTexte 70"/>
          <p:cNvSpPr txBox="1"/>
          <p:nvPr/>
        </p:nvSpPr>
        <p:spPr>
          <a:xfrm>
            <a:off x="1928794" y="3022255"/>
            <a:ext cx="928694" cy="692497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300" b="1" dirty="0" smtClean="0">
                <a:solidFill>
                  <a:schemeClr val="tx2"/>
                </a:solidFill>
                <a:latin typeface="+mj-lt"/>
              </a:rPr>
              <a:t>RGT DE MINIMIS</a:t>
            </a:r>
          </a:p>
          <a:p>
            <a:pPr algn="ctr">
              <a:defRPr/>
            </a:pPr>
            <a:r>
              <a:rPr lang="fr-FR" sz="1300" b="1" dirty="0" smtClean="0">
                <a:solidFill>
                  <a:schemeClr val="tx2"/>
                </a:solidFill>
                <a:latin typeface="+mj-lt"/>
              </a:rPr>
              <a:t>SIEG</a:t>
            </a:r>
            <a:endParaRPr lang="fr-FR" sz="1300" b="1" dirty="0">
              <a:solidFill>
                <a:schemeClr val="tx2"/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 rot="5400000">
            <a:off x="2143108" y="5357827"/>
            <a:ext cx="214315" cy="1928827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2"/>
              </a:solidFill>
            </a:endParaRPr>
          </a:p>
        </p:txBody>
      </p:sp>
      <p:sp>
        <p:nvSpPr>
          <p:cNvPr id="73" name="Flèche vers le bas 72"/>
          <p:cNvSpPr/>
          <p:nvPr/>
        </p:nvSpPr>
        <p:spPr>
          <a:xfrm rot="10800000">
            <a:off x="1185828" y="2928934"/>
            <a:ext cx="385773" cy="3429024"/>
          </a:xfrm>
          <a:prstGeom prst="down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2"/>
              </a:solidFill>
            </a:endParaRPr>
          </a:p>
        </p:txBody>
      </p:sp>
      <p:sp>
        <p:nvSpPr>
          <p:cNvPr id="74" name="ZoneTexte 73"/>
          <p:cNvSpPr txBox="1">
            <a:spLocks noChangeArrowheads="1"/>
          </p:cNvSpPr>
          <p:nvPr/>
        </p:nvSpPr>
        <p:spPr bwMode="auto">
          <a:xfrm>
            <a:off x="2571736" y="6143644"/>
            <a:ext cx="3968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fr-FR" sz="1800" dirty="0" smtClean="0">
                <a:solidFill>
                  <a:schemeClr val="bg1"/>
                </a:solidFill>
                <a:latin typeface="Arial Black" pitchFamily="34" charset="0"/>
              </a:rPr>
              <a:t>2</a:t>
            </a:r>
            <a:endParaRPr lang="fr-FR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75" name="Rectangle à coins arrondis 74"/>
          <p:cNvSpPr/>
          <p:nvPr/>
        </p:nvSpPr>
        <p:spPr>
          <a:xfrm>
            <a:off x="928662" y="1000108"/>
            <a:ext cx="857256" cy="500066"/>
          </a:xfrm>
          <a:prstGeom prst="roundRect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>
            <a:normAutofit fontScale="85000" lnSpcReduction="20000"/>
          </a:bodyPr>
          <a:lstStyle/>
          <a:p>
            <a:pPr algn="ctr"/>
            <a:r>
              <a:rPr lang="fr-FR" b="1" dirty="0" smtClean="0">
                <a:solidFill>
                  <a:schemeClr val="tx2"/>
                </a:solidFill>
                <a:latin typeface="+mj-lt"/>
              </a:rPr>
              <a:t>Marchés publics</a:t>
            </a:r>
            <a:endParaRPr lang="fr-FR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76" name="Rectangle à coins arrondis 75"/>
          <p:cNvSpPr/>
          <p:nvPr/>
        </p:nvSpPr>
        <p:spPr>
          <a:xfrm>
            <a:off x="928662" y="1633526"/>
            <a:ext cx="857256" cy="36671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>
            <a:noAutofit/>
          </a:bodyPr>
          <a:lstStyle/>
          <a:p>
            <a:pPr algn="ctr"/>
            <a:r>
              <a:rPr lang="fr-FR" sz="1100" b="1" dirty="0" smtClean="0">
                <a:solidFill>
                  <a:schemeClr val="tx2"/>
                </a:solidFill>
                <a:latin typeface="+mj-lt"/>
              </a:rPr>
              <a:t>Marché de travaux</a:t>
            </a:r>
            <a:endParaRPr lang="fr-FR" sz="11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77" name="Rectangle à coins arrondis 76"/>
          <p:cNvSpPr/>
          <p:nvPr/>
        </p:nvSpPr>
        <p:spPr>
          <a:xfrm>
            <a:off x="928662" y="2062154"/>
            <a:ext cx="857256" cy="36671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>
            <a:normAutofit fontScale="92500" lnSpcReduction="20000"/>
          </a:bodyPr>
          <a:lstStyle/>
          <a:p>
            <a:pPr algn="ctr"/>
            <a:r>
              <a:rPr lang="fr-FR" sz="1100" b="1" dirty="0" smtClean="0">
                <a:solidFill>
                  <a:schemeClr val="tx2"/>
                </a:solidFill>
                <a:latin typeface="+mj-lt"/>
              </a:rPr>
              <a:t>Marché de services</a:t>
            </a:r>
            <a:endParaRPr lang="fr-FR" sz="11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78" name="Rectangle à coins arrondis 77"/>
          <p:cNvSpPr/>
          <p:nvPr/>
        </p:nvSpPr>
        <p:spPr>
          <a:xfrm>
            <a:off x="928662" y="2490782"/>
            <a:ext cx="857256" cy="36671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>
            <a:normAutofit fontScale="92500" lnSpcReduction="20000"/>
          </a:bodyPr>
          <a:lstStyle/>
          <a:p>
            <a:pPr algn="ctr"/>
            <a:r>
              <a:rPr lang="fr-FR" sz="1100" b="1" dirty="0" smtClean="0">
                <a:solidFill>
                  <a:schemeClr val="tx2"/>
                </a:solidFill>
                <a:latin typeface="+mj-lt"/>
              </a:rPr>
              <a:t>Marché de fournitures</a:t>
            </a:r>
            <a:endParaRPr lang="fr-FR" sz="11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3203574" y="5929330"/>
            <a:ext cx="4297384" cy="92867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noAutofit/>
          </a:bodyPr>
          <a:lstStyle/>
          <a:p>
            <a:pPr algn="ctr">
              <a:defRPr/>
            </a:pPr>
            <a:r>
              <a:rPr lang="fr-FR" sz="2200" b="1" dirty="0" smtClean="0">
                <a:solidFill>
                  <a:schemeClr val="tx2"/>
                </a:solidFill>
                <a:latin typeface="+mj-lt"/>
              </a:rPr>
              <a:t>LE SERVICE INSTRUCTEUR DE L’AIDE </a:t>
            </a:r>
          </a:p>
          <a:p>
            <a:pPr algn="ctr">
              <a:defRPr/>
            </a:pPr>
            <a:r>
              <a:rPr lang="fr-FR" sz="2200" b="1" dirty="0" smtClean="0">
                <a:solidFill>
                  <a:schemeClr val="tx2"/>
                </a:solidFill>
                <a:latin typeface="+mj-lt"/>
              </a:rPr>
              <a:t>CHOISIT L’UNE DES 7 OPTIONS</a:t>
            </a:r>
            <a:endParaRPr lang="fr-FR" sz="2200" b="1" dirty="0">
              <a:solidFill>
                <a:schemeClr val="tx2"/>
              </a:solidFill>
              <a:latin typeface="+mj-lt"/>
            </a:endParaRPr>
          </a:p>
        </p:txBody>
      </p:sp>
      <p:sp useBgFill="1">
        <p:nvSpPr>
          <p:cNvPr id="79" name="ZoneTexte 78"/>
          <p:cNvSpPr txBox="1"/>
          <p:nvPr/>
        </p:nvSpPr>
        <p:spPr>
          <a:xfrm>
            <a:off x="0" y="4013356"/>
            <a:ext cx="800595" cy="1273032"/>
          </a:xfrm>
          <a:prstGeom prst="rect">
            <a:avLst/>
          </a:prstGeom>
          <a:ln>
            <a:solidFill>
              <a:schemeClr val="tx2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fr-FR" sz="1300" b="1" dirty="0" smtClean="0">
                <a:solidFill>
                  <a:schemeClr val="tx2"/>
                </a:solidFill>
                <a:latin typeface="+mj-lt"/>
              </a:rPr>
              <a:t>LES 5 CRITERES </a:t>
            </a:r>
          </a:p>
          <a:p>
            <a:pPr algn="ctr">
              <a:defRPr/>
            </a:pPr>
            <a:r>
              <a:rPr lang="fr-FR" sz="1300" b="1" dirty="0" smtClean="0">
                <a:solidFill>
                  <a:schemeClr val="tx2"/>
                </a:solidFill>
                <a:latin typeface="+mj-lt"/>
              </a:rPr>
              <a:t>DES AIDES D’ETAT NE SONT PAS REUNIS</a:t>
            </a:r>
            <a:endParaRPr lang="fr-FR" sz="1300" b="1" dirty="0">
              <a:solidFill>
                <a:schemeClr val="tx2"/>
              </a:solidFill>
              <a:latin typeface="+mj-lt"/>
            </a:endParaRPr>
          </a:p>
        </p:txBody>
      </p:sp>
      <p:sp useBgFill="1">
        <p:nvSpPr>
          <p:cNvPr id="83" name="ZoneTexte 82"/>
          <p:cNvSpPr txBox="1"/>
          <p:nvPr/>
        </p:nvSpPr>
        <p:spPr>
          <a:xfrm>
            <a:off x="1000100" y="3429000"/>
            <a:ext cx="800595" cy="1673141"/>
          </a:xfrm>
          <a:prstGeom prst="rect">
            <a:avLst/>
          </a:prstGeom>
          <a:ln>
            <a:solidFill>
              <a:schemeClr val="tx2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fr-FR" sz="1300" b="1" dirty="0" smtClean="0">
                <a:solidFill>
                  <a:schemeClr val="tx2"/>
                </a:solidFill>
                <a:latin typeface="+mj-lt"/>
              </a:rPr>
              <a:t>RESPECT DU CODE DES MARCHES PUBLICS </a:t>
            </a:r>
          </a:p>
          <a:p>
            <a:pPr algn="ctr">
              <a:defRPr/>
            </a:pPr>
            <a:r>
              <a:rPr lang="fr-FR" sz="1300" b="1" dirty="0" smtClean="0">
                <a:solidFill>
                  <a:schemeClr val="tx2"/>
                </a:solidFill>
                <a:latin typeface="+mj-lt"/>
              </a:rPr>
              <a:t>PAS D’AIDE</a:t>
            </a:r>
          </a:p>
          <a:p>
            <a:pPr algn="ctr">
              <a:defRPr/>
            </a:pPr>
            <a:r>
              <a:rPr lang="fr-FR" sz="1300" b="1" dirty="0" smtClean="0">
                <a:solidFill>
                  <a:schemeClr val="tx2"/>
                </a:solidFill>
                <a:latin typeface="+mj-lt"/>
              </a:rPr>
              <a:t>D’ETAT</a:t>
            </a:r>
            <a:endParaRPr lang="fr-FR" sz="13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89" name="ZoneTexte 88"/>
          <p:cNvSpPr txBox="1"/>
          <p:nvPr/>
        </p:nvSpPr>
        <p:spPr>
          <a:xfrm>
            <a:off x="-32" y="1870216"/>
            <a:ext cx="800595" cy="1273032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fr-FR" sz="1300" b="1" dirty="0" err="1" smtClean="0">
                <a:solidFill>
                  <a:schemeClr val="tx2"/>
                </a:solidFill>
                <a:latin typeface="+mj-lt"/>
              </a:rPr>
              <a:t>Argumen</a:t>
            </a:r>
            <a:r>
              <a:rPr lang="fr-FR" sz="1300" b="1" dirty="0" smtClean="0">
                <a:solidFill>
                  <a:schemeClr val="tx2"/>
                </a:solidFill>
                <a:latin typeface="+mj-lt"/>
              </a:rPr>
              <a:t>--taire</a:t>
            </a:r>
          </a:p>
          <a:p>
            <a:pPr algn="ctr">
              <a:defRPr/>
            </a:pPr>
            <a:r>
              <a:rPr lang="fr-FR" sz="1300" b="1" dirty="0" smtClean="0">
                <a:solidFill>
                  <a:schemeClr val="tx2"/>
                </a:solidFill>
                <a:latin typeface="+mj-lt"/>
              </a:rPr>
              <a:t>Sur le critère non rempli</a:t>
            </a:r>
            <a:endParaRPr lang="fr-FR" sz="13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90" name="ZoneTexte 89"/>
          <p:cNvSpPr txBox="1"/>
          <p:nvPr/>
        </p:nvSpPr>
        <p:spPr>
          <a:xfrm>
            <a:off x="3203574" y="6643710"/>
            <a:ext cx="4297384" cy="21431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36000" tIns="36000" rIns="36000" bIns="36000" anchor="ctr" anchorCtr="0">
            <a:noAutofit/>
          </a:bodyPr>
          <a:lstStyle/>
          <a:p>
            <a:pPr algn="ctr">
              <a:defRPr/>
            </a:pPr>
            <a:r>
              <a:rPr lang="fr-FR" sz="1400" b="1" dirty="0" smtClean="0">
                <a:solidFill>
                  <a:schemeClr val="tx2"/>
                </a:solidFill>
                <a:latin typeface="+mj-lt"/>
              </a:rPr>
              <a:t>en jaune les textes servant de base juridique aux aides</a:t>
            </a:r>
          </a:p>
        </p:txBody>
      </p:sp>
      <p:sp>
        <p:nvSpPr>
          <p:cNvPr id="64" name="Espace réservé du pied de page 6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18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>
                      <p:stCondLst>
                        <p:cond delay="indefinite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7" fill="hold">
                      <p:stCondLst>
                        <p:cond delay="indefinite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7" fill="hold">
                      <p:stCondLst>
                        <p:cond delay="indefinite"/>
                      </p:stCondLst>
                      <p:childTnLst>
                        <p:par>
                          <p:cTn id="288" fill="hold">
                            <p:stCondLst>
                              <p:cond delay="0"/>
                            </p:stCondLst>
                            <p:childTnLst>
                              <p:par>
                                <p:cTn id="2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3" fill="hold">
                      <p:stCondLst>
                        <p:cond delay="indefinite"/>
                      </p:stCondLst>
                      <p:childTnLst>
                        <p:par>
                          <p:cTn id="294" fill="hold">
                            <p:stCondLst>
                              <p:cond delay="0"/>
                            </p:stCondLst>
                            <p:childTnLst>
                              <p:par>
                                <p:cTn id="2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24" grpId="0" animBg="1"/>
      <p:bldP spid="46" grpId="0" animBg="1"/>
      <p:bldP spid="12290" grpId="0"/>
      <p:bldP spid="9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 animBg="1"/>
      <p:bldP spid="32" grpId="0" animBg="1"/>
      <p:bldP spid="34" grpId="0" animBg="1"/>
      <p:bldP spid="25" grpId="0" animBg="1"/>
      <p:bldP spid="37" grpId="0" animBg="1"/>
      <p:bldP spid="38" grpId="0" animBg="1"/>
      <p:bldP spid="29" grpId="0" animBg="1"/>
      <p:bldP spid="31" grpId="0" animBg="1"/>
      <p:bldP spid="36" grpId="0" animBg="1"/>
      <p:bldP spid="39" grpId="0" animBg="1"/>
      <p:bldP spid="40" grpId="0" animBg="1"/>
      <p:bldP spid="42" grpId="0"/>
      <p:bldP spid="43" grpId="0"/>
      <p:bldP spid="45" grpId="0"/>
      <p:bldP spid="41" grpId="0" animBg="1"/>
      <p:bldP spid="47" grpId="0" animBg="1"/>
      <p:bldP spid="54" grpId="0"/>
      <p:bldP spid="55" grpId="0" animBg="1"/>
      <p:bldP spid="56" grpId="0" animBg="1"/>
      <p:bldP spid="57" grpId="0" animBg="1"/>
      <p:bldP spid="58" grpId="0" animBg="1"/>
      <p:bldP spid="59" grpId="0" animBg="1"/>
      <p:bldP spid="22" grpId="0" animBg="1"/>
      <p:bldP spid="5" grpId="0"/>
      <p:bldP spid="44" grpId="0" animBg="1"/>
      <p:bldP spid="50" grpId="0" animBg="1"/>
      <p:bldP spid="52" grpId="0" animBg="1"/>
      <p:bldP spid="53" grpId="0" animBg="1"/>
      <p:bldP spid="61" grpId="0"/>
      <p:bldP spid="63" grpId="0" animBg="1"/>
      <p:bldP spid="71" grpId="0" animBg="1"/>
      <p:bldP spid="72" grpId="0" animBg="1"/>
      <p:bldP spid="73" grpId="0" animBg="1"/>
      <p:bldP spid="74" grpId="0"/>
      <p:bldP spid="75" grpId="0" animBg="1"/>
      <p:bldP spid="76" grpId="0" animBg="1"/>
      <p:bldP spid="77" grpId="0" animBg="1"/>
      <p:bldP spid="78" grpId="0" animBg="1"/>
      <p:bldP spid="26" grpId="0" animBg="1"/>
      <p:bldP spid="79" grpId="0" animBg="1"/>
      <p:bldP spid="83" grpId="0" animBg="1"/>
      <p:bldP spid="89" grpId="0" animBg="1"/>
      <p:bldP spid="9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71470" y="714356"/>
            <a:ext cx="9358346" cy="417530"/>
          </a:xfrm>
        </p:spPr>
        <p:txBody>
          <a:bodyPr>
            <a:noAutofit/>
          </a:bodyPr>
          <a:lstStyle/>
          <a:p>
            <a:pPr algn="l"/>
            <a:r>
              <a:rPr lang="fr-FR" sz="2800" b="1" dirty="0" smtClean="0"/>
              <a:t>Entreprises de commercialisation transformation de la Pêche</a:t>
            </a:r>
            <a:endParaRPr lang="fr-FR" sz="28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85860"/>
            <a:ext cx="8686800" cy="4768865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fr-FR" b="1" u="sng" dirty="0" smtClean="0">
                <a:solidFill>
                  <a:srgbClr val="00B050"/>
                </a:solidFill>
              </a:rPr>
              <a:t>BASES JURIDIQUES pour les régimes d’aide aux entreprises de Commercialisation transformation des produits de la pêche </a:t>
            </a:r>
            <a:r>
              <a:rPr lang="fr-FR" b="1" dirty="0" smtClean="0">
                <a:solidFill>
                  <a:srgbClr val="00B050"/>
                </a:solidFill>
              </a:rPr>
              <a:t>: </a:t>
            </a:r>
          </a:p>
          <a:p>
            <a:r>
              <a:rPr lang="fr-FR" b="1" dirty="0" smtClean="0">
                <a:solidFill>
                  <a:srgbClr val="00B050"/>
                </a:solidFill>
              </a:rPr>
              <a:t>Du règlement « </a:t>
            </a:r>
            <a:r>
              <a:rPr lang="fr-FR" b="1" dirty="0" smtClean="0">
                <a:solidFill>
                  <a:srgbClr val="FF0000"/>
                </a:solidFill>
              </a:rPr>
              <a:t>de </a:t>
            </a:r>
            <a:r>
              <a:rPr lang="fr-FR" b="1" dirty="0" err="1" smtClean="0">
                <a:solidFill>
                  <a:srgbClr val="FF0000"/>
                </a:solidFill>
              </a:rPr>
              <a:t>minimis</a:t>
            </a:r>
            <a:r>
              <a:rPr lang="fr-FR" b="1" dirty="0" smtClean="0">
                <a:solidFill>
                  <a:srgbClr val="FF0000"/>
                </a:solidFill>
              </a:rPr>
              <a:t> » pêche </a:t>
            </a:r>
            <a:r>
              <a:rPr lang="fr-FR" b="1" dirty="0" smtClean="0">
                <a:solidFill>
                  <a:srgbClr val="00B050"/>
                </a:solidFill>
              </a:rPr>
              <a:t>717-2014</a:t>
            </a:r>
          </a:p>
          <a:p>
            <a:pPr lvl="1"/>
            <a:r>
              <a:rPr lang="fr-FR" b="1" i="1" u="sng" dirty="0" smtClean="0">
                <a:solidFill>
                  <a:srgbClr val="FF0000"/>
                </a:solidFill>
              </a:rPr>
              <a:t>MAIS </a:t>
            </a:r>
            <a:r>
              <a:rPr lang="fr-FR" b="1" i="1" dirty="0" smtClean="0">
                <a:solidFill>
                  <a:srgbClr val="FF0000"/>
                </a:solidFill>
              </a:rPr>
              <a:t> pas </a:t>
            </a:r>
            <a:r>
              <a:rPr lang="fr-FR" b="1" i="1" dirty="0" smtClean="0">
                <a:solidFill>
                  <a:srgbClr val="00B050"/>
                </a:solidFill>
              </a:rPr>
              <a:t>du </a:t>
            </a:r>
            <a:r>
              <a:rPr lang="fr-FR" b="1" i="1" dirty="0" err="1" smtClean="0">
                <a:solidFill>
                  <a:srgbClr val="00B050"/>
                </a:solidFill>
              </a:rPr>
              <a:t>rgt</a:t>
            </a:r>
            <a:r>
              <a:rPr lang="fr-FR" b="1" i="1" dirty="0" smtClean="0">
                <a:solidFill>
                  <a:srgbClr val="00B050"/>
                </a:solidFill>
              </a:rPr>
              <a:t> « de </a:t>
            </a:r>
            <a:r>
              <a:rPr lang="fr-FR" b="1" i="1" dirty="0" err="1" smtClean="0">
                <a:solidFill>
                  <a:srgbClr val="00B050"/>
                </a:solidFill>
              </a:rPr>
              <a:t>minimis</a:t>
            </a:r>
            <a:r>
              <a:rPr lang="fr-FR" b="1" i="1" dirty="0" smtClean="0">
                <a:solidFill>
                  <a:srgbClr val="00B050"/>
                </a:solidFill>
              </a:rPr>
              <a:t> » général 1407-2013</a:t>
            </a:r>
          </a:p>
          <a:p>
            <a:r>
              <a:rPr lang="fr-FR" b="1" dirty="0" smtClean="0">
                <a:solidFill>
                  <a:srgbClr val="00B050"/>
                </a:solidFill>
              </a:rPr>
              <a:t>Du </a:t>
            </a:r>
            <a:r>
              <a:rPr lang="fr-FR" b="1" dirty="0" smtClean="0">
                <a:solidFill>
                  <a:srgbClr val="FF0000"/>
                </a:solidFill>
              </a:rPr>
              <a:t>Règlement d’exemption pêche </a:t>
            </a:r>
            <a:r>
              <a:rPr lang="fr-FR" b="1" dirty="0" smtClean="0">
                <a:solidFill>
                  <a:srgbClr val="00B050"/>
                </a:solidFill>
              </a:rPr>
              <a:t>1388-2014 </a:t>
            </a:r>
            <a:r>
              <a:rPr lang="fr-FR" dirty="0" smtClean="0">
                <a:solidFill>
                  <a:srgbClr val="00B050"/>
                </a:solidFill>
              </a:rPr>
              <a:t>et des régimes d’aide exemptés qui le mettent en </a:t>
            </a:r>
            <a:r>
              <a:rPr lang="fr-FR" dirty="0" err="1" smtClean="0">
                <a:solidFill>
                  <a:srgbClr val="00B050"/>
                </a:solidFill>
              </a:rPr>
              <a:t>oeuvre</a:t>
            </a:r>
            <a:endParaRPr lang="fr-FR" b="1" dirty="0" smtClean="0">
              <a:solidFill>
                <a:srgbClr val="00B050"/>
              </a:solidFill>
            </a:endParaRPr>
          </a:p>
          <a:p>
            <a:r>
              <a:rPr lang="fr-FR" b="1" dirty="0" smtClean="0">
                <a:solidFill>
                  <a:srgbClr val="00B050"/>
                </a:solidFill>
              </a:rPr>
              <a:t>Des mesures du </a:t>
            </a:r>
            <a:r>
              <a:rPr lang="fr-FR" b="1" dirty="0" smtClean="0">
                <a:solidFill>
                  <a:srgbClr val="FF0000"/>
                </a:solidFill>
              </a:rPr>
              <a:t>Programme FEAMP </a:t>
            </a:r>
            <a:r>
              <a:rPr lang="fr-FR" dirty="0" smtClean="0">
                <a:solidFill>
                  <a:srgbClr val="00B050"/>
                </a:solidFill>
              </a:rPr>
              <a:t>conformément au règlement FEAMP</a:t>
            </a:r>
            <a:endParaRPr lang="fr-FR" b="1" dirty="0" smtClean="0">
              <a:solidFill>
                <a:srgbClr val="00B050"/>
              </a:solidFill>
            </a:endParaRPr>
          </a:p>
          <a:p>
            <a:r>
              <a:rPr lang="fr-FR" b="1" dirty="0" smtClean="0">
                <a:solidFill>
                  <a:srgbClr val="00B050"/>
                </a:solidFill>
              </a:rPr>
              <a:t>De certaines mesures du </a:t>
            </a:r>
            <a:r>
              <a:rPr lang="fr-FR" b="1" dirty="0" smtClean="0">
                <a:solidFill>
                  <a:srgbClr val="FF0000"/>
                </a:solidFill>
              </a:rPr>
              <a:t>RGEC </a:t>
            </a:r>
            <a:r>
              <a:rPr lang="fr-FR" b="1" dirty="0" smtClean="0">
                <a:solidFill>
                  <a:srgbClr val="00B050"/>
                </a:solidFill>
              </a:rPr>
              <a:t>n°651-2014 </a:t>
            </a:r>
            <a:r>
              <a:rPr lang="fr-FR" dirty="0" smtClean="0">
                <a:solidFill>
                  <a:srgbClr val="00B050"/>
                </a:solidFill>
              </a:rPr>
              <a:t>lorsque le RGEC le prévoit</a:t>
            </a:r>
            <a:endParaRPr lang="fr-FR" b="1" dirty="0" smtClean="0">
              <a:solidFill>
                <a:srgbClr val="00B050"/>
              </a:solidFill>
            </a:endParaRPr>
          </a:p>
          <a:p>
            <a:endParaRPr lang="fr-FR" b="1" dirty="0" smtClean="0">
              <a:solidFill>
                <a:srgbClr val="00B050"/>
              </a:solidFill>
            </a:endParaRPr>
          </a:p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JP BOVE www.fcae.eu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386336" y="59486"/>
            <a:ext cx="5266928" cy="3886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 document est cofinancé par l’Union européenne.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L’Europe s’engage en France avec le fonds européen de développement régional et le fonds social européen</a:t>
            </a:r>
            <a:endParaRPr lang="fr-FR" sz="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9667" y="59486"/>
            <a:ext cx="564333" cy="370847"/>
          </a:xfrm>
          <a:prstGeom prst="rect">
            <a:avLst/>
          </a:prstGeom>
        </p:spPr>
      </p:pic>
      <p:pic>
        <p:nvPicPr>
          <p:cNvPr id="9" name="Imag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49" y="6260960"/>
            <a:ext cx="1071569" cy="525626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pic>
        <p:nvPicPr>
          <p:cNvPr id="10" name="Picture 4" descr="Afficher l'image d'origin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175742"/>
            <a:ext cx="1062802" cy="64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   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281"/>
          <a:stretch/>
        </p:blipFill>
        <p:spPr>
          <a:xfrm>
            <a:off x="1475656" y="116632"/>
            <a:ext cx="1178641" cy="326312"/>
          </a:xfrm>
          <a:prstGeom prst="rect">
            <a:avLst/>
          </a:prstGeom>
        </p:spPr>
      </p:pic>
      <p:sp>
        <p:nvSpPr>
          <p:cNvPr id="11" name="Titre 1"/>
          <p:cNvSpPr>
            <a:spLocks noGrp="1"/>
          </p:cNvSpPr>
          <p:nvPr>
            <p:ph type="ctrTitle"/>
          </p:nvPr>
        </p:nvSpPr>
        <p:spPr>
          <a:xfrm>
            <a:off x="0" y="1886967"/>
            <a:ext cx="9144000" cy="1470025"/>
          </a:xfrm>
        </p:spPr>
        <p:txBody>
          <a:bodyPr/>
          <a:lstStyle/>
          <a:p>
            <a:r>
              <a:rPr lang="fr-FR" b="1" dirty="0" smtClean="0">
                <a:latin typeface="Arial" pitchFamily="34" charset="0"/>
                <a:cs typeface="Arial" pitchFamily="34" charset="0"/>
              </a:rPr>
              <a:t>Formation « aides d’Etat »</a:t>
            </a:r>
            <a:br>
              <a:rPr lang="fr-FR" b="1" dirty="0" smtClean="0">
                <a:latin typeface="Arial" pitchFamily="34" charset="0"/>
                <a:cs typeface="Arial" pitchFamily="34" charset="0"/>
              </a:rPr>
            </a:br>
            <a:r>
              <a:rPr lang="fr-FR" b="1" dirty="0" smtClean="0">
                <a:latin typeface="Arial" pitchFamily="34" charset="0"/>
                <a:cs typeface="Arial" pitchFamily="34" charset="0"/>
              </a:rPr>
              <a:t>Session 3</a:t>
            </a:r>
            <a:endParaRPr lang="fr-F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-1" y="3111103"/>
            <a:ext cx="91440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 smtClean="0">
                <a:latin typeface="Arial" pitchFamily="34" charset="0"/>
                <a:cs typeface="Arial" pitchFamily="34" charset="0"/>
              </a:rPr>
              <a:t>La réglementation des aides d’Etat pour le secteur de la pêche</a:t>
            </a:r>
            <a:endParaRPr lang="fr-FR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3386336" y="62432"/>
            <a:ext cx="5266928" cy="3886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 document est cofinancé par l’Union européenne.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L’Europe s’engage en France avec le fonds européen de développement régional et le fonds social européen</a:t>
            </a:r>
            <a:endParaRPr lang="fr-FR" sz="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9635" y="60436"/>
            <a:ext cx="564333" cy="370847"/>
          </a:xfrm>
          <a:prstGeom prst="rect">
            <a:avLst/>
          </a:prstGeom>
        </p:spPr>
      </p:pic>
      <p:pic>
        <p:nvPicPr>
          <p:cNvPr id="9" name="Imag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49" y="6260960"/>
            <a:ext cx="1071569" cy="525626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pic>
        <p:nvPicPr>
          <p:cNvPr id="16" name="Picture 4" descr="Afficher l'image d'origin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175742"/>
            <a:ext cx="1062802" cy="64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532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ETIQUETTE DE MINIMIS.jpg"/>
          <p:cNvPicPr>
            <a:picLocks noChangeAspect="1"/>
          </p:cNvPicPr>
          <p:nvPr/>
        </p:nvPicPr>
        <p:blipFill>
          <a:blip r:embed="rId2" cstate="print"/>
          <a:srcRect t="19716" b="26064"/>
          <a:stretch>
            <a:fillRect/>
          </a:stretch>
        </p:blipFill>
        <p:spPr>
          <a:xfrm>
            <a:off x="6286511" y="2857496"/>
            <a:ext cx="2618509" cy="1000132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5720" y="1214422"/>
            <a:ext cx="8858280" cy="4786346"/>
          </a:xfrm>
        </p:spPr>
        <p:txBody>
          <a:bodyPr>
            <a:noAutofit/>
          </a:bodyPr>
          <a:lstStyle/>
          <a:p>
            <a:pPr indent="0">
              <a:spcBef>
                <a:spcPts val="0"/>
              </a:spcBef>
              <a:buNone/>
              <a:defRPr/>
            </a:pPr>
            <a:r>
              <a:rPr lang="fr-FR" sz="1600" b="1" dirty="0" smtClean="0">
                <a:solidFill>
                  <a:srgbClr val="00B050"/>
                </a:solidFill>
              </a:rPr>
              <a:t>-&gt; </a:t>
            </a:r>
            <a:r>
              <a:rPr lang="fr-FR" sz="1600" b="1" dirty="0" smtClean="0">
                <a:solidFill>
                  <a:srgbClr val="FF0000"/>
                </a:solidFill>
              </a:rPr>
              <a:t>30000 </a:t>
            </a:r>
            <a:r>
              <a:rPr lang="fr-FR" sz="1600" b="1" dirty="0" smtClean="0">
                <a:solidFill>
                  <a:srgbClr val="00B050"/>
                </a:solidFill>
              </a:rPr>
              <a:t>€ par entreprise sur </a:t>
            </a:r>
            <a:r>
              <a:rPr lang="fr-FR" sz="1600" b="1" u="sng" dirty="0" smtClean="0">
                <a:solidFill>
                  <a:srgbClr val="FF0000"/>
                </a:solidFill>
              </a:rPr>
              <a:t>3</a:t>
            </a:r>
            <a:r>
              <a:rPr lang="fr-FR" sz="1600" b="1" u="sng" dirty="0" smtClean="0">
                <a:solidFill>
                  <a:srgbClr val="00B050"/>
                </a:solidFill>
              </a:rPr>
              <a:t> exercices fiscaux</a:t>
            </a:r>
            <a:r>
              <a:rPr lang="fr-FR" sz="1600" b="1" dirty="0" smtClean="0">
                <a:solidFill>
                  <a:srgbClr val="00B050"/>
                </a:solidFill>
              </a:rPr>
              <a:t> (actuel + 2 précédents)</a:t>
            </a:r>
          </a:p>
          <a:p>
            <a:pPr indent="0">
              <a:spcBef>
                <a:spcPts val="0"/>
              </a:spcBef>
              <a:buNone/>
              <a:defRPr/>
            </a:pPr>
            <a:r>
              <a:rPr lang="fr-FR" sz="1600" b="1" dirty="0" smtClean="0">
                <a:solidFill>
                  <a:srgbClr val="00B050"/>
                </a:solidFill>
              </a:rPr>
              <a:t>-&gt; sans dépasser </a:t>
            </a:r>
            <a:r>
              <a:rPr lang="fr-FR" sz="1600" b="1" dirty="0" smtClean="0">
                <a:solidFill>
                  <a:srgbClr val="FF0000"/>
                </a:solidFill>
              </a:rPr>
              <a:t>112 </a:t>
            </a:r>
            <a:r>
              <a:rPr lang="fr-FR" sz="1600" b="1" dirty="0" smtClean="0">
                <a:solidFill>
                  <a:srgbClr val="00B050"/>
                </a:solidFill>
              </a:rPr>
              <a:t>M€ sur </a:t>
            </a:r>
            <a:r>
              <a:rPr lang="fr-FR" sz="1600" b="1" dirty="0" smtClean="0">
                <a:solidFill>
                  <a:srgbClr val="FF0000"/>
                </a:solidFill>
              </a:rPr>
              <a:t>3 </a:t>
            </a:r>
            <a:r>
              <a:rPr lang="fr-FR" sz="1600" b="1" dirty="0" smtClean="0">
                <a:solidFill>
                  <a:srgbClr val="00B050"/>
                </a:solidFill>
              </a:rPr>
              <a:t>ans en total France</a:t>
            </a:r>
          </a:p>
          <a:p>
            <a:pPr indent="0">
              <a:spcBef>
                <a:spcPts val="0"/>
              </a:spcBef>
              <a:buNone/>
              <a:defRPr/>
            </a:pPr>
            <a:r>
              <a:rPr lang="fr-FR" sz="1600" b="1" dirty="0" smtClean="0">
                <a:solidFill>
                  <a:srgbClr val="00B050"/>
                </a:solidFill>
              </a:rPr>
              <a:t>-&gt; Calcul de l’aide par </a:t>
            </a:r>
            <a:r>
              <a:rPr lang="fr-FR" sz="1600" b="1" u="sng" dirty="0" smtClean="0">
                <a:solidFill>
                  <a:srgbClr val="00B050"/>
                </a:solidFill>
              </a:rPr>
              <a:t>ENTREPRISE </a:t>
            </a:r>
            <a:r>
              <a:rPr lang="fr-FR" sz="1600" b="1" u="sng" dirty="0" smtClean="0">
                <a:solidFill>
                  <a:srgbClr val="FF0000"/>
                </a:solidFill>
              </a:rPr>
              <a:t>UNIQUE  </a:t>
            </a:r>
            <a:r>
              <a:rPr lang="fr-FR" sz="1600" b="1" dirty="0" smtClean="0">
                <a:solidFill>
                  <a:srgbClr val="FF0000"/>
                </a:solidFill>
              </a:rPr>
              <a:t>consolidation sur les entreprises liées</a:t>
            </a:r>
          </a:p>
          <a:p>
            <a:pPr indent="0">
              <a:spcBef>
                <a:spcPts val="0"/>
              </a:spcBef>
              <a:buFontTx/>
              <a:buChar char="-"/>
              <a:defRPr/>
            </a:pPr>
            <a:r>
              <a:rPr lang="fr-FR" sz="1600" b="1" dirty="0" smtClean="0">
                <a:solidFill>
                  <a:srgbClr val="00B050"/>
                </a:solidFill>
              </a:rPr>
              <a:t> Aides aux </a:t>
            </a:r>
            <a:r>
              <a:rPr lang="fr-FR" sz="1600" b="1" dirty="0" smtClean="0">
                <a:solidFill>
                  <a:srgbClr val="FF0000"/>
                </a:solidFill>
              </a:rPr>
              <a:t>entreprises en difficulté </a:t>
            </a:r>
            <a:r>
              <a:rPr lang="fr-FR" sz="1600" b="1" dirty="0" smtClean="0">
                <a:solidFill>
                  <a:srgbClr val="00B050"/>
                </a:solidFill>
              </a:rPr>
              <a:t>possibles</a:t>
            </a:r>
          </a:p>
          <a:p>
            <a:pPr indent="0">
              <a:spcBef>
                <a:spcPts val="0"/>
              </a:spcBef>
              <a:buFontTx/>
              <a:buChar char="-"/>
              <a:defRPr/>
            </a:pPr>
            <a:r>
              <a:rPr lang="fr-FR" sz="1600" b="1" dirty="0" smtClean="0">
                <a:solidFill>
                  <a:srgbClr val="00B050"/>
                </a:solidFill>
              </a:rPr>
              <a:t> Demander une déclaration à l’entreprise  des aides reçues sur 3 exercices </a:t>
            </a:r>
          </a:p>
          <a:p>
            <a:pPr indent="0">
              <a:spcBef>
                <a:spcPts val="0"/>
              </a:spcBef>
              <a:buFontTx/>
              <a:buChar char="-"/>
              <a:defRPr/>
            </a:pPr>
            <a:r>
              <a:rPr lang="fr-FR" sz="1600" b="1" dirty="0" smtClean="0">
                <a:solidFill>
                  <a:srgbClr val="FF0000"/>
                </a:solidFill>
              </a:rPr>
              <a:t> Déclarer à l’entreprise le caractère « de </a:t>
            </a:r>
            <a:r>
              <a:rPr lang="fr-FR" sz="1600" b="1" dirty="0" err="1" smtClean="0">
                <a:solidFill>
                  <a:srgbClr val="FF0000"/>
                </a:solidFill>
              </a:rPr>
              <a:t>minimis</a:t>
            </a:r>
            <a:r>
              <a:rPr lang="fr-FR" sz="1600" b="1" dirty="0" smtClean="0">
                <a:solidFill>
                  <a:srgbClr val="FF0000"/>
                </a:solidFill>
              </a:rPr>
              <a:t> » (</a:t>
            </a:r>
            <a:r>
              <a:rPr lang="fr-FR" sz="1600" b="1" dirty="0" err="1" smtClean="0">
                <a:solidFill>
                  <a:srgbClr val="FF0000"/>
                </a:solidFill>
              </a:rPr>
              <a:t>ref</a:t>
            </a:r>
            <a:r>
              <a:rPr lang="fr-FR" sz="1600" b="1" dirty="0" smtClean="0">
                <a:solidFill>
                  <a:srgbClr val="FF0000"/>
                </a:solidFill>
              </a:rPr>
              <a:t>. au JOUE) </a:t>
            </a:r>
          </a:p>
          <a:p>
            <a:pPr lvl="1" indent="0">
              <a:spcBef>
                <a:spcPts val="0"/>
              </a:spcBef>
              <a:buFontTx/>
              <a:buChar char="-"/>
              <a:defRPr/>
            </a:pPr>
            <a:endParaRPr lang="fr-FR" sz="1400" b="1" dirty="0" smtClean="0">
              <a:solidFill>
                <a:srgbClr val="FF0000"/>
              </a:solidFill>
            </a:endParaRPr>
          </a:p>
          <a:p>
            <a:pPr indent="0">
              <a:spcBef>
                <a:spcPts val="0"/>
              </a:spcBef>
              <a:buNone/>
            </a:pPr>
            <a:r>
              <a:rPr lang="fr-FR" sz="1600" b="1" u="sng" dirty="0" smtClean="0">
                <a:solidFill>
                  <a:srgbClr val="FF0000"/>
                </a:solidFill>
              </a:rPr>
              <a:t>EXCLUSIONS </a:t>
            </a:r>
            <a:r>
              <a:rPr lang="fr-FR" sz="1600" b="1" u="sng" dirty="0" smtClean="0">
                <a:solidFill>
                  <a:srgbClr val="00B050"/>
                </a:solidFill>
              </a:rPr>
              <a:t>:</a:t>
            </a:r>
          </a:p>
          <a:p>
            <a:pPr indent="0">
              <a:spcBef>
                <a:spcPts val="0"/>
              </a:spcBef>
              <a:buFontTx/>
              <a:buChar char="-"/>
            </a:pPr>
            <a:r>
              <a:rPr lang="fr-FR" sz="1600" b="1" dirty="0" smtClean="0">
                <a:solidFill>
                  <a:srgbClr val="00B050"/>
                </a:solidFill>
              </a:rPr>
              <a:t>aides basées sur les quantités ou le prix</a:t>
            </a:r>
          </a:p>
          <a:p>
            <a:pPr indent="0">
              <a:spcBef>
                <a:spcPts val="0"/>
              </a:spcBef>
              <a:buFontTx/>
              <a:buChar char="-"/>
            </a:pPr>
            <a:r>
              <a:rPr lang="fr-FR" sz="1600" b="1" dirty="0" smtClean="0">
                <a:solidFill>
                  <a:srgbClr val="00B050"/>
                </a:solidFill>
              </a:rPr>
              <a:t>Exportation; utilisation de produits nationaux</a:t>
            </a:r>
          </a:p>
          <a:p>
            <a:pPr indent="0">
              <a:spcBef>
                <a:spcPts val="0"/>
              </a:spcBef>
              <a:buFontTx/>
              <a:buChar char="-"/>
            </a:pPr>
            <a:r>
              <a:rPr lang="fr-FR" sz="1600" b="1" dirty="0" smtClean="0">
                <a:solidFill>
                  <a:srgbClr val="FF0000"/>
                </a:solidFill>
              </a:rPr>
              <a:t>Modernisation remplacement du moteur principal</a:t>
            </a:r>
          </a:p>
          <a:p>
            <a:pPr indent="0">
              <a:spcBef>
                <a:spcPts val="0"/>
              </a:spcBef>
              <a:buFontTx/>
              <a:buChar char="-"/>
            </a:pPr>
            <a:r>
              <a:rPr lang="fr-FR" sz="1600" b="1" dirty="0" smtClean="0">
                <a:solidFill>
                  <a:srgbClr val="FF0000"/>
                </a:solidFill>
              </a:rPr>
              <a:t>Augmentation de capacité de pêche</a:t>
            </a:r>
          </a:p>
          <a:p>
            <a:pPr indent="0">
              <a:spcBef>
                <a:spcPts val="0"/>
              </a:spcBef>
              <a:buFontTx/>
              <a:buChar char="-"/>
            </a:pPr>
            <a:r>
              <a:rPr lang="fr-FR" sz="1600" b="1" dirty="0" smtClean="0">
                <a:solidFill>
                  <a:srgbClr val="FF0000"/>
                </a:solidFill>
              </a:rPr>
              <a:t>Aide à la construction de navires ou l’importation</a:t>
            </a:r>
          </a:p>
          <a:p>
            <a:pPr indent="0">
              <a:spcBef>
                <a:spcPts val="0"/>
              </a:spcBef>
              <a:buFontTx/>
              <a:buChar char="-"/>
            </a:pPr>
            <a:r>
              <a:rPr lang="fr-FR" sz="1600" b="1" dirty="0" smtClean="0">
                <a:solidFill>
                  <a:srgbClr val="00B050"/>
                </a:solidFill>
              </a:rPr>
              <a:t>Aides à la pêche expérimentale</a:t>
            </a:r>
          </a:p>
          <a:p>
            <a:pPr indent="0">
              <a:spcBef>
                <a:spcPts val="0"/>
              </a:spcBef>
              <a:buFontTx/>
              <a:buChar char="-"/>
            </a:pPr>
            <a:r>
              <a:rPr lang="fr-FR" sz="1600" b="1" dirty="0" smtClean="0">
                <a:solidFill>
                  <a:srgbClr val="FF0000"/>
                </a:solidFill>
              </a:rPr>
              <a:t>Transfert de propriété</a:t>
            </a:r>
          </a:p>
          <a:p>
            <a:pPr indent="0">
              <a:spcBef>
                <a:spcPts val="0"/>
              </a:spcBef>
              <a:buFontTx/>
              <a:buChar char="-"/>
            </a:pPr>
            <a:r>
              <a:rPr lang="fr-FR" sz="1600" b="1" dirty="0" smtClean="0">
                <a:solidFill>
                  <a:srgbClr val="00B050"/>
                </a:solidFill>
              </a:rPr>
              <a:t>Aides à l’achat de bateaux de pêche &amp; aides au repeuplement direct</a:t>
            </a:r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42876" y="785794"/>
            <a:ext cx="8858280" cy="417530"/>
          </a:xfrm>
        </p:spPr>
        <p:txBody>
          <a:bodyPr>
            <a:noAutofit/>
          </a:bodyPr>
          <a:lstStyle/>
          <a:p>
            <a:pPr algn="l"/>
            <a:r>
              <a:rPr lang="fr-FR" sz="2400" b="1" dirty="0" smtClean="0"/>
              <a:t>Le règlement « De </a:t>
            </a:r>
            <a:r>
              <a:rPr lang="fr-FR" sz="2400" b="1" dirty="0" err="1" smtClean="0"/>
              <a:t>minimis</a:t>
            </a:r>
            <a:r>
              <a:rPr lang="fr-FR" sz="2400" b="1" dirty="0" smtClean="0"/>
              <a:t> » pêche n°714-2014</a:t>
            </a:r>
            <a:endParaRPr lang="fr-FR" sz="24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5357818" y="5715016"/>
            <a:ext cx="3571900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Nb: il convient  de faire un rapport annuel à la DPMA sur les aides « de </a:t>
            </a:r>
            <a:r>
              <a:rPr lang="fr-FR" b="1" dirty="0" err="1" smtClean="0">
                <a:solidFill>
                  <a:srgbClr val="FF0000"/>
                </a:solidFill>
              </a:rPr>
              <a:t>minimis</a:t>
            </a:r>
            <a:r>
              <a:rPr lang="fr-FR" b="1" dirty="0" smtClean="0">
                <a:solidFill>
                  <a:srgbClr val="FF0000"/>
                </a:solidFill>
              </a:rPr>
              <a:t> » octroyées dans l’année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3347664" y="58464"/>
            <a:ext cx="5266928" cy="3886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 document est cofinancé par l’Union européenne.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L’Europe s’engage en France avec le fonds européen de développement régional et le fonds social européen</a:t>
            </a:r>
            <a:endParaRPr lang="fr-FR" sz="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9667" y="76313"/>
            <a:ext cx="564333" cy="370847"/>
          </a:xfrm>
          <a:prstGeom prst="rect">
            <a:avLst/>
          </a:prstGeom>
        </p:spPr>
      </p:pic>
      <p:pic>
        <p:nvPicPr>
          <p:cNvPr id="11" name="Picture 4" descr="Afficher l'image d'origin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175742"/>
            <a:ext cx="1062802" cy="64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à coins arrondis 9"/>
          <p:cNvSpPr/>
          <p:nvPr/>
        </p:nvSpPr>
        <p:spPr>
          <a:xfrm>
            <a:off x="8001024" y="1571612"/>
            <a:ext cx="500066" cy="285752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-32" y="1214422"/>
            <a:ext cx="4572032" cy="471490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fr-FR" b="1" i="1" u="sng" dirty="0" smtClean="0">
                <a:solidFill>
                  <a:srgbClr val="FF0000"/>
                </a:solidFill>
              </a:rPr>
              <a:t>Opérations non éligibles au FEAMP</a:t>
            </a:r>
          </a:p>
          <a:p>
            <a:r>
              <a:rPr lang="fr-FR" b="1" dirty="0" smtClean="0">
                <a:solidFill>
                  <a:srgbClr val="00B050"/>
                </a:solidFill>
              </a:rPr>
              <a:t>Augmentation de capacité de navire de pêche </a:t>
            </a:r>
          </a:p>
          <a:p>
            <a:r>
              <a:rPr lang="fr-FR" b="1" dirty="0" smtClean="0">
                <a:solidFill>
                  <a:srgbClr val="00B050"/>
                </a:solidFill>
              </a:rPr>
              <a:t>Equipements qui augmentent la capacité du navire à trouver du poisson</a:t>
            </a:r>
          </a:p>
          <a:p>
            <a:r>
              <a:rPr lang="fr-FR" b="1" dirty="0" smtClean="0">
                <a:solidFill>
                  <a:srgbClr val="00B050"/>
                </a:solidFill>
              </a:rPr>
              <a:t>Construction/ importation de navires de pêche 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endParaRPr lang="fr-FR" b="1" dirty="0" smtClean="0">
              <a:solidFill>
                <a:srgbClr val="00B050"/>
              </a:solidFill>
            </a:endParaRPr>
          </a:p>
          <a:p>
            <a:r>
              <a:rPr lang="fr-FR" b="1" dirty="0" smtClean="0">
                <a:solidFill>
                  <a:srgbClr val="00B050"/>
                </a:solidFill>
              </a:rPr>
              <a:t>Arrêt temporaire ou définitif des activités de pêche</a:t>
            </a:r>
          </a:p>
          <a:p>
            <a:pPr lvl="1"/>
            <a:r>
              <a:rPr lang="fr-FR" b="1" dirty="0" smtClean="0">
                <a:solidFill>
                  <a:srgbClr val="00B050"/>
                </a:solidFill>
              </a:rPr>
              <a:t>Sauf dispositions spécifiques du </a:t>
            </a:r>
            <a:r>
              <a:rPr lang="fr-FR" b="1" dirty="0" err="1" smtClean="0">
                <a:solidFill>
                  <a:srgbClr val="00B050"/>
                </a:solidFill>
              </a:rPr>
              <a:t>rgt</a:t>
            </a:r>
            <a:r>
              <a:rPr lang="fr-FR" b="1" dirty="0" smtClean="0">
                <a:solidFill>
                  <a:srgbClr val="00B050"/>
                </a:solidFill>
              </a:rPr>
              <a:t> FEAMP</a:t>
            </a:r>
          </a:p>
          <a:p>
            <a:r>
              <a:rPr lang="fr-FR" b="1" dirty="0" smtClean="0">
                <a:solidFill>
                  <a:srgbClr val="00B050"/>
                </a:solidFill>
              </a:rPr>
              <a:t>Pêche expérimentale</a:t>
            </a:r>
          </a:p>
          <a:p>
            <a:r>
              <a:rPr lang="fr-FR" b="1" dirty="0" smtClean="0">
                <a:solidFill>
                  <a:srgbClr val="00B050"/>
                </a:solidFill>
              </a:rPr>
              <a:t>Transfert de propriété d’une entreprise</a:t>
            </a:r>
          </a:p>
          <a:p>
            <a:r>
              <a:rPr lang="fr-FR" b="1" dirty="0" smtClean="0">
                <a:solidFill>
                  <a:srgbClr val="00B050"/>
                </a:solidFill>
              </a:rPr>
              <a:t>Repeuplement direct (sauf si c’est prévu par un acte juridique de l’UE)</a:t>
            </a:r>
          </a:p>
          <a:p>
            <a:endParaRPr lang="fr-FR" b="1" dirty="0" smtClean="0">
              <a:solidFill>
                <a:srgbClr val="00B050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JP BOVE www.fcae.eu</a:t>
            </a:r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42876" y="714356"/>
            <a:ext cx="9001124" cy="417530"/>
          </a:xfrm>
        </p:spPr>
        <p:txBody>
          <a:bodyPr>
            <a:noAutofit/>
          </a:bodyPr>
          <a:lstStyle/>
          <a:p>
            <a:pPr algn="l"/>
            <a:r>
              <a:rPr lang="fr-FR" sz="2400" b="1" dirty="0" smtClean="0"/>
              <a:t>COMPARATIF </a:t>
            </a:r>
            <a:r>
              <a:rPr lang="fr-FR" sz="2400" b="1" dirty="0" err="1" smtClean="0"/>
              <a:t>rgt</a:t>
            </a:r>
            <a:r>
              <a:rPr lang="fr-FR" sz="2400" b="1" dirty="0" smtClean="0"/>
              <a:t>. FEAMP 508-2014 ET RGT d’EXEMPTION 1388-2014</a:t>
            </a:r>
            <a:endParaRPr lang="fr-FR" sz="2400" b="1" dirty="0"/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4429124" y="1285860"/>
            <a:ext cx="4714908" cy="4786346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3200" b="1" i="1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Opérations non éligibles au </a:t>
            </a:r>
            <a:r>
              <a:rPr kumimoji="0" lang="fr-FR" sz="3200" b="1" i="1" u="sng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Rgt</a:t>
            </a:r>
            <a:r>
              <a:rPr kumimoji="0" lang="fr-FR" sz="3200" b="1" i="1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PME PECHE</a:t>
            </a:r>
          </a:p>
          <a:p>
            <a:pPr marL="3429000" marR="0" lvl="7" indent="-2286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1800" b="1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TOUTES LES EXCLUSIONS  DU FEAMP plus: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Aides fixées sur prix ou </a:t>
            </a: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quantité </a:t>
            </a: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 produits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Aides aux activités liées à </a:t>
            </a: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l’exportation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Aides favorisant l’utilisation de </a:t>
            </a: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produits nationaux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Aides à réseau de distribution dans d’autres pays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Aides </a:t>
            </a: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entreprises en difficultés</a:t>
            </a:r>
            <a:endParaRPr kumimoji="0" lang="fr-FR" sz="28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Aides accordées à des entreprises ayant bénéficiée d’une aide illégale faisant l’objet d’une injonction de récupération ou de recouvrement en suspens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Aides au </a:t>
            </a: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fonctionnement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Aides obligeant le bénéficiaire à </a:t>
            </a: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avoir son siège dans l’Etat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(possibilité d’exiger d’avoir un établissement)</a:t>
            </a:r>
            <a:endParaRPr kumimoji="0" lang="fr-FR" sz="3200" b="1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Aides </a:t>
            </a: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obligeant </a:t>
            </a: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 bénéficiaire à utiliser des </a:t>
            </a: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marchandises locales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Aides limitant la possibilité d’exploiter les résultats de RDI dans les autres Etats membres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Parenthèse fermante 5"/>
          <p:cNvSpPr/>
          <p:nvPr/>
        </p:nvSpPr>
        <p:spPr>
          <a:xfrm>
            <a:off x="4000496" y="1357298"/>
            <a:ext cx="357190" cy="4572032"/>
          </a:xfrm>
          <a:prstGeom prst="rightBracket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Connecteur droit avec flèche 8"/>
          <p:cNvCxnSpPr/>
          <p:nvPr/>
        </p:nvCxnSpPr>
        <p:spPr>
          <a:xfrm rot="10800000">
            <a:off x="4357686" y="1855776"/>
            <a:ext cx="3643338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386336" y="64468"/>
            <a:ext cx="5266928" cy="3886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 document est cofinancé par l’Union européenne.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L’Europe s’engage en France avec le fonds européen de développement régional et le fonds social européen</a:t>
            </a:r>
            <a:endParaRPr lang="fr-FR" sz="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9667" y="59365"/>
            <a:ext cx="564333" cy="370847"/>
          </a:xfrm>
          <a:prstGeom prst="rect">
            <a:avLst/>
          </a:prstGeom>
        </p:spPr>
      </p:pic>
      <p:pic>
        <p:nvPicPr>
          <p:cNvPr id="13" name="Image 1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49" y="6260960"/>
            <a:ext cx="1071569" cy="525626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pic>
        <p:nvPicPr>
          <p:cNvPr id="14" name="Picture 4" descr="Afficher l'image d'origin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175742"/>
            <a:ext cx="1062802" cy="64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2"/>
          <p:cNvSpPr txBox="1">
            <a:spLocks/>
          </p:cNvSpPr>
          <p:nvPr/>
        </p:nvSpPr>
        <p:spPr>
          <a:xfrm>
            <a:off x="4429124" y="1214422"/>
            <a:ext cx="4714908" cy="48577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kumimoji="0" lang="fr-FR" sz="1400" b="1" i="1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Mesures d’aide RGT PME PECHE </a:t>
            </a:r>
            <a:r>
              <a:rPr lang="fr-FR" sz="1400" b="1" i="1" u="sng" dirty="0" smtClean="0">
                <a:solidFill>
                  <a:srgbClr val="FF0000"/>
                </a:solidFill>
              </a:rPr>
              <a:t>– DEVELOPPEMENT PECHE</a:t>
            </a:r>
            <a:endParaRPr kumimoji="0" lang="fr-FR" sz="1400" b="1" i="1" u="sng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>
              <a:buFont typeface="Arial" pitchFamily="34" charset="0"/>
              <a:buChar char="•"/>
            </a:pPr>
            <a:r>
              <a:rPr lang="fr-FR" sz="1400" b="1" dirty="0" smtClean="0">
                <a:solidFill>
                  <a:srgbClr val="FF0000"/>
                </a:solidFill>
              </a:rPr>
              <a:t> Innovation </a:t>
            </a:r>
            <a:r>
              <a:rPr lang="fr-FR" sz="1400" b="1" dirty="0" smtClean="0">
                <a:solidFill>
                  <a:srgbClr val="00B050"/>
                </a:solidFill>
              </a:rPr>
              <a:t>– art 13 taux du FEAMP</a:t>
            </a:r>
          </a:p>
          <a:p>
            <a:pPr>
              <a:buFont typeface="Arial" pitchFamily="34" charset="0"/>
              <a:buChar char="•"/>
            </a:pPr>
            <a:r>
              <a:rPr lang="fr-FR" sz="1400" b="1" dirty="0" smtClean="0">
                <a:solidFill>
                  <a:srgbClr val="00B050"/>
                </a:solidFill>
              </a:rPr>
              <a:t> Services de </a:t>
            </a:r>
            <a:r>
              <a:rPr lang="fr-FR" sz="1400" b="1" dirty="0" smtClean="0">
                <a:solidFill>
                  <a:srgbClr val="FF0000"/>
                </a:solidFill>
              </a:rPr>
              <a:t>conseil </a:t>
            </a:r>
            <a:r>
              <a:rPr lang="fr-FR" sz="1400" b="1" dirty="0" smtClean="0">
                <a:solidFill>
                  <a:srgbClr val="00B050"/>
                </a:solidFill>
              </a:rPr>
              <a:t>– art 14 - référence FEAMP </a:t>
            </a:r>
          </a:p>
          <a:p>
            <a:pPr>
              <a:buFont typeface="Arial" pitchFamily="34" charset="0"/>
              <a:buChar char="•"/>
            </a:pPr>
            <a:r>
              <a:rPr lang="fr-FR" sz="1400" b="1" dirty="0" smtClean="0">
                <a:solidFill>
                  <a:srgbClr val="00B050"/>
                </a:solidFill>
              </a:rPr>
              <a:t> </a:t>
            </a:r>
            <a:r>
              <a:rPr lang="fr-FR" sz="1400" b="1" dirty="0" smtClean="0">
                <a:solidFill>
                  <a:srgbClr val="FF0000"/>
                </a:solidFill>
              </a:rPr>
              <a:t>Partenariats  </a:t>
            </a:r>
            <a:r>
              <a:rPr lang="fr-FR" sz="1400" b="1" dirty="0" smtClean="0">
                <a:solidFill>
                  <a:srgbClr val="00B050"/>
                </a:solidFill>
              </a:rPr>
              <a:t>scientifiques  / pêcheurs art 15</a:t>
            </a:r>
          </a:p>
          <a:p>
            <a:pPr>
              <a:buFont typeface="Arial" pitchFamily="34" charset="0"/>
              <a:buChar char="•"/>
            </a:pPr>
            <a:r>
              <a:rPr lang="fr-FR" sz="1400" b="1" dirty="0" smtClean="0">
                <a:solidFill>
                  <a:srgbClr val="00B050"/>
                </a:solidFill>
              </a:rPr>
              <a:t> Promotion </a:t>
            </a:r>
            <a:r>
              <a:rPr lang="fr-FR" sz="1400" b="1" dirty="0" smtClean="0">
                <a:solidFill>
                  <a:srgbClr val="FF0000"/>
                </a:solidFill>
              </a:rPr>
              <a:t>capital humain</a:t>
            </a:r>
            <a:r>
              <a:rPr lang="fr-FR" sz="1400" b="1" dirty="0" smtClean="0">
                <a:solidFill>
                  <a:srgbClr val="00B050"/>
                </a:solidFill>
              </a:rPr>
              <a:t>, emplois, dialogue social art 16</a:t>
            </a:r>
          </a:p>
          <a:p>
            <a:pPr>
              <a:buFont typeface="Arial" pitchFamily="34" charset="0"/>
              <a:buChar char="•"/>
            </a:pPr>
            <a:r>
              <a:rPr lang="fr-FR" sz="1400" b="1" dirty="0" smtClean="0">
                <a:solidFill>
                  <a:srgbClr val="00B050"/>
                </a:solidFill>
              </a:rPr>
              <a:t> Nouvelles formes de </a:t>
            </a:r>
            <a:r>
              <a:rPr lang="fr-FR" sz="1400" b="1" dirty="0" smtClean="0">
                <a:solidFill>
                  <a:srgbClr val="FF0000"/>
                </a:solidFill>
              </a:rPr>
              <a:t>revenus </a:t>
            </a:r>
            <a:r>
              <a:rPr lang="fr-FR" sz="1400" b="1" dirty="0" smtClean="0">
                <a:solidFill>
                  <a:srgbClr val="00B050"/>
                </a:solidFill>
              </a:rPr>
              <a:t>– art 17</a:t>
            </a:r>
          </a:p>
          <a:p>
            <a:pPr>
              <a:buFont typeface="Arial" pitchFamily="34" charset="0"/>
              <a:buChar char="•"/>
            </a:pPr>
            <a:r>
              <a:rPr lang="fr-FR" sz="1400" b="1" dirty="0" smtClean="0">
                <a:solidFill>
                  <a:srgbClr val="00B050"/>
                </a:solidFill>
              </a:rPr>
              <a:t> </a:t>
            </a:r>
            <a:r>
              <a:rPr lang="fr-FR" sz="1400" b="1" dirty="0" smtClean="0">
                <a:solidFill>
                  <a:srgbClr val="FF0000"/>
                </a:solidFill>
              </a:rPr>
              <a:t>Création </a:t>
            </a:r>
            <a:r>
              <a:rPr lang="fr-FR" sz="1400" b="1" dirty="0" smtClean="0">
                <a:solidFill>
                  <a:srgbClr val="00B050"/>
                </a:solidFill>
              </a:rPr>
              <a:t>d’entreprise pour les jeunes – art 18</a:t>
            </a:r>
          </a:p>
          <a:p>
            <a:pPr>
              <a:buFont typeface="Arial" pitchFamily="34" charset="0"/>
              <a:buChar char="•"/>
            </a:pPr>
            <a:r>
              <a:rPr lang="fr-FR" sz="1400" b="1" dirty="0" smtClean="0">
                <a:solidFill>
                  <a:srgbClr val="00B050"/>
                </a:solidFill>
              </a:rPr>
              <a:t> Amélioration de </a:t>
            </a:r>
            <a:r>
              <a:rPr lang="fr-FR" sz="1400" b="1" dirty="0" smtClean="0">
                <a:solidFill>
                  <a:srgbClr val="FF0000"/>
                </a:solidFill>
              </a:rPr>
              <a:t>la santé et sécurité </a:t>
            </a:r>
            <a:r>
              <a:rPr lang="fr-FR" sz="1400" b="1" dirty="0" smtClean="0">
                <a:solidFill>
                  <a:srgbClr val="00B050"/>
                </a:solidFill>
              </a:rPr>
              <a:t>– 19</a:t>
            </a:r>
          </a:p>
          <a:p>
            <a:pPr>
              <a:buFont typeface="Arial" pitchFamily="34" charset="0"/>
              <a:buChar char="•"/>
            </a:pPr>
            <a:endParaRPr lang="fr-FR" sz="1400" b="1" dirty="0" smtClean="0">
              <a:solidFill>
                <a:srgbClr val="00B050"/>
              </a:solidFill>
            </a:endParaRPr>
          </a:p>
          <a:p>
            <a:pPr>
              <a:buFont typeface="Arial" pitchFamily="34" charset="0"/>
              <a:buChar char="•"/>
            </a:pPr>
            <a:endParaRPr lang="fr-FR" sz="1400" b="1" dirty="0" smtClean="0">
              <a:solidFill>
                <a:srgbClr val="00B050"/>
              </a:solidFill>
            </a:endParaRPr>
          </a:p>
          <a:p>
            <a:pPr>
              <a:buFont typeface="Arial" pitchFamily="34" charset="0"/>
              <a:buChar char="•"/>
            </a:pPr>
            <a:endParaRPr lang="fr-FR" sz="500" b="1" dirty="0" smtClean="0">
              <a:solidFill>
                <a:srgbClr val="00B05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r-FR" sz="1400" b="1" dirty="0" smtClean="0">
                <a:solidFill>
                  <a:srgbClr val="00B050"/>
                </a:solidFill>
              </a:rPr>
              <a:t> </a:t>
            </a:r>
            <a:r>
              <a:rPr lang="fr-FR" sz="1400" b="1" dirty="0" smtClean="0">
                <a:solidFill>
                  <a:srgbClr val="FF0000"/>
                </a:solidFill>
              </a:rPr>
              <a:t>Fonds de mutualisation</a:t>
            </a:r>
            <a:r>
              <a:rPr lang="fr-FR" sz="1400" b="1" dirty="0" smtClean="0">
                <a:solidFill>
                  <a:srgbClr val="00B050"/>
                </a:solidFill>
              </a:rPr>
              <a:t>, phénomènes climatiques art 20</a:t>
            </a:r>
          </a:p>
          <a:p>
            <a:pPr>
              <a:buFont typeface="Arial" pitchFamily="34" charset="0"/>
              <a:buChar char="•"/>
            </a:pPr>
            <a:r>
              <a:rPr lang="fr-FR" sz="1400" b="1" dirty="0" smtClean="0">
                <a:solidFill>
                  <a:srgbClr val="00B050"/>
                </a:solidFill>
              </a:rPr>
              <a:t> Systèmes de </a:t>
            </a:r>
            <a:r>
              <a:rPr lang="fr-FR" sz="1400" b="1" dirty="0" smtClean="0">
                <a:solidFill>
                  <a:srgbClr val="FF0000"/>
                </a:solidFill>
              </a:rPr>
              <a:t>répartition </a:t>
            </a:r>
            <a:r>
              <a:rPr lang="fr-FR" sz="1400" b="1" dirty="0" smtClean="0">
                <a:solidFill>
                  <a:srgbClr val="00B050"/>
                </a:solidFill>
              </a:rPr>
              <a:t>des possibilités de pêche – art 21</a:t>
            </a:r>
          </a:p>
          <a:p>
            <a:pPr>
              <a:buFont typeface="Arial" pitchFamily="34" charset="0"/>
              <a:buChar char="•"/>
            </a:pPr>
            <a:r>
              <a:rPr lang="fr-FR" sz="1400" b="1" dirty="0" smtClean="0">
                <a:solidFill>
                  <a:srgbClr val="00B050"/>
                </a:solidFill>
              </a:rPr>
              <a:t> Mesures de </a:t>
            </a:r>
            <a:r>
              <a:rPr lang="fr-FR" sz="1400" b="1" dirty="0" smtClean="0">
                <a:solidFill>
                  <a:srgbClr val="FF0000"/>
                </a:solidFill>
              </a:rPr>
              <a:t>conservation </a:t>
            </a:r>
            <a:r>
              <a:rPr lang="fr-FR" sz="1400" b="1" dirty="0" smtClean="0">
                <a:solidFill>
                  <a:srgbClr val="00B050"/>
                </a:solidFill>
              </a:rPr>
              <a:t>et coopé régionale. Art 22</a:t>
            </a:r>
          </a:p>
          <a:p>
            <a:pPr>
              <a:buFont typeface="Arial" pitchFamily="34" charset="0"/>
              <a:buChar char="•"/>
            </a:pPr>
            <a:r>
              <a:rPr lang="fr-FR" sz="1400" b="1" dirty="0" smtClean="0">
                <a:solidFill>
                  <a:srgbClr val="00B050"/>
                </a:solidFill>
              </a:rPr>
              <a:t> </a:t>
            </a:r>
            <a:r>
              <a:rPr lang="fr-FR" sz="1400" b="1" dirty="0" smtClean="0">
                <a:solidFill>
                  <a:srgbClr val="FF0000"/>
                </a:solidFill>
              </a:rPr>
              <a:t>Limiter l’incidence de la pêche </a:t>
            </a:r>
            <a:r>
              <a:rPr lang="fr-FR" sz="1400" b="1" dirty="0" smtClean="0">
                <a:solidFill>
                  <a:srgbClr val="00B050"/>
                </a:solidFill>
              </a:rPr>
              <a:t>sur le milieu marin – art 23</a:t>
            </a:r>
          </a:p>
          <a:p>
            <a:pPr>
              <a:buFont typeface="Arial" pitchFamily="34" charset="0"/>
              <a:buChar char="•"/>
            </a:pPr>
            <a:r>
              <a:rPr lang="fr-FR" sz="1400" b="1" dirty="0" smtClean="0">
                <a:solidFill>
                  <a:srgbClr val="00B050"/>
                </a:solidFill>
              </a:rPr>
              <a:t> </a:t>
            </a:r>
            <a:r>
              <a:rPr lang="fr-FR" sz="1400" b="1" dirty="0" smtClean="0">
                <a:solidFill>
                  <a:srgbClr val="FF0000"/>
                </a:solidFill>
              </a:rPr>
              <a:t>innovation </a:t>
            </a:r>
            <a:r>
              <a:rPr lang="fr-FR" sz="1400" b="1" dirty="0" smtClean="0">
                <a:solidFill>
                  <a:srgbClr val="00B050"/>
                </a:solidFill>
              </a:rPr>
              <a:t>des ressources biologiques de la mer – art 24 </a:t>
            </a:r>
          </a:p>
          <a:p>
            <a:pPr>
              <a:buFont typeface="Arial" pitchFamily="34" charset="0"/>
              <a:buChar char="•"/>
            </a:pPr>
            <a:r>
              <a:rPr lang="fr-FR" sz="1400" b="1" dirty="0" smtClean="0">
                <a:solidFill>
                  <a:srgbClr val="00B050"/>
                </a:solidFill>
              </a:rPr>
              <a:t> Protection de la </a:t>
            </a:r>
            <a:r>
              <a:rPr lang="fr-FR" sz="1400" b="1" dirty="0" smtClean="0">
                <a:solidFill>
                  <a:srgbClr val="FF0000"/>
                </a:solidFill>
              </a:rPr>
              <a:t>biodiversité </a:t>
            </a:r>
            <a:r>
              <a:rPr lang="fr-FR" sz="1400" b="1" dirty="0" smtClean="0">
                <a:solidFill>
                  <a:srgbClr val="00B050"/>
                </a:solidFill>
              </a:rPr>
              <a:t>– art 25</a:t>
            </a:r>
          </a:p>
          <a:p>
            <a:pPr>
              <a:buFont typeface="Arial" pitchFamily="34" charset="0"/>
              <a:buChar char="•"/>
            </a:pPr>
            <a:r>
              <a:rPr lang="fr-FR" sz="1400" b="1" dirty="0" smtClean="0">
                <a:solidFill>
                  <a:srgbClr val="00B050"/>
                </a:solidFill>
              </a:rPr>
              <a:t> </a:t>
            </a:r>
            <a:r>
              <a:rPr lang="fr-FR" sz="1400" b="1" dirty="0" smtClean="0">
                <a:solidFill>
                  <a:srgbClr val="FF0000"/>
                </a:solidFill>
              </a:rPr>
              <a:t>Efficacité énergétique </a:t>
            </a:r>
            <a:r>
              <a:rPr lang="fr-FR" sz="1400" b="1" dirty="0" smtClean="0">
                <a:solidFill>
                  <a:srgbClr val="00B050"/>
                </a:solidFill>
              </a:rPr>
              <a:t>et changement climatique – art 26</a:t>
            </a:r>
          </a:p>
          <a:p>
            <a:pPr>
              <a:buFont typeface="Arial" pitchFamily="34" charset="0"/>
              <a:buChar char="•"/>
            </a:pPr>
            <a:r>
              <a:rPr lang="fr-FR" sz="1400" b="1" dirty="0" smtClean="0">
                <a:solidFill>
                  <a:srgbClr val="00B050"/>
                </a:solidFill>
              </a:rPr>
              <a:t> Valeur ajoutée </a:t>
            </a:r>
            <a:r>
              <a:rPr lang="fr-FR" sz="1400" b="1" dirty="0" smtClean="0">
                <a:solidFill>
                  <a:srgbClr val="FF0000"/>
                </a:solidFill>
              </a:rPr>
              <a:t>qualité captures non désirées </a:t>
            </a:r>
            <a:r>
              <a:rPr lang="fr-FR" sz="1400" b="1" dirty="0" smtClean="0">
                <a:solidFill>
                  <a:srgbClr val="00B050"/>
                </a:solidFill>
              </a:rPr>
              <a:t>– art 27</a:t>
            </a:r>
          </a:p>
          <a:p>
            <a:pPr>
              <a:buFont typeface="Arial" pitchFamily="34" charset="0"/>
              <a:buChar char="•"/>
            </a:pPr>
            <a:r>
              <a:rPr lang="fr-FR" sz="1400" b="1" dirty="0" smtClean="0">
                <a:solidFill>
                  <a:srgbClr val="FF0000"/>
                </a:solidFill>
              </a:rPr>
              <a:t> Ports </a:t>
            </a:r>
            <a:r>
              <a:rPr lang="fr-FR" sz="1400" b="1" dirty="0" smtClean="0">
                <a:solidFill>
                  <a:srgbClr val="00B050"/>
                </a:solidFill>
              </a:rPr>
              <a:t>de pêche débarquement, hales criées, abris – art 28</a:t>
            </a:r>
          </a:p>
          <a:p>
            <a:pPr>
              <a:buFont typeface="Arial" pitchFamily="34" charset="0"/>
              <a:buChar char="•"/>
            </a:pPr>
            <a:r>
              <a:rPr lang="fr-FR" sz="1400" b="1" dirty="0" smtClean="0">
                <a:solidFill>
                  <a:srgbClr val="00B050"/>
                </a:solidFill>
              </a:rPr>
              <a:t> </a:t>
            </a:r>
            <a:r>
              <a:rPr lang="fr-FR" sz="1400" b="1" dirty="0" smtClean="0">
                <a:solidFill>
                  <a:srgbClr val="FF0000"/>
                </a:solidFill>
              </a:rPr>
              <a:t>pêche en eaux intérieures  </a:t>
            </a:r>
            <a:r>
              <a:rPr lang="fr-FR" sz="1400" b="1" dirty="0" smtClean="0">
                <a:solidFill>
                  <a:srgbClr val="00B050"/>
                </a:solidFill>
              </a:rPr>
              <a:t>eaux intérieures – art 29</a:t>
            </a:r>
          </a:p>
          <a:p>
            <a:pPr marL="342900" marR="0" lvl="0" algn="l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1400" b="1" i="1" u="sng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algn="l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-32" y="1214422"/>
            <a:ext cx="4572032" cy="47149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fr-FR" sz="1400" b="1" i="1" u="sng" dirty="0" smtClean="0">
                <a:solidFill>
                  <a:srgbClr val="FF0000"/>
                </a:solidFill>
              </a:rPr>
              <a:t>Mesures d’aide FEAMP – DEVELOPPEMENT PECHE</a:t>
            </a:r>
          </a:p>
          <a:p>
            <a:r>
              <a:rPr lang="fr-FR" sz="1200" b="1" dirty="0" smtClean="0">
                <a:solidFill>
                  <a:srgbClr val="FF0000"/>
                </a:solidFill>
              </a:rPr>
              <a:t>innovation </a:t>
            </a:r>
            <a:r>
              <a:rPr lang="fr-FR" sz="12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fr-FR" sz="1200" b="1" dirty="0" smtClean="0">
                <a:solidFill>
                  <a:srgbClr val="00B050"/>
                </a:solidFill>
              </a:rPr>
              <a:t>Services de </a:t>
            </a:r>
            <a:r>
              <a:rPr lang="fr-FR" sz="1200" b="1" dirty="0" smtClean="0">
                <a:solidFill>
                  <a:srgbClr val="FF0000"/>
                </a:solidFill>
              </a:rPr>
              <a:t>conseil</a:t>
            </a:r>
            <a:r>
              <a:rPr lang="fr-FR" sz="12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fr-FR" sz="1200" b="1" dirty="0" smtClean="0">
                <a:solidFill>
                  <a:srgbClr val="FF0000"/>
                </a:solidFill>
              </a:rPr>
              <a:t>Partenariats </a:t>
            </a:r>
            <a:r>
              <a:rPr lang="fr-FR" sz="1200" b="1" dirty="0" smtClean="0">
                <a:solidFill>
                  <a:srgbClr val="00B050"/>
                </a:solidFill>
              </a:rPr>
              <a:t>entre pêcheurs</a:t>
            </a:r>
            <a:r>
              <a:rPr lang="fr-FR" sz="1200" dirty="0" smtClean="0">
                <a:solidFill>
                  <a:srgbClr val="00B050"/>
                </a:solidFill>
              </a:rPr>
              <a:t> </a:t>
            </a:r>
          </a:p>
          <a:p>
            <a:r>
              <a:rPr lang="fr-FR" sz="1200" b="1" dirty="0" smtClean="0">
                <a:solidFill>
                  <a:srgbClr val="00B050"/>
                </a:solidFill>
              </a:rPr>
              <a:t>promotion du </a:t>
            </a:r>
            <a:r>
              <a:rPr lang="fr-FR" sz="1200" b="1" dirty="0" smtClean="0">
                <a:solidFill>
                  <a:srgbClr val="FF0000"/>
                </a:solidFill>
              </a:rPr>
              <a:t>capital humain</a:t>
            </a:r>
            <a:r>
              <a:rPr lang="fr-FR" sz="1200" b="1" dirty="0" smtClean="0">
                <a:solidFill>
                  <a:srgbClr val="00B050"/>
                </a:solidFill>
              </a:rPr>
              <a:t>, emplois dialogue social</a:t>
            </a:r>
            <a:r>
              <a:rPr lang="fr-FR" sz="1200" dirty="0" smtClean="0">
                <a:solidFill>
                  <a:srgbClr val="00B050"/>
                </a:solidFill>
              </a:rPr>
              <a:t> </a:t>
            </a:r>
          </a:p>
          <a:p>
            <a:r>
              <a:rPr lang="fr-FR" sz="1200" b="1" dirty="0" smtClean="0">
                <a:solidFill>
                  <a:srgbClr val="00B050"/>
                </a:solidFill>
              </a:rPr>
              <a:t>nouvelles formes de revenu</a:t>
            </a:r>
            <a:r>
              <a:rPr lang="fr-FR" sz="1200" dirty="0" smtClean="0">
                <a:solidFill>
                  <a:srgbClr val="00B050"/>
                </a:solidFill>
              </a:rPr>
              <a:t> </a:t>
            </a:r>
          </a:p>
          <a:p>
            <a:r>
              <a:rPr lang="fr-FR" sz="1200" b="1" dirty="0" smtClean="0">
                <a:solidFill>
                  <a:srgbClr val="FF0000"/>
                </a:solidFill>
              </a:rPr>
              <a:t>création </a:t>
            </a:r>
            <a:r>
              <a:rPr lang="fr-FR" sz="1200" b="1" dirty="0" smtClean="0">
                <a:solidFill>
                  <a:srgbClr val="00B050"/>
                </a:solidFill>
              </a:rPr>
              <a:t>d'entreprise pour jeunes pêcheurs</a:t>
            </a:r>
            <a:r>
              <a:rPr lang="fr-FR" sz="1200" dirty="0" smtClean="0">
                <a:solidFill>
                  <a:srgbClr val="00B050"/>
                </a:solidFill>
              </a:rPr>
              <a:t> </a:t>
            </a:r>
          </a:p>
          <a:p>
            <a:r>
              <a:rPr lang="fr-FR" sz="1200" b="1" dirty="0" smtClean="0">
                <a:solidFill>
                  <a:srgbClr val="FF0000"/>
                </a:solidFill>
              </a:rPr>
              <a:t>santé et sécurité </a:t>
            </a:r>
          </a:p>
          <a:p>
            <a:r>
              <a:rPr lang="fr-FR" sz="1200" b="1" dirty="0" smtClean="0">
                <a:solidFill>
                  <a:srgbClr val="00B050"/>
                </a:solidFill>
              </a:rPr>
              <a:t>Arrêt temporaire des activités de pêche</a:t>
            </a:r>
            <a:r>
              <a:rPr lang="fr-FR" sz="1200" dirty="0" smtClean="0">
                <a:solidFill>
                  <a:srgbClr val="00B050"/>
                </a:solidFill>
              </a:rPr>
              <a:t> </a:t>
            </a:r>
          </a:p>
          <a:p>
            <a:r>
              <a:rPr lang="fr-FR" sz="1200" b="1" dirty="0" smtClean="0">
                <a:solidFill>
                  <a:srgbClr val="00B050"/>
                </a:solidFill>
              </a:rPr>
              <a:t>Arrêt définitif des activités de pêche</a:t>
            </a:r>
            <a:r>
              <a:rPr lang="fr-FR" sz="1200" dirty="0" smtClean="0">
                <a:solidFill>
                  <a:srgbClr val="00B050"/>
                </a:solidFill>
              </a:rPr>
              <a:t> </a:t>
            </a:r>
          </a:p>
          <a:p>
            <a:r>
              <a:rPr lang="fr-FR" sz="1200" b="1" dirty="0" smtClean="0">
                <a:solidFill>
                  <a:srgbClr val="FF0000"/>
                </a:solidFill>
              </a:rPr>
              <a:t>Fonds de mutualisation </a:t>
            </a:r>
            <a:r>
              <a:rPr lang="fr-FR" sz="1200" b="1" dirty="0" smtClean="0">
                <a:solidFill>
                  <a:srgbClr val="00B050"/>
                </a:solidFill>
              </a:rPr>
              <a:t>- phénomènes </a:t>
            </a:r>
            <a:r>
              <a:rPr lang="fr-FR" sz="1200" b="1" dirty="0" err="1" smtClean="0">
                <a:solidFill>
                  <a:srgbClr val="00B050"/>
                </a:solidFill>
              </a:rPr>
              <a:t>cllimatiques</a:t>
            </a:r>
            <a:r>
              <a:rPr lang="fr-FR" sz="1200" b="1" dirty="0" smtClean="0">
                <a:solidFill>
                  <a:srgbClr val="00B050"/>
                </a:solidFill>
              </a:rPr>
              <a:t>  </a:t>
            </a:r>
            <a:endParaRPr lang="fr-FR" sz="1200" dirty="0" smtClean="0">
              <a:solidFill>
                <a:srgbClr val="00B050"/>
              </a:solidFill>
            </a:endParaRPr>
          </a:p>
          <a:p>
            <a:r>
              <a:rPr lang="fr-FR" sz="1200" b="1" dirty="0" smtClean="0">
                <a:solidFill>
                  <a:srgbClr val="00B050"/>
                </a:solidFill>
              </a:rPr>
              <a:t>Aides aux systèmes de </a:t>
            </a:r>
            <a:r>
              <a:rPr lang="fr-FR" sz="1200" b="1" dirty="0" smtClean="0">
                <a:solidFill>
                  <a:srgbClr val="FF0000"/>
                </a:solidFill>
              </a:rPr>
              <a:t>répartition </a:t>
            </a:r>
            <a:r>
              <a:rPr lang="fr-FR" sz="1200" b="1" dirty="0" smtClean="0">
                <a:solidFill>
                  <a:srgbClr val="00B050"/>
                </a:solidFill>
              </a:rPr>
              <a:t>des possibilités de pêche</a:t>
            </a:r>
            <a:r>
              <a:rPr lang="fr-FR" sz="1200" dirty="0" smtClean="0">
                <a:solidFill>
                  <a:srgbClr val="00B050"/>
                </a:solidFill>
              </a:rPr>
              <a:t> </a:t>
            </a:r>
          </a:p>
          <a:p>
            <a:r>
              <a:rPr lang="fr-FR" sz="1200" b="1" dirty="0" smtClean="0">
                <a:solidFill>
                  <a:srgbClr val="00B050"/>
                </a:solidFill>
              </a:rPr>
              <a:t>Mesures de </a:t>
            </a:r>
            <a:r>
              <a:rPr lang="fr-FR" sz="1200" b="1" dirty="0" smtClean="0">
                <a:solidFill>
                  <a:srgbClr val="FF0000"/>
                </a:solidFill>
              </a:rPr>
              <a:t>conservation </a:t>
            </a:r>
            <a:r>
              <a:rPr lang="fr-FR" sz="1200" b="1" dirty="0" smtClean="0">
                <a:solidFill>
                  <a:srgbClr val="00B050"/>
                </a:solidFill>
              </a:rPr>
              <a:t>et coopération régionale</a:t>
            </a:r>
            <a:r>
              <a:rPr lang="fr-FR" sz="1200" dirty="0" smtClean="0">
                <a:solidFill>
                  <a:srgbClr val="00B050"/>
                </a:solidFill>
              </a:rPr>
              <a:t> </a:t>
            </a:r>
          </a:p>
          <a:p>
            <a:r>
              <a:rPr lang="fr-FR" sz="1200" b="1" dirty="0" smtClean="0">
                <a:solidFill>
                  <a:srgbClr val="FF0000"/>
                </a:solidFill>
              </a:rPr>
              <a:t>limitation de l'incidence </a:t>
            </a:r>
            <a:r>
              <a:rPr lang="fr-FR" sz="1200" b="1" dirty="0" smtClean="0">
                <a:solidFill>
                  <a:srgbClr val="00B050"/>
                </a:solidFill>
              </a:rPr>
              <a:t>de la pêche sur le milieu marin </a:t>
            </a:r>
            <a:endParaRPr lang="fr-FR" sz="1200" dirty="0" smtClean="0">
              <a:solidFill>
                <a:srgbClr val="00B050"/>
              </a:solidFill>
            </a:endParaRPr>
          </a:p>
          <a:p>
            <a:r>
              <a:rPr lang="fr-FR" sz="1200" b="1" dirty="0" smtClean="0">
                <a:solidFill>
                  <a:srgbClr val="FF0000"/>
                </a:solidFill>
              </a:rPr>
              <a:t>Innovation </a:t>
            </a:r>
            <a:r>
              <a:rPr lang="fr-FR" sz="1200" b="1" dirty="0" smtClean="0">
                <a:solidFill>
                  <a:srgbClr val="00B050"/>
                </a:solidFill>
              </a:rPr>
              <a:t>liée à la conservation des ressources biologiques</a:t>
            </a:r>
          </a:p>
          <a:p>
            <a:r>
              <a:rPr lang="fr-FR" sz="1200" b="1" dirty="0" smtClean="0">
                <a:solidFill>
                  <a:srgbClr val="FF0000"/>
                </a:solidFill>
              </a:rPr>
              <a:t>Biodiversité </a:t>
            </a:r>
            <a:r>
              <a:rPr lang="fr-FR" sz="1200" b="1" dirty="0" smtClean="0">
                <a:solidFill>
                  <a:srgbClr val="00B050"/>
                </a:solidFill>
              </a:rPr>
              <a:t>des écosystème marins  </a:t>
            </a:r>
            <a:endParaRPr lang="fr-FR" sz="1200" dirty="0" smtClean="0">
              <a:solidFill>
                <a:srgbClr val="00B050"/>
              </a:solidFill>
            </a:endParaRPr>
          </a:p>
          <a:p>
            <a:r>
              <a:rPr lang="fr-FR" sz="1200" b="1" dirty="0" smtClean="0">
                <a:solidFill>
                  <a:srgbClr val="FF0000"/>
                </a:solidFill>
              </a:rPr>
              <a:t>Efficacité énergétique </a:t>
            </a:r>
            <a:r>
              <a:rPr lang="fr-FR" sz="1200" b="1" dirty="0" smtClean="0">
                <a:solidFill>
                  <a:srgbClr val="00B050"/>
                </a:solidFill>
              </a:rPr>
              <a:t>et changement climatique</a:t>
            </a:r>
            <a:r>
              <a:rPr lang="fr-FR" sz="1200" dirty="0" smtClean="0">
                <a:solidFill>
                  <a:srgbClr val="00B050"/>
                </a:solidFill>
              </a:rPr>
              <a:t> </a:t>
            </a:r>
          </a:p>
          <a:p>
            <a:r>
              <a:rPr lang="fr-FR" sz="1200" b="1" dirty="0" smtClean="0">
                <a:solidFill>
                  <a:srgbClr val="00B050"/>
                </a:solidFill>
              </a:rPr>
              <a:t>valeur ajoutée des produits  </a:t>
            </a:r>
            <a:r>
              <a:rPr lang="fr-FR" sz="1200" b="1" dirty="0" smtClean="0">
                <a:solidFill>
                  <a:srgbClr val="FF0000"/>
                </a:solidFill>
              </a:rPr>
              <a:t>qualité </a:t>
            </a:r>
            <a:r>
              <a:rPr lang="fr-FR" sz="1200" b="1" dirty="0" smtClean="0">
                <a:solidFill>
                  <a:srgbClr val="00B050"/>
                </a:solidFill>
              </a:rPr>
              <a:t>- captures non désirées</a:t>
            </a:r>
            <a:r>
              <a:rPr lang="fr-FR" sz="1200" dirty="0" smtClean="0">
                <a:solidFill>
                  <a:srgbClr val="00B050"/>
                </a:solidFill>
              </a:rPr>
              <a:t> </a:t>
            </a:r>
          </a:p>
          <a:p>
            <a:r>
              <a:rPr lang="fr-FR" sz="1200" b="1" dirty="0" smtClean="0">
                <a:solidFill>
                  <a:srgbClr val="FF0000"/>
                </a:solidFill>
              </a:rPr>
              <a:t>Ports de pêche</a:t>
            </a:r>
            <a:r>
              <a:rPr lang="fr-FR" sz="1200" b="1" dirty="0" smtClean="0">
                <a:solidFill>
                  <a:srgbClr val="00B050"/>
                </a:solidFill>
              </a:rPr>
              <a:t>, site de débarquements, halles, criées, abris</a:t>
            </a:r>
            <a:r>
              <a:rPr lang="fr-FR" sz="1200" dirty="0" smtClean="0">
                <a:solidFill>
                  <a:srgbClr val="00B050"/>
                </a:solidFill>
              </a:rPr>
              <a:t> </a:t>
            </a:r>
          </a:p>
          <a:p>
            <a:r>
              <a:rPr lang="fr-FR" sz="1200" b="1" dirty="0" smtClean="0">
                <a:solidFill>
                  <a:srgbClr val="FF0000"/>
                </a:solidFill>
              </a:rPr>
              <a:t>pêche dans les eaux intérieures </a:t>
            </a:r>
            <a:r>
              <a:rPr lang="fr-FR" sz="1200" b="1" dirty="0" smtClean="0">
                <a:solidFill>
                  <a:srgbClr val="00B050"/>
                </a:solidFill>
              </a:rPr>
              <a:t>- faune et flore eaux intérieures</a:t>
            </a:r>
            <a:r>
              <a:rPr lang="fr-FR" sz="1200" dirty="0" smtClean="0">
                <a:solidFill>
                  <a:srgbClr val="00B050"/>
                </a:solidFill>
              </a:rPr>
              <a:t> </a:t>
            </a:r>
            <a:endParaRPr lang="fr-FR" sz="1200" b="1" i="1" u="sng" dirty="0" smtClean="0">
              <a:solidFill>
                <a:srgbClr val="00B050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JP BOVE www.fcae.eu</a:t>
            </a:r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42876" y="714356"/>
            <a:ext cx="9001124" cy="417530"/>
          </a:xfrm>
        </p:spPr>
        <p:txBody>
          <a:bodyPr>
            <a:noAutofit/>
          </a:bodyPr>
          <a:lstStyle/>
          <a:p>
            <a:pPr algn="l"/>
            <a:r>
              <a:rPr lang="fr-FR" sz="2400" b="1" dirty="0" smtClean="0"/>
              <a:t>COMPARATIF </a:t>
            </a:r>
            <a:r>
              <a:rPr lang="fr-FR" sz="2400" b="1" dirty="0" err="1" smtClean="0"/>
              <a:t>rgt</a:t>
            </a:r>
            <a:r>
              <a:rPr lang="fr-FR" sz="2400" b="1" dirty="0" smtClean="0"/>
              <a:t>. FEAMP 508-2014 ET RGT d’EXEMPTION 1388-2014</a:t>
            </a:r>
            <a:endParaRPr lang="fr-FR" sz="2400" b="1" dirty="0"/>
          </a:p>
        </p:txBody>
      </p:sp>
      <p:cxnSp>
        <p:nvCxnSpPr>
          <p:cNvPr id="12" name="Connecteur droit avec flèche 11"/>
          <p:cNvCxnSpPr/>
          <p:nvPr/>
        </p:nvCxnSpPr>
        <p:spPr>
          <a:xfrm>
            <a:off x="1571604" y="1571612"/>
            <a:ext cx="2786082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>
            <a:off x="1724004" y="1784338"/>
            <a:ext cx="2786082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>
            <a:off x="2285984" y="2000240"/>
            <a:ext cx="2214578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>
            <a:off x="3929058" y="2214554"/>
            <a:ext cx="642942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>
            <a:off x="2285984" y="2428868"/>
            <a:ext cx="2286016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>
            <a:off x="3214678" y="2714620"/>
            <a:ext cx="1285884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>
            <a:off x="1571604" y="2927346"/>
            <a:ext cx="3000396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/>
          <p:nvPr/>
        </p:nvCxnSpPr>
        <p:spPr>
          <a:xfrm>
            <a:off x="3714744" y="3500438"/>
            <a:ext cx="857256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/>
          <p:nvPr/>
        </p:nvCxnSpPr>
        <p:spPr>
          <a:xfrm flipV="1">
            <a:off x="4214810" y="3776666"/>
            <a:ext cx="357190" cy="952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/>
          <p:cNvCxnSpPr/>
          <p:nvPr/>
        </p:nvCxnSpPr>
        <p:spPr>
          <a:xfrm flipV="1">
            <a:off x="3714744" y="4000504"/>
            <a:ext cx="785818" cy="952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avec flèche 35"/>
          <p:cNvCxnSpPr/>
          <p:nvPr/>
        </p:nvCxnSpPr>
        <p:spPr>
          <a:xfrm flipV="1">
            <a:off x="4071934" y="4205294"/>
            <a:ext cx="428628" cy="952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/>
          <p:cNvCxnSpPr/>
          <p:nvPr/>
        </p:nvCxnSpPr>
        <p:spPr>
          <a:xfrm>
            <a:off x="4214810" y="4498982"/>
            <a:ext cx="347666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avec flèche 39"/>
          <p:cNvCxnSpPr/>
          <p:nvPr/>
        </p:nvCxnSpPr>
        <p:spPr>
          <a:xfrm>
            <a:off x="2867012" y="4713296"/>
            <a:ext cx="1704988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avec flèche 41"/>
          <p:cNvCxnSpPr/>
          <p:nvPr/>
        </p:nvCxnSpPr>
        <p:spPr>
          <a:xfrm>
            <a:off x="3643306" y="4927610"/>
            <a:ext cx="847732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avec flèche 43"/>
          <p:cNvCxnSpPr/>
          <p:nvPr/>
        </p:nvCxnSpPr>
        <p:spPr>
          <a:xfrm>
            <a:off x="4224334" y="5072074"/>
            <a:ext cx="347666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avec flèche 44"/>
          <p:cNvCxnSpPr/>
          <p:nvPr/>
        </p:nvCxnSpPr>
        <p:spPr>
          <a:xfrm>
            <a:off x="4143372" y="5286388"/>
            <a:ext cx="347666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avec flèche 45"/>
          <p:cNvCxnSpPr/>
          <p:nvPr/>
        </p:nvCxnSpPr>
        <p:spPr>
          <a:xfrm>
            <a:off x="4429124" y="5500702"/>
            <a:ext cx="133352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25" name="Rectangle 24"/>
          <p:cNvSpPr/>
          <p:nvPr/>
        </p:nvSpPr>
        <p:spPr>
          <a:xfrm>
            <a:off x="3386336" y="45543"/>
            <a:ext cx="5266928" cy="3886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 document est cofinancé par l’Union européenne.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L’Europe s’engage en France avec le fonds européen de développement régional et le fonds social européen</a:t>
            </a:r>
            <a:endParaRPr lang="fr-FR" sz="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7" name="Imag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9667" y="59365"/>
            <a:ext cx="564333" cy="370847"/>
          </a:xfrm>
          <a:prstGeom prst="rect">
            <a:avLst/>
          </a:prstGeom>
        </p:spPr>
      </p:pic>
      <p:pic>
        <p:nvPicPr>
          <p:cNvPr id="29" name="Image 2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49" y="6260960"/>
            <a:ext cx="1071569" cy="525626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pic>
        <p:nvPicPr>
          <p:cNvPr id="31" name="Picture 4" descr="Afficher l'image d'origin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175742"/>
            <a:ext cx="1062802" cy="64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9" dur="500" fill="hold"/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>
                      <p:stCondLst>
                        <p:cond delay="indefinite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5" fill="hold">
                      <p:stCondLst>
                        <p:cond delay="indefinite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7" fill="hold">
                      <p:stCondLst>
                        <p:cond delay="indefinite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3" fill="hold">
                      <p:stCondLst>
                        <p:cond delay="indefinite"/>
                      </p:stCondLst>
                      <p:childTnLst>
                        <p:par>
                          <p:cTn id="304" fill="hold">
                            <p:stCondLst>
                              <p:cond delay="0"/>
                            </p:stCondLst>
                            <p:childTnLst>
                              <p:par>
                                <p:cTn id="30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9" fill="hold">
                      <p:stCondLst>
                        <p:cond delay="indefinite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5" fill="hold">
                      <p:stCondLst>
                        <p:cond delay="indefinite"/>
                      </p:stCondLst>
                      <p:childTnLst>
                        <p:par>
                          <p:cTn id="316" fill="hold">
                            <p:stCondLst>
                              <p:cond delay="0"/>
                            </p:stCondLst>
                            <p:childTnLst>
                              <p:par>
                                <p:cTn id="3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1" fill="hold">
                      <p:stCondLst>
                        <p:cond delay="indefinite"/>
                      </p:stCondLst>
                      <p:childTnLst>
                        <p:par>
                          <p:cTn id="322" fill="hold">
                            <p:stCondLst>
                              <p:cond delay="0"/>
                            </p:stCondLst>
                            <p:childTnLst>
                              <p:par>
                                <p:cTn id="3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7" fill="hold">
                      <p:stCondLst>
                        <p:cond delay="indefinite"/>
                      </p:stCondLst>
                      <p:childTnLst>
                        <p:par>
                          <p:cTn id="328" fill="hold">
                            <p:stCondLst>
                              <p:cond delay="0"/>
                            </p:stCondLst>
                            <p:childTnLst>
                              <p:par>
                                <p:cTn id="3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2"/>
          <p:cNvSpPr txBox="1">
            <a:spLocks/>
          </p:cNvSpPr>
          <p:nvPr/>
        </p:nvSpPr>
        <p:spPr>
          <a:xfrm>
            <a:off x="4500562" y="1500174"/>
            <a:ext cx="4714908" cy="414340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kumimoji="0" lang="fr-FR" sz="1600" b="1" i="1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Mesures</a:t>
            </a:r>
            <a:r>
              <a:rPr kumimoji="0" lang="fr-FR" sz="1600" b="1" i="1" u="sng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1600" b="1" i="1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du RGT PME PECHE </a:t>
            </a:r>
            <a:r>
              <a:rPr lang="fr-FR" sz="1600" b="1" i="1" u="sng" dirty="0" smtClean="0">
                <a:solidFill>
                  <a:srgbClr val="FF0000"/>
                </a:solidFill>
              </a:rPr>
              <a:t> </a:t>
            </a:r>
          </a:p>
          <a:p>
            <a:pPr>
              <a:lnSpc>
                <a:spcPct val="120000"/>
              </a:lnSpc>
              <a:buFont typeface="Arial" pitchFamily="34" charset="0"/>
              <a:buChar char="•"/>
            </a:pPr>
            <a:endParaRPr lang="fr-FR" sz="1400" b="1" dirty="0" smtClean="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</a:pPr>
            <a:endParaRPr lang="fr-FR" b="1" dirty="0" smtClean="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  <a:buFont typeface="Arial" pitchFamily="34" charset="0"/>
              <a:buChar char="•"/>
            </a:pPr>
            <a:endParaRPr lang="fr-FR" sz="1400" b="1" dirty="0" smtClean="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  <a:buFont typeface="Arial" pitchFamily="34" charset="0"/>
              <a:buChar char="•"/>
            </a:pPr>
            <a:endParaRPr lang="fr-FR" sz="1400" b="1" dirty="0" smtClean="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  <a:buFont typeface="Arial" pitchFamily="34" charset="0"/>
              <a:buChar char="•"/>
            </a:pPr>
            <a:endParaRPr lang="fr-FR" sz="1400" b="1" dirty="0" smtClean="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  <a:buFont typeface="Arial" pitchFamily="34" charset="0"/>
              <a:buChar char="•"/>
            </a:pPr>
            <a:endParaRPr lang="fr-FR" sz="1400" b="1" dirty="0" smtClean="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</a:pPr>
            <a:r>
              <a:rPr lang="fr-FR" sz="1400" b="1" i="1" u="sng" dirty="0" smtClean="0">
                <a:solidFill>
                  <a:srgbClr val="FF0000"/>
                </a:solidFill>
              </a:rPr>
              <a:t>AIDES A LA COMMERCIALISATION TRANSFORMATION</a:t>
            </a:r>
            <a:endParaRPr lang="fr-FR" sz="1400" b="1" i="1" u="sng" dirty="0" smtClean="0">
              <a:solidFill>
                <a:srgbClr val="00B050"/>
              </a:solidFill>
            </a:endParaRPr>
          </a:p>
          <a:p>
            <a:pPr>
              <a:lnSpc>
                <a:spcPct val="120000"/>
              </a:lnSpc>
              <a:buFont typeface="Arial" pitchFamily="34" charset="0"/>
              <a:buChar char="•"/>
            </a:pPr>
            <a:r>
              <a:rPr lang="fr-FR" sz="1400" b="1" dirty="0" smtClean="0">
                <a:solidFill>
                  <a:srgbClr val="00B050"/>
                </a:solidFill>
              </a:rPr>
              <a:t> Mesures de commercialisation– art 41</a:t>
            </a:r>
          </a:p>
          <a:p>
            <a:pPr>
              <a:lnSpc>
                <a:spcPct val="120000"/>
              </a:lnSpc>
              <a:buFont typeface="Arial" pitchFamily="34" charset="0"/>
              <a:buChar char="•"/>
            </a:pPr>
            <a:r>
              <a:rPr lang="fr-FR" sz="1400" b="1" dirty="0" smtClean="0">
                <a:solidFill>
                  <a:srgbClr val="00B050"/>
                </a:solidFill>
              </a:rPr>
              <a:t> Mesures  de transfo des produits de la pêche  - art 42</a:t>
            </a:r>
          </a:p>
          <a:p>
            <a:pPr>
              <a:lnSpc>
                <a:spcPct val="120000"/>
              </a:lnSpc>
            </a:pPr>
            <a:endParaRPr lang="fr-FR" sz="1000" b="1" u="sng" dirty="0" smtClean="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</a:pPr>
            <a:r>
              <a:rPr lang="fr-FR" sz="1400" b="1" i="1" u="sng" dirty="0" smtClean="0">
                <a:solidFill>
                  <a:srgbClr val="FF0000"/>
                </a:solidFill>
              </a:rPr>
              <a:t>AUTRES AIDES</a:t>
            </a:r>
          </a:p>
          <a:p>
            <a:pPr>
              <a:lnSpc>
                <a:spcPct val="120000"/>
              </a:lnSpc>
              <a:buFont typeface="Arial" pitchFamily="34" charset="0"/>
              <a:buChar char="•"/>
            </a:pPr>
            <a:r>
              <a:rPr lang="fr-FR" sz="1400" b="1" dirty="0" smtClean="0">
                <a:solidFill>
                  <a:srgbClr val="00B050"/>
                </a:solidFill>
              </a:rPr>
              <a:t> Aides à la collecte de données . Art 43</a:t>
            </a:r>
          </a:p>
          <a:p>
            <a:pPr>
              <a:lnSpc>
                <a:spcPct val="120000"/>
              </a:lnSpc>
              <a:buFont typeface="Arial" pitchFamily="34" charset="0"/>
              <a:buChar char="•"/>
            </a:pPr>
            <a:r>
              <a:rPr lang="fr-FR" sz="1400" b="1" dirty="0" smtClean="0">
                <a:solidFill>
                  <a:srgbClr val="00B050"/>
                </a:solidFill>
              </a:rPr>
              <a:t> Aides aux dommages  catastrophes naturelles – art. 44</a:t>
            </a:r>
          </a:p>
          <a:p>
            <a:pPr>
              <a:lnSpc>
                <a:spcPct val="120000"/>
              </a:lnSpc>
              <a:buFont typeface="Arial" pitchFamily="34" charset="0"/>
              <a:buChar char="•"/>
            </a:pPr>
            <a:r>
              <a:rPr lang="fr-FR" sz="1400" b="1" dirty="0" smtClean="0">
                <a:solidFill>
                  <a:srgbClr val="00B050"/>
                </a:solidFill>
              </a:rPr>
              <a:t>Exonérations fiscales directive 2003/96</a:t>
            </a:r>
          </a:p>
          <a:p>
            <a:pPr marL="342900" marR="0" lvl="0" algn="l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-32" y="1500174"/>
            <a:ext cx="4572032" cy="47149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fr-FR" sz="1600" b="1" i="1" u="sng" dirty="0" smtClean="0">
                <a:solidFill>
                  <a:srgbClr val="FF0000"/>
                </a:solidFill>
              </a:rPr>
              <a:t>Mesures d’aide FEAMP </a:t>
            </a:r>
          </a:p>
          <a:p>
            <a:pPr>
              <a:buNone/>
            </a:pPr>
            <a:r>
              <a:rPr lang="fr-FR" sz="1400" b="1" i="1" u="sng" dirty="0" smtClean="0">
                <a:solidFill>
                  <a:srgbClr val="FF0000"/>
                </a:solidFill>
              </a:rPr>
              <a:t> DEVELOPPEMENT DES ZONES DEPENDANTES DE LA PECHE</a:t>
            </a:r>
          </a:p>
          <a:p>
            <a:r>
              <a:rPr lang="fr-FR" sz="1400" b="1" dirty="0" smtClean="0">
                <a:solidFill>
                  <a:schemeClr val="tx2"/>
                </a:solidFill>
              </a:rPr>
              <a:t>stratégie de développement local</a:t>
            </a:r>
            <a:r>
              <a:rPr lang="fr-FR" sz="1400" dirty="0" smtClean="0">
                <a:solidFill>
                  <a:schemeClr val="tx2"/>
                </a:solidFill>
              </a:rPr>
              <a:t> </a:t>
            </a:r>
          </a:p>
          <a:p>
            <a:r>
              <a:rPr lang="fr-FR" sz="1400" b="1" dirty="0" smtClean="0">
                <a:solidFill>
                  <a:schemeClr val="tx2"/>
                </a:solidFill>
              </a:rPr>
              <a:t>groupes d'action locale</a:t>
            </a:r>
            <a:r>
              <a:rPr lang="fr-FR" sz="1400" dirty="0" smtClean="0">
                <a:solidFill>
                  <a:schemeClr val="tx2"/>
                </a:solidFill>
              </a:rPr>
              <a:t> </a:t>
            </a:r>
          </a:p>
          <a:p>
            <a:r>
              <a:rPr lang="fr-FR" sz="1400" b="1" dirty="0" smtClean="0">
                <a:solidFill>
                  <a:schemeClr val="tx2"/>
                </a:solidFill>
              </a:rPr>
              <a:t>interventions en faveur du développement local</a:t>
            </a:r>
            <a:r>
              <a:rPr lang="fr-FR" sz="1400" dirty="0" smtClean="0">
                <a:solidFill>
                  <a:schemeClr val="tx2"/>
                </a:solidFill>
              </a:rPr>
              <a:t> </a:t>
            </a:r>
          </a:p>
          <a:p>
            <a:r>
              <a:rPr lang="fr-FR" sz="1400" b="1" dirty="0" smtClean="0">
                <a:solidFill>
                  <a:schemeClr val="tx2"/>
                </a:solidFill>
              </a:rPr>
              <a:t>mise en œuvre des stratégies de développement local</a:t>
            </a:r>
            <a:r>
              <a:rPr lang="fr-FR" sz="1400" dirty="0" smtClean="0">
                <a:solidFill>
                  <a:schemeClr val="tx2"/>
                </a:solidFill>
              </a:rPr>
              <a:t> </a:t>
            </a:r>
          </a:p>
          <a:p>
            <a:r>
              <a:rPr lang="fr-FR" sz="1400" b="1" dirty="0" smtClean="0">
                <a:solidFill>
                  <a:schemeClr val="tx2"/>
                </a:solidFill>
              </a:rPr>
              <a:t>coopération</a:t>
            </a:r>
            <a:r>
              <a:rPr lang="fr-FR" sz="1400" dirty="0" smtClean="0">
                <a:solidFill>
                  <a:schemeClr val="tx2"/>
                </a:solidFill>
              </a:rPr>
              <a:t> </a:t>
            </a:r>
          </a:p>
          <a:p>
            <a:pPr>
              <a:buNone/>
            </a:pPr>
            <a:r>
              <a:rPr lang="fr-FR" sz="1400" b="1" dirty="0" smtClean="0">
                <a:solidFill>
                  <a:srgbClr val="FF0000"/>
                </a:solidFill>
              </a:rPr>
              <a:t>	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JP BOVE www.fcae.eu</a:t>
            </a:r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42876" y="714356"/>
            <a:ext cx="9001124" cy="417530"/>
          </a:xfrm>
        </p:spPr>
        <p:txBody>
          <a:bodyPr>
            <a:noAutofit/>
          </a:bodyPr>
          <a:lstStyle/>
          <a:p>
            <a:pPr algn="l"/>
            <a:r>
              <a:rPr lang="fr-FR" sz="2400" b="1" dirty="0" smtClean="0"/>
              <a:t>COMPARATIF </a:t>
            </a:r>
            <a:r>
              <a:rPr lang="fr-FR" sz="2400" b="1" dirty="0" err="1" smtClean="0"/>
              <a:t>rgt</a:t>
            </a:r>
            <a:r>
              <a:rPr lang="fr-FR" sz="2400" b="1" dirty="0" smtClean="0"/>
              <a:t>. FEAMP 508-2014 ET RGT d’EXEMPTION 1388-2014</a:t>
            </a:r>
            <a:endParaRPr lang="fr-FR" sz="2400" b="1" dirty="0"/>
          </a:p>
        </p:txBody>
      </p:sp>
      <p:sp>
        <p:nvSpPr>
          <p:cNvPr id="47" name="Accolade fermante 46"/>
          <p:cNvSpPr/>
          <p:nvPr/>
        </p:nvSpPr>
        <p:spPr>
          <a:xfrm>
            <a:off x="4357686" y="1785926"/>
            <a:ext cx="357190" cy="1357322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ZoneTexte 49"/>
          <p:cNvSpPr txBox="1"/>
          <p:nvPr/>
        </p:nvSpPr>
        <p:spPr>
          <a:xfrm>
            <a:off x="4857752" y="2071678"/>
            <a:ext cx="1928826" cy="861774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>
                <a:solidFill>
                  <a:srgbClr val="FF0000"/>
                </a:solidFill>
              </a:rPr>
              <a:t>PAS DE MESURES EQUIVALENTES</a:t>
            </a:r>
          </a:p>
          <a:p>
            <a:pPr algn="ctr"/>
            <a:endParaRPr lang="fr-FR" sz="160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3386336" y="39908"/>
            <a:ext cx="5266928" cy="3886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 document est cofinancé par l’Union européenne.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L’Europe s’engage en France avec le fonds européen de développement régional et le fonds social européen</a:t>
            </a:r>
            <a:endParaRPr lang="fr-FR" sz="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9667" y="49788"/>
            <a:ext cx="564333" cy="370847"/>
          </a:xfrm>
          <a:prstGeom prst="rect">
            <a:avLst/>
          </a:prstGeom>
        </p:spPr>
      </p:pic>
      <p:pic>
        <p:nvPicPr>
          <p:cNvPr id="12" name="Image 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49" y="6260960"/>
            <a:ext cx="1071569" cy="525626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pic>
        <p:nvPicPr>
          <p:cNvPr id="13" name="Picture 4" descr="Afficher l'image d'origin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175742"/>
            <a:ext cx="1062802" cy="64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4680520"/>
          </a:xfrm>
        </p:spPr>
        <p:txBody>
          <a:bodyPr>
            <a:normAutofit lnSpcReduction="10000"/>
          </a:bodyPr>
          <a:lstStyle/>
          <a:p>
            <a:r>
              <a:rPr lang="fr-FR" sz="2800" b="1" u="sng" dirty="0" smtClean="0">
                <a:solidFill>
                  <a:srgbClr val="FF0000"/>
                </a:solidFill>
              </a:rPr>
              <a:t>Régime notifié </a:t>
            </a:r>
            <a:r>
              <a:rPr lang="fr-FR" sz="2800" b="1" dirty="0" smtClean="0">
                <a:solidFill>
                  <a:srgbClr val="00B050"/>
                </a:solidFill>
              </a:rPr>
              <a:t>mesures de soutien des entreprises de production de </a:t>
            </a:r>
            <a:r>
              <a:rPr lang="fr-FR" sz="2800" b="1" dirty="0" smtClean="0">
                <a:solidFill>
                  <a:srgbClr val="FF0000"/>
                </a:solidFill>
              </a:rPr>
              <a:t>moules </a:t>
            </a:r>
            <a:r>
              <a:rPr lang="fr-FR" sz="2800" b="1" dirty="0" smtClean="0">
                <a:solidFill>
                  <a:srgbClr val="00B050"/>
                </a:solidFill>
              </a:rPr>
              <a:t>SA 39249 </a:t>
            </a:r>
          </a:p>
          <a:p>
            <a:r>
              <a:rPr lang="fr-FR" sz="2800" b="1" u="sng" dirty="0" smtClean="0">
                <a:solidFill>
                  <a:srgbClr val="FF0000"/>
                </a:solidFill>
              </a:rPr>
              <a:t>Régime exempté </a:t>
            </a:r>
            <a:r>
              <a:rPr lang="fr-FR" sz="2800" b="1" dirty="0" smtClean="0">
                <a:solidFill>
                  <a:srgbClr val="00B050"/>
                </a:solidFill>
              </a:rPr>
              <a:t>pour le repeuplement d’</a:t>
            </a:r>
            <a:r>
              <a:rPr lang="fr-FR" sz="2800" b="1" dirty="0" smtClean="0">
                <a:solidFill>
                  <a:srgbClr val="FF0000"/>
                </a:solidFill>
              </a:rPr>
              <a:t>anguilles </a:t>
            </a:r>
            <a:r>
              <a:rPr lang="fr-FR" sz="2800" b="1" dirty="0" smtClean="0">
                <a:solidFill>
                  <a:srgbClr val="00B050"/>
                </a:solidFill>
              </a:rPr>
              <a:t>SA 40944</a:t>
            </a:r>
          </a:p>
          <a:p>
            <a:r>
              <a:rPr lang="fr-FR" sz="2800" b="1" dirty="0" smtClean="0">
                <a:solidFill>
                  <a:srgbClr val="00B050"/>
                </a:solidFill>
              </a:rPr>
              <a:t>Régime exempté </a:t>
            </a:r>
            <a:r>
              <a:rPr lang="fr-FR" sz="2800" b="1" dirty="0" smtClean="0">
                <a:solidFill>
                  <a:srgbClr val="FF0000"/>
                </a:solidFill>
              </a:rPr>
              <a:t>Haute Normandie</a:t>
            </a:r>
            <a:r>
              <a:rPr lang="fr-FR" sz="2800" b="1" dirty="0" smtClean="0">
                <a:solidFill>
                  <a:srgbClr val="00B050"/>
                </a:solidFill>
              </a:rPr>
              <a:t>: SA.42892</a:t>
            </a:r>
          </a:p>
          <a:p>
            <a:r>
              <a:rPr lang="fr-FR" sz="2800" b="1" dirty="0" smtClean="0">
                <a:solidFill>
                  <a:srgbClr val="00B050"/>
                </a:solidFill>
              </a:rPr>
              <a:t>Régime exempté </a:t>
            </a:r>
            <a:r>
              <a:rPr lang="fr-FR" sz="2800" b="1" dirty="0" smtClean="0">
                <a:solidFill>
                  <a:srgbClr val="FF0000"/>
                </a:solidFill>
              </a:rPr>
              <a:t>Basse Normandie</a:t>
            </a:r>
            <a:r>
              <a:rPr lang="fr-FR" sz="2800" b="1" dirty="0" smtClean="0">
                <a:solidFill>
                  <a:srgbClr val="00B050"/>
                </a:solidFill>
              </a:rPr>
              <a:t>: SA.42207</a:t>
            </a:r>
          </a:p>
          <a:p>
            <a:r>
              <a:rPr lang="fr-FR" sz="2800" b="1" dirty="0" smtClean="0">
                <a:solidFill>
                  <a:srgbClr val="00B050"/>
                </a:solidFill>
              </a:rPr>
              <a:t>Régime exempté </a:t>
            </a:r>
            <a:r>
              <a:rPr lang="fr-FR" sz="2800" b="1" dirty="0" smtClean="0">
                <a:solidFill>
                  <a:srgbClr val="FF0000"/>
                </a:solidFill>
              </a:rPr>
              <a:t>Bretagne</a:t>
            </a:r>
            <a:r>
              <a:rPr lang="fr-FR" sz="2800" b="1" dirty="0" smtClean="0">
                <a:solidFill>
                  <a:srgbClr val="00B050"/>
                </a:solidFill>
              </a:rPr>
              <a:t>: SA.42660</a:t>
            </a:r>
          </a:p>
          <a:p>
            <a:r>
              <a:rPr lang="fr-FR" sz="2800" b="1" dirty="0" smtClean="0">
                <a:solidFill>
                  <a:srgbClr val="00B050"/>
                </a:solidFill>
              </a:rPr>
              <a:t>Régime exempté </a:t>
            </a:r>
            <a:r>
              <a:rPr lang="fr-FR" sz="2800" b="1" dirty="0" smtClean="0">
                <a:solidFill>
                  <a:srgbClr val="FF0000"/>
                </a:solidFill>
              </a:rPr>
              <a:t>Pays de la Loire</a:t>
            </a:r>
            <a:r>
              <a:rPr lang="fr-FR" sz="2800" b="1" dirty="0" smtClean="0">
                <a:solidFill>
                  <a:srgbClr val="00B050"/>
                </a:solidFill>
              </a:rPr>
              <a:t>: SA.42611</a:t>
            </a:r>
          </a:p>
          <a:p>
            <a:r>
              <a:rPr lang="fr-FR" sz="2800" b="1" dirty="0" smtClean="0">
                <a:solidFill>
                  <a:srgbClr val="00B050"/>
                </a:solidFill>
              </a:rPr>
              <a:t>Régime exempté </a:t>
            </a:r>
            <a:r>
              <a:rPr lang="fr-FR" sz="2800" b="1" dirty="0" smtClean="0">
                <a:solidFill>
                  <a:srgbClr val="FF0000"/>
                </a:solidFill>
              </a:rPr>
              <a:t>Languedoc Roussillon</a:t>
            </a:r>
            <a:r>
              <a:rPr lang="fr-FR" sz="2800" b="1" dirty="0" smtClean="0">
                <a:solidFill>
                  <a:srgbClr val="00B050"/>
                </a:solidFill>
              </a:rPr>
              <a:t>: SA.42769</a:t>
            </a:r>
          </a:p>
          <a:p>
            <a:r>
              <a:rPr lang="fr-FR" sz="2800" b="1" dirty="0" smtClean="0">
                <a:solidFill>
                  <a:srgbClr val="00B050"/>
                </a:solidFill>
              </a:rPr>
              <a:t>Régime exempté </a:t>
            </a:r>
            <a:r>
              <a:rPr lang="fr-FR" sz="2800" b="1" dirty="0" smtClean="0">
                <a:solidFill>
                  <a:srgbClr val="FF0000"/>
                </a:solidFill>
              </a:rPr>
              <a:t>Nord Pas de Calais/Picardie</a:t>
            </a:r>
            <a:r>
              <a:rPr lang="fr-FR" sz="2800" b="1" dirty="0" smtClean="0">
                <a:solidFill>
                  <a:srgbClr val="00B050"/>
                </a:solidFill>
              </a:rPr>
              <a:t> SA.43133   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27110" y="730122"/>
            <a:ext cx="8858280" cy="417530"/>
          </a:xfrm>
        </p:spPr>
        <p:txBody>
          <a:bodyPr>
            <a:noAutofit/>
          </a:bodyPr>
          <a:lstStyle/>
          <a:p>
            <a:pPr algn="l"/>
            <a:r>
              <a:rPr lang="fr-FR" sz="2400" b="1" dirty="0" smtClean="0"/>
              <a:t>Les régimes d’aide en vigueur dans le secteur de la pêche</a:t>
            </a:r>
            <a:endParaRPr lang="fr-FR" sz="2400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3386336" y="45031"/>
            <a:ext cx="5266928" cy="3886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 document est cofinancé par l’Union européenne.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L’Europe s’engage en France avec le fonds européen de développement régional et le fonds social européen</a:t>
            </a:r>
            <a:endParaRPr lang="fr-FR" sz="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67434" y="62696"/>
            <a:ext cx="564333" cy="370847"/>
          </a:xfrm>
          <a:prstGeom prst="rect">
            <a:avLst/>
          </a:prstGeom>
        </p:spPr>
      </p:pic>
      <p:pic>
        <p:nvPicPr>
          <p:cNvPr id="10" name="Imag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49" y="6260960"/>
            <a:ext cx="1071569" cy="525626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pic>
        <p:nvPicPr>
          <p:cNvPr id="11" name="Picture 4" descr="Afficher l'image d'origin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175742"/>
            <a:ext cx="1062802" cy="64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2908" y="1285860"/>
            <a:ext cx="9144000" cy="4572032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80000"/>
              </a:lnSpc>
              <a:buNone/>
            </a:pPr>
            <a:r>
              <a:rPr lang="fr-FR" b="1" u="sng" dirty="0" smtClean="0">
                <a:solidFill>
                  <a:srgbClr val="FF0000"/>
                </a:solidFill>
              </a:rPr>
              <a:t>Pour le </a:t>
            </a:r>
            <a:r>
              <a:rPr lang="fr-FR" b="1" u="sng" dirty="0" err="1" smtClean="0">
                <a:solidFill>
                  <a:srgbClr val="FF0000"/>
                </a:solidFill>
              </a:rPr>
              <a:t>Rgt</a:t>
            </a:r>
            <a:r>
              <a:rPr lang="fr-FR" b="1" u="sng" dirty="0" smtClean="0">
                <a:solidFill>
                  <a:srgbClr val="FF0000"/>
                </a:solidFill>
              </a:rPr>
              <a:t> d’exemption PME Pêche</a:t>
            </a:r>
          </a:p>
          <a:p>
            <a:pPr>
              <a:lnSpc>
                <a:spcPct val="80000"/>
              </a:lnSpc>
              <a:buNone/>
            </a:pPr>
            <a:r>
              <a:rPr lang="fr-FR" sz="1200" b="1" dirty="0" smtClean="0">
                <a:solidFill>
                  <a:srgbClr val="FF0000"/>
                </a:solidFill>
              </a:rPr>
              <a:t>		</a:t>
            </a:r>
          </a:p>
          <a:p>
            <a:pPr>
              <a:lnSpc>
                <a:spcPct val="80000"/>
              </a:lnSpc>
            </a:pPr>
            <a:r>
              <a:rPr lang="fr-FR" b="1" u="sng" dirty="0" smtClean="0">
                <a:solidFill>
                  <a:srgbClr val="FF0000"/>
                </a:solidFill>
              </a:rPr>
              <a:t>Demande d’aide écrite avant le démarrage du projet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smtClean="0">
                <a:solidFill>
                  <a:srgbClr val="00B050"/>
                </a:solidFill>
              </a:rPr>
              <a:t>à l’Etat membre (collectivité publique) comportant:</a:t>
            </a:r>
          </a:p>
          <a:p>
            <a:pPr>
              <a:lnSpc>
                <a:spcPct val="80000"/>
              </a:lnSpc>
            </a:pPr>
            <a:r>
              <a:rPr lang="fr-FR" b="1" dirty="0" smtClean="0">
                <a:solidFill>
                  <a:srgbClr val="00B050"/>
                </a:solidFill>
              </a:rPr>
              <a:t>Nom et taille de l’entreprise</a:t>
            </a:r>
          </a:p>
          <a:p>
            <a:pPr>
              <a:lnSpc>
                <a:spcPct val="80000"/>
              </a:lnSpc>
            </a:pPr>
            <a:r>
              <a:rPr lang="fr-FR" b="1" dirty="0" smtClean="0">
                <a:solidFill>
                  <a:srgbClr val="00B050"/>
                </a:solidFill>
              </a:rPr>
              <a:t>Description du projet, de l’activité, dates de début et fin </a:t>
            </a:r>
          </a:p>
          <a:p>
            <a:pPr>
              <a:lnSpc>
                <a:spcPct val="80000"/>
              </a:lnSpc>
            </a:pPr>
            <a:r>
              <a:rPr lang="fr-FR" b="1" dirty="0" smtClean="0">
                <a:solidFill>
                  <a:srgbClr val="00B050"/>
                </a:solidFill>
              </a:rPr>
              <a:t>Localisation du projet</a:t>
            </a:r>
          </a:p>
          <a:p>
            <a:pPr>
              <a:lnSpc>
                <a:spcPct val="80000"/>
              </a:lnSpc>
            </a:pPr>
            <a:r>
              <a:rPr lang="fr-FR" b="1" dirty="0" smtClean="0">
                <a:solidFill>
                  <a:srgbClr val="00B050"/>
                </a:solidFill>
              </a:rPr>
              <a:t>Liste des coûts admissibles</a:t>
            </a:r>
          </a:p>
          <a:p>
            <a:pPr>
              <a:lnSpc>
                <a:spcPct val="80000"/>
              </a:lnSpc>
            </a:pPr>
            <a:r>
              <a:rPr lang="fr-FR" b="1" dirty="0" smtClean="0">
                <a:solidFill>
                  <a:srgbClr val="00B050"/>
                </a:solidFill>
              </a:rPr>
              <a:t>Type d’aide (</a:t>
            </a:r>
            <a:r>
              <a:rPr lang="fr-FR" b="1" dirty="0" err="1" smtClean="0">
                <a:solidFill>
                  <a:srgbClr val="00B050"/>
                </a:solidFill>
              </a:rPr>
              <a:t>sub</a:t>
            </a:r>
            <a:r>
              <a:rPr lang="fr-FR" b="1" dirty="0" smtClean="0">
                <a:solidFill>
                  <a:srgbClr val="00B050"/>
                </a:solidFill>
              </a:rPr>
              <a:t>, prêt, avance etc.) et montant d’aide publique nécessaire au projet</a:t>
            </a:r>
          </a:p>
          <a:p>
            <a:pPr>
              <a:lnSpc>
                <a:spcPct val="80000"/>
              </a:lnSpc>
            </a:pPr>
            <a:r>
              <a:rPr lang="fr-FR" b="1" u="sng" dirty="0" smtClean="0">
                <a:solidFill>
                  <a:srgbClr val="FF0000"/>
                </a:solidFill>
              </a:rPr>
              <a:t>Pas de règles d’</a:t>
            </a:r>
            <a:r>
              <a:rPr lang="fr-FR" b="1" u="sng" dirty="0" err="1" smtClean="0">
                <a:solidFill>
                  <a:srgbClr val="FF0000"/>
                </a:solidFill>
              </a:rPr>
              <a:t>incitativité</a:t>
            </a:r>
            <a:r>
              <a:rPr lang="fr-FR" b="1" u="sng" dirty="0" smtClean="0">
                <a:solidFill>
                  <a:srgbClr val="FF0000"/>
                </a:solidFill>
              </a:rPr>
              <a:t> pour:</a:t>
            </a:r>
          </a:p>
          <a:p>
            <a:pPr>
              <a:lnSpc>
                <a:spcPct val="80000"/>
              </a:lnSpc>
            </a:pPr>
            <a:r>
              <a:rPr lang="fr-FR" b="1" dirty="0" smtClean="0">
                <a:solidFill>
                  <a:srgbClr val="00B050"/>
                </a:solidFill>
              </a:rPr>
              <a:t>Aides aux réparations des calamités naturelles</a:t>
            </a:r>
          </a:p>
          <a:p>
            <a:pPr>
              <a:lnSpc>
                <a:spcPct val="80000"/>
              </a:lnSpc>
            </a:pPr>
            <a:r>
              <a:rPr lang="fr-FR" b="1" dirty="0" smtClean="0">
                <a:solidFill>
                  <a:srgbClr val="00B050"/>
                </a:solidFill>
              </a:rPr>
              <a:t>Aides fiscales </a:t>
            </a:r>
          </a:p>
          <a:p>
            <a:pPr lvl="7">
              <a:lnSpc>
                <a:spcPct val="80000"/>
              </a:lnSpc>
            </a:pPr>
            <a:endParaRPr lang="fr-FR" b="1" dirty="0" smtClean="0">
              <a:solidFill>
                <a:srgbClr val="00B050"/>
              </a:solidFill>
            </a:endParaRPr>
          </a:p>
          <a:p>
            <a:pPr>
              <a:lnSpc>
                <a:spcPct val="80000"/>
              </a:lnSpc>
              <a:buNone/>
            </a:pPr>
            <a:r>
              <a:rPr lang="fr-FR" b="1" u="sng" dirty="0" smtClean="0">
                <a:solidFill>
                  <a:srgbClr val="FF0000"/>
                </a:solidFill>
              </a:rPr>
              <a:t>POUR les aides du FEAMP : rétroactivité possible sous condition</a:t>
            </a:r>
          </a:p>
          <a:p>
            <a:pPr>
              <a:lnSpc>
                <a:spcPct val="80000"/>
              </a:lnSpc>
            </a:pPr>
            <a:r>
              <a:rPr lang="fr-FR" b="1" dirty="0" smtClean="0">
                <a:solidFill>
                  <a:srgbClr val="00B050"/>
                </a:solidFill>
              </a:rPr>
              <a:t>Démarrage de l’opération possible à partir du 1° janvier 2014 </a:t>
            </a:r>
          </a:p>
          <a:p>
            <a:pPr>
              <a:lnSpc>
                <a:spcPct val="80000"/>
              </a:lnSpc>
            </a:pPr>
            <a:r>
              <a:rPr lang="fr-FR" b="1" dirty="0" smtClean="0">
                <a:solidFill>
                  <a:srgbClr val="00B050"/>
                </a:solidFill>
              </a:rPr>
              <a:t>Même avant le dépôt de la demande d’aide  </a:t>
            </a:r>
          </a:p>
          <a:p>
            <a:pPr>
              <a:lnSpc>
                <a:spcPct val="80000"/>
              </a:lnSpc>
            </a:pPr>
            <a:r>
              <a:rPr lang="fr-FR" b="1" dirty="0" smtClean="0">
                <a:solidFill>
                  <a:srgbClr val="00B050"/>
                </a:solidFill>
              </a:rPr>
              <a:t>dès lors que l’opération n’est pas terminée</a:t>
            </a:r>
          </a:p>
          <a:p>
            <a:endParaRPr lang="fr-FR" b="1" dirty="0" smtClean="0">
              <a:solidFill>
                <a:srgbClr val="00B050"/>
              </a:solidFill>
            </a:endParaRPr>
          </a:p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JP BOVE www.fcae.eu</a:t>
            </a:r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27110" y="730122"/>
            <a:ext cx="8858280" cy="417530"/>
          </a:xfrm>
        </p:spPr>
        <p:txBody>
          <a:bodyPr>
            <a:noAutofit/>
          </a:bodyPr>
          <a:lstStyle/>
          <a:p>
            <a:pPr algn="l"/>
            <a:r>
              <a:rPr lang="fr-FR" sz="2400" b="1" dirty="0" smtClean="0"/>
              <a:t>Les règles d’</a:t>
            </a:r>
            <a:r>
              <a:rPr lang="fr-FR" sz="2400" b="1" dirty="0" err="1" smtClean="0"/>
              <a:t>incitativité</a:t>
            </a:r>
            <a:endParaRPr lang="fr-FR" sz="2400" b="1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3386336" y="52830"/>
            <a:ext cx="5266928" cy="3886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 document est cofinancé par l’Union européenne.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L’Europe s’engage en France avec le fonds européen de développement régional et le fonds social européen</a:t>
            </a:r>
            <a:endParaRPr lang="fr-FR" sz="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7065" y="52830"/>
            <a:ext cx="564333" cy="370847"/>
          </a:xfrm>
          <a:prstGeom prst="rect">
            <a:avLst/>
          </a:prstGeom>
        </p:spPr>
      </p:pic>
      <p:pic>
        <p:nvPicPr>
          <p:cNvPr id="10" name="Imag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49" y="6260960"/>
            <a:ext cx="1071569" cy="525626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pic>
        <p:nvPicPr>
          <p:cNvPr id="11" name="Picture 4" descr="Afficher l'image d'origin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175742"/>
            <a:ext cx="1062802" cy="64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5325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9041114"/>
              </p:ext>
            </p:extLst>
          </p:nvPr>
        </p:nvGraphicFramePr>
        <p:xfrm>
          <a:off x="376239" y="812750"/>
          <a:ext cx="8553479" cy="261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5" name="Worksheet" r:id="rId3" imgW="9848975" imgH="2771678" progId="Excel.Sheet.8">
                  <p:link updateAutomatic="1"/>
                </p:oleObj>
              </mc:Choice>
              <mc:Fallback>
                <p:oleObj name="Worksheet" r:id="rId3" imgW="9848975" imgH="2771678" progId="Excel.Sheet.8">
                  <p:link updateAutomatic="1"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6239" y="812750"/>
                        <a:ext cx="8553479" cy="261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5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6789364"/>
              </p:ext>
            </p:extLst>
          </p:nvPr>
        </p:nvGraphicFramePr>
        <p:xfrm>
          <a:off x="354015" y="3676402"/>
          <a:ext cx="8575703" cy="24767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6" name="Worksheet" r:id="rId3" imgW="10687082" imgH="2771678" progId="Excel.Sheet.8">
                  <p:link updateAutomatic="1"/>
                </p:oleObj>
              </mc:Choice>
              <mc:Fallback>
                <p:oleObj name="Worksheet" r:id="rId3" imgW="10687082" imgH="2771678" progId="Excel.Sheet.8">
                  <p:link updateAutomatic="1"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4015" y="3676402"/>
                        <a:ext cx="8575703" cy="247674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re 1"/>
          <p:cNvSpPr txBox="1">
            <a:spLocks/>
          </p:cNvSpPr>
          <p:nvPr/>
        </p:nvSpPr>
        <p:spPr>
          <a:xfrm>
            <a:off x="71406" y="142877"/>
            <a:ext cx="9144000" cy="5000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 smtClean="0">
                <a:latin typeface="Arial" pitchFamily="34" charset="0"/>
                <a:cs typeface="Arial" pitchFamily="34" charset="0"/>
              </a:rPr>
              <a:t>Les catégories d’aide de droit commun éligibles aux pêcheurs</a:t>
            </a:r>
            <a:endParaRPr lang="fr-FR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Ellipse 8"/>
          <p:cNvSpPr/>
          <p:nvPr/>
        </p:nvSpPr>
        <p:spPr>
          <a:xfrm>
            <a:off x="4500562" y="785794"/>
            <a:ext cx="785818" cy="642942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5429256" y="642918"/>
            <a:ext cx="1785950" cy="1143008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/>
          <p:cNvSpPr/>
          <p:nvPr/>
        </p:nvSpPr>
        <p:spPr>
          <a:xfrm>
            <a:off x="8072462" y="785794"/>
            <a:ext cx="785818" cy="642942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/>
          <p:cNvSpPr/>
          <p:nvPr/>
        </p:nvSpPr>
        <p:spPr>
          <a:xfrm>
            <a:off x="1039788" y="3571876"/>
            <a:ext cx="960444" cy="857256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/>
          <p:cNvSpPr/>
          <p:nvPr/>
        </p:nvSpPr>
        <p:spPr>
          <a:xfrm>
            <a:off x="6357950" y="3714752"/>
            <a:ext cx="785818" cy="642942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14"/>
          <p:cNvSpPr/>
          <p:nvPr/>
        </p:nvSpPr>
        <p:spPr>
          <a:xfrm>
            <a:off x="7143768" y="3643314"/>
            <a:ext cx="857256" cy="785818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26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500066"/>
            <a:ext cx="8729634" cy="785794"/>
          </a:xfrm>
        </p:spPr>
        <p:txBody>
          <a:bodyPr>
            <a:noAutofit/>
          </a:bodyPr>
          <a:lstStyle/>
          <a:p>
            <a:r>
              <a:rPr lang="fr-FR" sz="3200" b="1" dirty="0" smtClean="0">
                <a:solidFill>
                  <a:schemeClr val="tx2"/>
                </a:solidFill>
              </a:rPr>
              <a:t>Les régimes d’aide exemptés du RGEC dont peuvent bénéficier les entreprises de pêche</a:t>
            </a:r>
            <a:endParaRPr lang="fr-FR" sz="3200" b="1" dirty="0">
              <a:solidFill>
                <a:schemeClr val="tx2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JP BOVE www.fcae.eu</a:t>
            </a:r>
            <a:endParaRPr lang="fr-FR"/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5326747"/>
              </p:ext>
            </p:extLst>
          </p:nvPr>
        </p:nvGraphicFramePr>
        <p:xfrm>
          <a:off x="581060" y="1643086"/>
          <a:ext cx="8562972" cy="47318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Worksheet" r:id="rId3" imgW="9324991" imgH="5153032" progId="Excel.Sheet.8">
                  <p:link updateAutomatic="1"/>
                </p:oleObj>
              </mc:Choice>
              <mc:Fallback>
                <p:oleObj name="Worksheet" r:id="rId3" imgW="9324991" imgH="5153032" progId="Excel.Sheet.8">
                  <p:link updateAutomatic="1"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1060" y="1643086"/>
                        <a:ext cx="8562972" cy="47318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500034" y="4214818"/>
            <a:ext cx="8501090" cy="21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" name="Connecteur droit avec flèche 9"/>
          <p:cNvCxnSpPr/>
          <p:nvPr/>
        </p:nvCxnSpPr>
        <p:spPr>
          <a:xfrm>
            <a:off x="-32" y="2928934"/>
            <a:ext cx="42859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>
            <a:off x="-32" y="3641726"/>
            <a:ext cx="42859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>
            <a:off x="0" y="3927478"/>
            <a:ext cx="42859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>
            <a:off x="-32" y="4141792"/>
            <a:ext cx="42859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>
            <a:off x="0" y="4572008"/>
            <a:ext cx="42859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>
            <a:off x="-32" y="4856172"/>
            <a:ext cx="42859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>
            <a:off x="-32" y="3143248"/>
            <a:ext cx="42859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5" cstate="print"/>
          <a:srcRect l="30882" t="30273" r="63051" b="66797"/>
          <a:stretch>
            <a:fillRect/>
          </a:stretch>
        </p:blipFill>
        <p:spPr bwMode="auto">
          <a:xfrm>
            <a:off x="3357554" y="3071810"/>
            <a:ext cx="714380" cy="25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27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   </a:t>
            </a:r>
            <a:endParaRPr lang="fr-FR" dirty="0"/>
          </a:p>
        </p:txBody>
      </p:sp>
      <p:pic>
        <p:nvPicPr>
          <p:cNvPr id="5" name="Image 4" descr="ville close concarneau port de pech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3" y="789617"/>
            <a:ext cx="8856984" cy="4989434"/>
          </a:xfrm>
          <a:prstGeom prst="rect">
            <a:avLst/>
          </a:prstGeom>
        </p:spPr>
      </p:pic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JP BOVE www.fcae.eu</a:t>
            </a:r>
            <a:endParaRPr lang="fr-FR"/>
          </a:p>
        </p:txBody>
      </p:sp>
      <p:pic>
        <p:nvPicPr>
          <p:cNvPr id="8" name="Imag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49" y="6260960"/>
            <a:ext cx="1071569" cy="525626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sp>
        <p:nvSpPr>
          <p:cNvPr id="10" name="Rectangle 9"/>
          <p:cNvSpPr/>
          <p:nvPr/>
        </p:nvSpPr>
        <p:spPr>
          <a:xfrm>
            <a:off x="3386336" y="66069"/>
            <a:ext cx="5266928" cy="3886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 document est cofinancé par l’Union européenne.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L’Europe s’engage en France avec le fonds européen de développement régional et le fonds social européen</a:t>
            </a:r>
            <a:endParaRPr lang="fr-FR" sz="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84851" y="74993"/>
            <a:ext cx="564333" cy="370847"/>
          </a:xfrm>
          <a:prstGeom prst="rect">
            <a:avLst/>
          </a:prstGeom>
        </p:spPr>
      </p:pic>
      <p:pic>
        <p:nvPicPr>
          <p:cNvPr id="12" name="Picture 4" descr="Afficher l'image d'origin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175742"/>
            <a:ext cx="1062802" cy="64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665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   </a:t>
            </a:r>
            <a:endParaRPr lang="fr-FR" dirty="0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179512" y="764704"/>
            <a:ext cx="8964488" cy="5211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3600" b="1" dirty="0" smtClean="0">
                <a:latin typeface="Arial" pitchFamily="34" charset="0"/>
                <a:cs typeface="Arial" pitchFamily="34" charset="0"/>
              </a:rPr>
              <a:t>Les spécificités des aides d’Etat dans le </a:t>
            </a:r>
            <a:r>
              <a:rPr lang="fr-FR" sz="3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secteur pêche</a:t>
            </a:r>
            <a:endParaRPr lang="fr-FR" sz="36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285752" y="1214422"/>
            <a:ext cx="8929718" cy="471490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1" i="0" u="sng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32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Articles 38 à 44 du Traité -&gt; la politique agricole commune (PAC)</a:t>
            </a:r>
          </a:p>
          <a:p>
            <a:pPr marL="400050" marR="0" lvl="1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Article 38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définition </a:t>
            </a: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produits agricoles et </a:t>
            </a:r>
            <a:r>
              <a:rPr kumimoji="0" lang="fr-FR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pêche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production et première transformation; </a:t>
            </a: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renvoi à </a:t>
            </a: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l’annexe 1 du TFUE</a:t>
            </a:r>
          </a:p>
          <a:p>
            <a:pPr marL="400050" marR="0" lvl="1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Article 42</a:t>
            </a: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application des règles de concurrence </a:t>
            </a:r>
            <a:r>
              <a:rPr kumimoji="0" lang="fr-FR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adaptée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au secteur, par des </a:t>
            </a: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règlements 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du Conseil et du parlement</a:t>
            </a:r>
          </a:p>
          <a:p>
            <a:pPr marL="400050" marR="0" lvl="1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00050" marR="0" lvl="1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Articles </a:t>
            </a:r>
            <a:r>
              <a:rPr kumimoji="0" lang="fr-FR" sz="32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107 </a:t>
            </a:r>
            <a:r>
              <a:rPr kumimoji="0" lang="fr-FR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à 109 -&gt; la politique de concurrence des « aides d’Etat</a:t>
            </a:r>
          </a:p>
          <a:p>
            <a:pPr marL="400050" marR="0" lvl="1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Article </a:t>
            </a: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107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principe d’</a:t>
            </a:r>
            <a:r>
              <a:rPr kumimoji="0" lang="fr-FR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interdiction</a:t>
            </a: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des aides d’Etat et autorisation par exception</a:t>
            </a:r>
          </a:p>
          <a:p>
            <a:pPr marL="400050" marR="0" lvl="1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Article 108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règles de procédure; obligation de notification</a:t>
            </a:r>
          </a:p>
          <a:p>
            <a:pPr marL="400050" marR="0" lvl="1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1" i="1" u="sng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3200" b="1" i="1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-&gt; la pêche bénéficie </a:t>
            </a:r>
            <a:r>
              <a:rPr kumimoji="0" lang="fr-FR" sz="3200" b="1" i="1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 règles de concurrence </a:t>
            </a:r>
            <a:r>
              <a:rPr kumimoji="0" lang="fr-FR" sz="3200" b="1" i="1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adaptées </a:t>
            </a:r>
            <a:r>
              <a:rPr kumimoji="0" lang="fr-FR" sz="3200" b="1" i="1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mais</a:t>
            </a:r>
            <a:r>
              <a:rPr kumimoji="0" lang="fr-FR" sz="3200" b="1" i="1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qui limitent toute aide à l’accroissement des capacités</a:t>
            </a:r>
            <a:endParaRPr kumimoji="0" lang="fr-FR" sz="3200" b="1" i="1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214282" y="1500174"/>
            <a:ext cx="8643998" cy="1571636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à coins arrondis 7"/>
          <p:cNvSpPr/>
          <p:nvPr/>
        </p:nvSpPr>
        <p:spPr>
          <a:xfrm>
            <a:off x="214282" y="3357562"/>
            <a:ext cx="8929718" cy="107157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3386336" y="73954"/>
            <a:ext cx="5266928" cy="3886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 document est cofinancé par l’Union européenne.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L’Europe s’engage en France avec le fonds européen de développement régional et le fonds social européen</a:t>
            </a:r>
            <a:endParaRPr lang="fr-FR" sz="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9667" y="73954"/>
            <a:ext cx="564333" cy="370847"/>
          </a:xfrm>
          <a:prstGeom prst="rect">
            <a:avLst/>
          </a:prstGeom>
        </p:spPr>
      </p:pic>
      <p:pic>
        <p:nvPicPr>
          <p:cNvPr id="12" name="Image 1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49" y="6260960"/>
            <a:ext cx="1071569" cy="525626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pic>
        <p:nvPicPr>
          <p:cNvPr id="13" name="Picture 4" descr="Afficher l'image d'origin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175742"/>
            <a:ext cx="1062802" cy="64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6651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6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5" name="Picture 5"/>
          <p:cNvPicPr>
            <a:picLocks noChangeAspect="1" noChangeArrowheads="1"/>
          </p:cNvPicPr>
          <p:nvPr/>
        </p:nvPicPr>
        <p:blipFill>
          <a:blip r:embed="rId2" cstate="print"/>
          <a:srcRect b="14638"/>
          <a:stretch>
            <a:fillRect/>
          </a:stretch>
        </p:blipFill>
        <p:spPr bwMode="auto">
          <a:xfrm>
            <a:off x="1500166" y="1142984"/>
            <a:ext cx="7572428" cy="2634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70" y="1071546"/>
            <a:ext cx="9144000" cy="5715016"/>
          </a:xfrm>
        </p:spPr>
        <p:txBody>
          <a:bodyPr>
            <a:normAutofit/>
          </a:bodyPr>
          <a:lstStyle/>
          <a:p>
            <a:r>
              <a:rPr lang="fr-FR" sz="1800" b="1" dirty="0">
                <a:solidFill>
                  <a:srgbClr val="00B050"/>
                </a:solidFill>
                <a:latin typeface="Verdana" pitchFamily="34" charset="0"/>
              </a:rPr>
              <a:t>Art 38 </a:t>
            </a:r>
            <a:r>
              <a:rPr lang="fr-FR" sz="1800" dirty="0">
                <a:solidFill>
                  <a:srgbClr val="00B050"/>
                </a:solidFill>
                <a:latin typeface="Verdana" pitchFamily="34" charset="0"/>
              </a:rPr>
              <a:t>TFUE (ex 32)</a:t>
            </a:r>
          </a:p>
          <a:p>
            <a:endParaRPr lang="fr-FR" sz="1600" dirty="0" smtClean="0">
              <a:solidFill>
                <a:srgbClr val="00B050"/>
              </a:solidFill>
              <a:effectLst/>
              <a:latin typeface="Verdana" pitchFamily="34" charset="0"/>
            </a:endParaRPr>
          </a:p>
          <a:p>
            <a:endParaRPr lang="fr-FR" sz="1800" dirty="0" smtClean="0">
              <a:solidFill>
                <a:srgbClr val="00B050"/>
              </a:solidFill>
              <a:effectLst/>
              <a:latin typeface="Verdana" pitchFamily="34" charset="0"/>
            </a:endParaRPr>
          </a:p>
          <a:p>
            <a:endParaRPr lang="fr-FR" sz="1800" dirty="0">
              <a:solidFill>
                <a:srgbClr val="00B050"/>
              </a:solidFill>
              <a:effectLst/>
              <a:latin typeface="Verdana" pitchFamily="34" charset="0"/>
            </a:endParaRPr>
          </a:p>
          <a:p>
            <a:endParaRPr lang="fr-FR" sz="1800" dirty="0">
              <a:solidFill>
                <a:srgbClr val="00B050"/>
              </a:solidFill>
              <a:effectLst/>
              <a:latin typeface="Verdana" pitchFamily="34" charset="0"/>
            </a:endParaRPr>
          </a:p>
          <a:p>
            <a:endParaRPr lang="fr-FR" sz="1800" dirty="0">
              <a:solidFill>
                <a:srgbClr val="00B050"/>
              </a:solidFill>
              <a:effectLst/>
              <a:latin typeface="Verdana" pitchFamily="34" charset="0"/>
            </a:endParaRPr>
          </a:p>
          <a:p>
            <a:endParaRPr lang="fr-FR" sz="1800" dirty="0">
              <a:solidFill>
                <a:srgbClr val="00B050"/>
              </a:solidFill>
              <a:effectLst/>
              <a:latin typeface="Verdana" pitchFamily="34" charset="0"/>
            </a:endParaRPr>
          </a:p>
          <a:p>
            <a:endParaRPr lang="fr-FR" sz="1800" dirty="0" smtClean="0">
              <a:solidFill>
                <a:srgbClr val="00B050"/>
              </a:solidFill>
              <a:effectLst/>
              <a:latin typeface="Verdana" pitchFamily="34" charset="0"/>
            </a:endParaRPr>
          </a:p>
          <a:p>
            <a:pPr>
              <a:buNone/>
            </a:pPr>
            <a:r>
              <a:rPr lang="fr-FR" sz="1800" b="1" u="sng" dirty="0" smtClean="0">
                <a:solidFill>
                  <a:srgbClr val="00B050"/>
                </a:solidFill>
                <a:effectLst/>
                <a:latin typeface="Verdana" pitchFamily="34" charset="0"/>
              </a:rPr>
              <a:t>Définition </a:t>
            </a:r>
            <a:r>
              <a:rPr lang="fr-FR" sz="1800" b="1" u="sng" dirty="0">
                <a:solidFill>
                  <a:srgbClr val="00B050"/>
                </a:solidFill>
                <a:effectLst/>
                <a:latin typeface="Verdana" pitchFamily="34" charset="0"/>
              </a:rPr>
              <a:t>du secteur:</a:t>
            </a:r>
          </a:p>
          <a:p>
            <a:r>
              <a:rPr lang="fr-FR" sz="1400" b="1" dirty="0">
                <a:solidFill>
                  <a:srgbClr val="00B050"/>
                </a:solidFill>
                <a:effectLst/>
                <a:latin typeface="Verdana" pitchFamily="34" charset="0"/>
              </a:rPr>
              <a:t>Règlement n° </a:t>
            </a:r>
            <a:r>
              <a:rPr lang="fr-FR" sz="1400" b="1" dirty="0" smtClean="0">
                <a:solidFill>
                  <a:srgbClr val="00B050"/>
                </a:solidFill>
                <a:effectLst/>
                <a:latin typeface="Verdana" pitchFamily="34" charset="0"/>
              </a:rPr>
              <a:t>1379/2013 </a:t>
            </a:r>
            <a:r>
              <a:rPr lang="fr-FR" sz="1400" dirty="0" smtClean="0">
                <a:solidFill>
                  <a:srgbClr val="00B050"/>
                </a:solidFill>
                <a:effectLst/>
                <a:latin typeface="Verdana" pitchFamily="34" charset="0"/>
              </a:rPr>
              <a:t>Parlement-Conseil - </a:t>
            </a:r>
            <a:r>
              <a:rPr lang="fr-FR" sz="1400" b="1" dirty="0" smtClean="0">
                <a:solidFill>
                  <a:srgbClr val="00B050"/>
                </a:solidFill>
                <a:effectLst/>
                <a:latin typeface="Verdana" pitchFamily="34" charset="0"/>
              </a:rPr>
              <a:t>11 </a:t>
            </a:r>
            <a:r>
              <a:rPr lang="fr-FR" sz="1400" b="1" dirty="0">
                <a:solidFill>
                  <a:srgbClr val="00B050"/>
                </a:solidFill>
                <a:effectLst/>
                <a:latin typeface="Verdana" pitchFamily="34" charset="0"/>
              </a:rPr>
              <a:t>décembre </a:t>
            </a:r>
            <a:r>
              <a:rPr lang="fr-FR" sz="1400" b="1" dirty="0" smtClean="0">
                <a:solidFill>
                  <a:srgbClr val="00B050"/>
                </a:solidFill>
                <a:effectLst/>
                <a:latin typeface="Verdana" pitchFamily="34" charset="0"/>
              </a:rPr>
              <a:t>2013 </a:t>
            </a:r>
            <a:r>
              <a:rPr lang="fr-FR" sz="1400" dirty="0">
                <a:solidFill>
                  <a:srgbClr val="00B050"/>
                </a:solidFill>
                <a:effectLst/>
                <a:latin typeface="Verdana" pitchFamily="34" charset="0"/>
              </a:rPr>
              <a:t>organisation commune des marchés dans le secteur des produits de la pêche et de </a:t>
            </a:r>
            <a:r>
              <a:rPr lang="fr-FR" sz="1400" dirty="0" smtClean="0">
                <a:solidFill>
                  <a:srgbClr val="00B050"/>
                </a:solidFill>
                <a:effectLst/>
                <a:latin typeface="Verdana" pitchFamily="34" charset="0"/>
              </a:rPr>
              <a:t>l'aquaculture </a:t>
            </a:r>
            <a:r>
              <a:rPr lang="fr-FR" sz="1200" dirty="0" smtClean="0">
                <a:solidFill>
                  <a:srgbClr val="00B050"/>
                </a:solidFill>
                <a:effectLst/>
                <a:latin typeface="Verdana" pitchFamily="34" charset="0"/>
              </a:rPr>
              <a:t>(art.6 définitions)</a:t>
            </a:r>
            <a:endParaRPr lang="fr-FR" sz="1400" b="1" dirty="0">
              <a:solidFill>
                <a:srgbClr val="00B050"/>
              </a:solidFill>
              <a:latin typeface="Verdana" pitchFamily="34" charset="0"/>
            </a:endParaRPr>
          </a:p>
          <a:p>
            <a:endParaRPr lang="fr-FR" sz="1600" b="1" dirty="0">
              <a:solidFill>
                <a:srgbClr val="00B050"/>
              </a:solidFill>
              <a:latin typeface="Verdana" pitchFamily="34" charset="0"/>
            </a:endParaRPr>
          </a:p>
          <a:p>
            <a:endParaRPr lang="fr-FR" sz="2000" b="1" dirty="0">
              <a:solidFill>
                <a:srgbClr val="00B050"/>
              </a:solidFill>
              <a:latin typeface="Verdana" pitchFamily="34" charset="0"/>
            </a:endParaRPr>
          </a:p>
          <a:p>
            <a:endParaRPr lang="fr-FR" sz="2000" b="1" dirty="0">
              <a:solidFill>
                <a:srgbClr val="00B050"/>
              </a:solidFill>
              <a:latin typeface="Verdana" pitchFamily="34" charset="0"/>
            </a:endParaRPr>
          </a:p>
          <a:p>
            <a:endParaRPr lang="fr-FR" sz="20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40966" name="Rectangle 6"/>
          <p:cNvSpPr>
            <a:spLocks noChangeArrowheads="1"/>
          </p:cNvSpPr>
          <p:nvPr/>
        </p:nvSpPr>
        <p:spPr bwMode="auto">
          <a:xfrm>
            <a:off x="7338105" y="1571612"/>
            <a:ext cx="1020109" cy="204022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4769776" y="1925494"/>
            <a:ext cx="1088108" cy="217622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JP BOVE www.fcae.eu</a:t>
            </a:r>
            <a:endParaRPr lang="fr-FR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4500570"/>
            <a:ext cx="4643470" cy="793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4522878"/>
            <a:ext cx="4071966" cy="620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 cstate="print"/>
          <a:srcRect t="15382" b="7693"/>
          <a:stretch>
            <a:fillRect/>
          </a:stretch>
        </p:blipFill>
        <p:spPr bwMode="auto">
          <a:xfrm>
            <a:off x="142844" y="5214950"/>
            <a:ext cx="4148275" cy="679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57158" y="4572008"/>
            <a:ext cx="1714512" cy="214314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4643438" y="4572008"/>
            <a:ext cx="1143008" cy="214314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357158" y="5143512"/>
            <a:ext cx="2571768" cy="285752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6" name="Titre 1"/>
          <p:cNvSpPr txBox="1">
            <a:spLocks/>
          </p:cNvSpPr>
          <p:nvPr/>
        </p:nvSpPr>
        <p:spPr>
          <a:xfrm>
            <a:off x="142844" y="693266"/>
            <a:ext cx="7668345" cy="4497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000" b="1" dirty="0" smtClean="0">
                <a:latin typeface="Arial" pitchFamily="34" charset="0"/>
                <a:cs typeface="Arial" pitchFamily="34" charset="0"/>
              </a:rPr>
              <a:t>Définition du secteur de la pêche (1)</a:t>
            </a:r>
            <a:endParaRPr lang="fr-FR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3386336" y="70376"/>
            <a:ext cx="5266928" cy="3886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 document est cofinancé par l’Union européenne.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L’Europe s’engage en France avec le fonds européen de développement régional et le fonds social européen</a:t>
            </a:r>
            <a:endParaRPr lang="fr-FR" sz="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79667" y="69008"/>
            <a:ext cx="564333" cy="370847"/>
          </a:xfrm>
          <a:prstGeom prst="rect">
            <a:avLst/>
          </a:prstGeom>
        </p:spPr>
      </p:pic>
      <p:pic>
        <p:nvPicPr>
          <p:cNvPr id="19" name="Image 18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49" y="6260960"/>
            <a:ext cx="1071569" cy="525626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pic>
        <p:nvPicPr>
          <p:cNvPr id="20" name="Picture 4" descr="Afficher l'image d'origine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175742"/>
            <a:ext cx="1062802" cy="64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9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9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uild="p" autoUpdateAnimBg="0"/>
      <p:bldP spid="40966" grpId="0" animBg="1"/>
      <p:bldP spid="40967" grpId="0" animBg="1"/>
      <p:bldP spid="13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14446"/>
            <a:ext cx="9144000" cy="5643578"/>
          </a:xfrm>
        </p:spPr>
        <p:txBody>
          <a:bodyPr/>
          <a:lstStyle/>
          <a:p>
            <a:r>
              <a:rPr lang="fr-FR" sz="2000" b="1" dirty="0" smtClean="0">
                <a:solidFill>
                  <a:srgbClr val="00B050"/>
                </a:solidFill>
                <a:latin typeface="Verdana" pitchFamily="34" charset="0"/>
              </a:rPr>
              <a:t>Annexe </a:t>
            </a:r>
            <a:r>
              <a:rPr lang="fr-FR" sz="2000" b="1" dirty="0">
                <a:solidFill>
                  <a:srgbClr val="00B050"/>
                </a:solidFill>
                <a:latin typeface="Verdana" pitchFamily="34" charset="0"/>
              </a:rPr>
              <a:t>1 </a:t>
            </a:r>
            <a:r>
              <a:rPr lang="fr-FR" sz="2000" b="1" dirty="0" smtClean="0">
                <a:solidFill>
                  <a:srgbClr val="00B050"/>
                </a:solidFill>
                <a:latin typeface="Verdana" pitchFamily="34" charset="0"/>
              </a:rPr>
              <a:t>du </a:t>
            </a:r>
            <a:r>
              <a:rPr lang="fr-FR" sz="2000" b="1" dirty="0" err="1" smtClean="0">
                <a:solidFill>
                  <a:srgbClr val="00B050"/>
                </a:solidFill>
                <a:latin typeface="Verdana" pitchFamily="34" charset="0"/>
              </a:rPr>
              <a:t>rgt</a:t>
            </a:r>
            <a:r>
              <a:rPr lang="fr-FR" sz="2000" b="1" dirty="0">
                <a:solidFill>
                  <a:srgbClr val="00B050"/>
                </a:solidFill>
                <a:latin typeface="Verdana" pitchFamily="34" charset="0"/>
              </a:rPr>
              <a:t>. </a:t>
            </a:r>
            <a:r>
              <a:rPr lang="fr-FR" sz="2000" b="1" dirty="0" smtClean="0">
                <a:solidFill>
                  <a:srgbClr val="00B050"/>
                </a:solidFill>
                <a:latin typeface="Verdana" pitchFamily="34" charset="0"/>
              </a:rPr>
              <a:t>1379-2013 </a:t>
            </a:r>
            <a:r>
              <a:rPr lang="fr-FR" sz="2000" b="1" dirty="0">
                <a:solidFill>
                  <a:srgbClr val="00B050"/>
                </a:solidFill>
                <a:latin typeface="Verdana" pitchFamily="34" charset="0"/>
              </a:rPr>
              <a:t>- PRODUITS </a:t>
            </a:r>
            <a:r>
              <a:rPr lang="fr-FR" sz="2000" b="1" dirty="0" smtClean="0">
                <a:solidFill>
                  <a:srgbClr val="00B050"/>
                </a:solidFill>
                <a:latin typeface="Verdana" pitchFamily="34" charset="0"/>
              </a:rPr>
              <a:t>DE LA PECHE</a:t>
            </a:r>
            <a:endParaRPr lang="fr-FR" sz="2000" dirty="0">
              <a:solidFill>
                <a:srgbClr val="00B050"/>
              </a:solidFill>
              <a:latin typeface="Verdana" pitchFamily="34" charset="0"/>
            </a:endParaRPr>
          </a:p>
          <a:p>
            <a:pPr>
              <a:buNone/>
            </a:pPr>
            <a:endParaRPr lang="fr-FR" dirty="0" smtClean="0">
              <a:latin typeface="Verdana" pitchFamily="34" charset="0"/>
            </a:endParaRPr>
          </a:p>
          <a:p>
            <a:pPr>
              <a:buNone/>
            </a:pPr>
            <a:endParaRPr lang="fr-FR" dirty="0">
              <a:latin typeface="Verdana" pitchFamily="34" charset="0"/>
            </a:endParaRPr>
          </a:p>
          <a:p>
            <a:endParaRPr lang="fr-FR" sz="2000" dirty="0">
              <a:effectLst/>
              <a:latin typeface="Verdana" pitchFamily="34" charset="0"/>
            </a:endParaRPr>
          </a:p>
          <a:p>
            <a:endParaRPr lang="fr-FR" sz="2000" dirty="0">
              <a:effectLst/>
              <a:latin typeface="Verdana" pitchFamily="34" charset="0"/>
            </a:endParaRPr>
          </a:p>
          <a:p>
            <a:endParaRPr lang="fr-FR" sz="2000" dirty="0">
              <a:effectLst/>
              <a:latin typeface="Verdana" pitchFamily="34" charset="0"/>
            </a:endParaRPr>
          </a:p>
          <a:p>
            <a:endParaRPr lang="fr-FR" sz="2000" dirty="0">
              <a:effectLst/>
              <a:latin typeface="Verdana" pitchFamily="34" charset="0"/>
            </a:endParaRPr>
          </a:p>
          <a:p>
            <a:endParaRPr lang="fr-FR" sz="2000" dirty="0">
              <a:effectLst/>
              <a:latin typeface="Verdana" pitchFamily="34" charset="0"/>
            </a:endParaRPr>
          </a:p>
          <a:p>
            <a:endParaRPr lang="fr-FR" sz="2000" dirty="0">
              <a:effectLst/>
              <a:latin typeface="Verdana" pitchFamily="34" charset="0"/>
            </a:endParaRPr>
          </a:p>
          <a:p>
            <a:endParaRPr lang="fr-FR" sz="2400" b="1" dirty="0">
              <a:latin typeface="Verdana" pitchFamily="34" charset="0"/>
            </a:endParaRPr>
          </a:p>
          <a:p>
            <a:endParaRPr lang="fr-FR" sz="2400" b="1" dirty="0">
              <a:latin typeface="Verdana" pitchFamily="34" charset="0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JP BOVE www.fcae.eu</a:t>
            </a:r>
            <a:endParaRPr lang="fr-FR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/>
          <a:srcRect b="59831"/>
          <a:stretch>
            <a:fillRect/>
          </a:stretch>
        </p:blipFill>
        <p:spPr bwMode="auto">
          <a:xfrm>
            <a:off x="95283" y="1597523"/>
            <a:ext cx="8905873" cy="5260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itre 1"/>
          <p:cNvSpPr txBox="1">
            <a:spLocks/>
          </p:cNvSpPr>
          <p:nvPr/>
        </p:nvSpPr>
        <p:spPr>
          <a:xfrm>
            <a:off x="142844" y="693266"/>
            <a:ext cx="7668345" cy="4497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400" b="1" dirty="0" smtClean="0">
                <a:latin typeface="Arial" pitchFamily="34" charset="0"/>
                <a:cs typeface="Arial" pitchFamily="34" charset="0"/>
              </a:rPr>
              <a:t>Définition</a:t>
            </a:r>
            <a:r>
              <a:rPr lang="fr-FR" sz="2000" b="1" dirty="0" smtClean="0">
                <a:latin typeface="Arial" pitchFamily="34" charset="0"/>
                <a:cs typeface="Arial" pitchFamily="34" charset="0"/>
              </a:rPr>
              <a:t> du secteur de la pêche (2)</a:t>
            </a:r>
            <a:endParaRPr lang="fr-FR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3386336" y="34309"/>
            <a:ext cx="5266928" cy="3886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 document est cofinancé par l’Union européenne.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L’Europe s’engage en France avec le fonds européen de développement régional et le fonds social européen</a:t>
            </a:r>
            <a:endParaRPr lang="fr-FR" sz="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9667" y="52158"/>
            <a:ext cx="564333" cy="3708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14446"/>
            <a:ext cx="9144000" cy="6072206"/>
          </a:xfrm>
        </p:spPr>
        <p:txBody>
          <a:bodyPr/>
          <a:lstStyle/>
          <a:p>
            <a:r>
              <a:rPr lang="fr-FR" sz="2000" b="1" dirty="0" smtClean="0">
                <a:solidFill>
                  <a:srgbClr val="00B050"/>
                </a:solidFill>
                <a:latin typeface="Verdana" pitchFamily="34" charset="0"/>
              </a:rPr>
              <a:t>Annexe </a:t>
            </a:r>
            <a:r>
              <a:rPr lang="fr-FR" sz="2000" b="1" dirty="0">
                <a:solidFill>
                  <a:srgbClr val="00B050"/>
                </a:solidFill>
                <a:latin typeface="Verdana" pitchFamily="34" charset="0"/>
              </a:rPr>
              <a:t>1 </a:t>
            </a:r>
            <a:r>
              <a:rPr lang="fr-FR" sz="2000" b="1" dirty="0" smtClean="0">
                <a:solidFill>
                  <a:srgbClr val="00B050"/>
                </a:solidFill>
                <a:latin typeface="Verdana" pitchFamily="34" charset="0"/>
              </a:rPr>
              <a:t>du </a:t>
            </a:r>
            <a:r>
              <a:rPr lang="fr-FR" sz="2000" b="1" dirty="0" err="1" smtClean="0">
                <a:solidFill>
                  <a:srgbClr val="00B050"/>
                </a:solidFill>
                <a:latin typeface="Verdana" pitchFamily="34" charset="0"/>
              </a:rPr>
              <a:t>rgt</a:t>
            </a:r>
            <a:r>
              <a:rPr lang="fr-FR" sz="2000" b="1" dirty="0">
                <a:solidFill>
                  <a:srgbClr val="00B050"/>
                </a:solidFill>
                <a:latin typeface="Verdana" pitchFamily="34" charset="0"/>
              </a:rPr>
              <a:t>. </a:t>
            </a:r>
            <a:r>
              <a:rPr lang="fr-FR" sz="2000" b="1" dirty="0" smtClean="0">
                <a:solidFill>
                  <a:srgbClr val="00B050"/>
                </a:solidFill>
                <a:latin typeface="Verdana" pitchFamily="34" charset="0"/>
              </a:rPr>
              <a:t>1379-2013 </a:t>
            </a:r>
            <a:r>
              <a:rPr lang="fr-FR" sz="2000" b="1" dirty="0">
                <a:solidFill>
                  <a:srgbClr val="00B050"/>
                </a:solidFill>
                <a:latin typeface="Verdana" pitchFamily="34" charset="0"/>
              </a:rPr>
              <a:t>- PRODUITS </a:t>
            </a:r>
            <a:r>
              <a:rPr lang="fr-FR" sz="2000" b="1" dirty="0" smtClean="0">
                <a:solidFill>
                  <a:srgbClr val="00B050"/>
                </a:solidFill>
                <a:latin typeface="Verdana" pitchFamily="34" charset="0"/>
              </a:rPr>
              <a:t>DE LA PECHE</a:t>
            </a:r>
            <a:endParaRPr lang="fr-FR" sz="2000" dirty="0">
              <a:solidFill>
                <a:srgbClr val="00B050"/>
              </a:solidFill>
              <a:latin typeface="Verdana" pitchFamily="34" charset="0"/>
            </a:endParaRPr>
          </a:p>
          <a:p>
            <a:pPr>
              <a:buNone/>
            </a:pPr>
            <a:endParaRPr lang="fr-FR" dirty="0" smtClean="0">
              <a:latin typeface="Verdana" pitchFamily="34" charset="0"/>
            </a:endParaRPr>
          </a:p>
          <a:p>
            <a:pPr>
              <a:buNone/>
            </a:pPr>
            <a:endParaRPr lang="fr-FR" dirty="0">
              <a:latin typeface="Verdana" pitchFamily="34" charset="0"/>
            </a:endParaRPr>
          </a:p>
          <a:p>
            <a:endParaRPr lang="fr-FR" sz="2000" dirty="0">
              <a:effectLst/>
              <a:latin typeface="Verdana" pitchFamily="34" charset="0"/>
            </a:endParaRPr>
          </a:p>
          <a:p>
            <a:endParaRPr lang="fr-FR" sz="2000" dirty="0">
              <a:effectLst/>
              <a:latin typeface="Verdana" pitchFamily="34" charset="0"/>
            </a:endParaRPr>
          </a:p>
          <a:p>
            <a:endParaRPr lang="fr-FR" sz="2000" dirty="0">
              <a:effectLst/>
              <a:latin typeface="Verdana" pitchFamily="34" charset="0"/>
            </a:endParaRPr>
          </a:p>
          <a:p>
            <a:endParaRPr lang="fr-FR" sz="2000" dirty="0">
              <a:effectLst/>
              <a:latin typeface="Verdana" pitchFamily="34" charset="0"/>
            </a:endParaRPr>
          </a:p>
          <a:p>
            <a:endParaRPr lang="fr-FR" sz="2000" dirty="0">
              <a:effectLst/>
              <a:latin typeface="Verdana" pitchFamily="34" charset="0"/>
            </a:endParaRPr>
          </a:p>
          <a:p>
            <a:endParaRPr lang="fr-FR" sz="2000" dirty="0">
              <a:effectLst/>
              <a:latin typeface="Verdana" pitchFamily="34" charset="0"/>
            </a:endParaRPr>
          </a:p>
          <a:p>
            <a:endParaRPr lang="fr-FR" sz="2400" b="1" dirty="0">
              <a:latin typeface="Verdana" pitchFamily="34" charset="0"/>
            </a:endParaRPr>
          </a:p>
          <a:p>
            <a:endParaRPr lang="fr-FR" sz="2400" b="1" dirty="0">
              <a:latin typeface="Verdana" pitchFamily="34" charset="0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JP BOVE www.fcae.eu</a:t>
            </a:r>
            <a:endParaRPr lang="fr-FR"/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2" cstate="print"/>
          <a:srcRect b="30782"/>
          <a:stretch>
            <a:fillRect/>
          </a:stretch>
        </p:blipFill>
        <p:spPr bwMode="auto">
          <a:xfrm>
            <a:off x="213712" y="1643050"/>
            <a:ext cx="8716006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itre 1"/>
          <p:cNvSpPr txBox="1">
            <a:spLocks/>
          </p:cNvSpPr>
          <p:nvPr/>
        </p:nvSpPr>
        <p:spPr>
          <a:xfrm>
            <a:off x="142844" y="693266"/>
            <a:ext cx="7668345" cy="4497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400" b="1" dirty="0" smtClean="0">
                <a:latin typeface="Arial" pitchFamily="34" charset="0"/>
                <a:cs typeface="Arial" pitchFamily="34" charset="0"/>
              </a:rPr>
              <a:t>Définition</a:t>
            </a:r>
            <a:r>
              <a:rPr lang="fr-FR" sz="2000" b="1" dirty="0" smtClean="0">
                <a:latin typeface="Arial" pitchFamily="34" charset="0"/>
                <a:cs typeface="Arial" pitchFamily="34" charset="0"/>
              </a:rPr>
              <a:t> du secteur de la pêche (3)</a:t>
            </a:r>
            <a:endParaRPr lang="fr-FR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3386336" y="70266"/>
            <a:ext cx="5266928" cy="3886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 document est cofinancé par l’Union européenne.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L’Europe s’engage en France avec le fonds européen de développement régional et le fonds social européen</a:t>
            </a:r>
            <a:endParaRPr lang="fr-FR" sz="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9667" y="79190"/>
            <a:ext cx="564333" cy="3708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28694"/>
            <a:ext cx="9144000" cy="6072206"/>
          </a:xfrm>
        </p:spPr>
        <p:txBody>
          <a:bodyPr/>
          <a:lstStyle/>
          <a:p>
            <a:endParaRPr lang="fr-FR" sz="2400" b="1" dirty="0" smtClean="0">
              <a:solidFill>
                <a:srgbClr val="00B050"/>
              </a:solidFill>
              <a:latin typeface="Verdana" pitchFamily="34" charset="0"/>
            </a:endParaRPr>
          </a:p>
          <a:p>
            <a:r>
              <a:rPr lang="fr-FR" sz="2000" b="1" dirty="0" smtClean="0">
                <a:solidFill>
                  <a:srgbClr val="00B050"/>
                </a:solidFill>
                <a:latin typeface="Verdana" pitchFamily="34" charset="0"/>
              </a:rPr>
              <a:t>Annexe </a:t>
            </a:r>
            <a:r>
              <a:rPr lang="fr-FR" sz="2000" b="1" dirty="0">
                <a:solidFill>
                  <a:srgbClr val="00B050"/>
                </a:solidFill>
                <a:latin typeface="Verdana" pitchFamily="34" charset="0"/>
              </a:rPr>
              <a:t>1 </a:t>
            </a:r>
            <a:r>
              <a:rPr lang="fr-FR" sz="2000" b="1" dirty="0" err="1">
                <a:solidFill>
                  <a:srgbClr val="00B050"/>
                </a:solidFill>
                <a:latin typeface="Verdana" pitchFamily="34" charset="0"/>
              </a:rPr>
              <a:t>rgt</a:t>
            </a:r>
            <a:r>
              <a:rPr lang="fr-FR" sz="2000" b="1" dirty="0">
                <a:solidFill>
                  <a:srgbClr val="00B050"/>
                </a:solidFill>
                <a:latin typeface="Verdana" pitchFamily="34" charset="0"/>
              </a:rPr>
              <a:t>. </a:t>
            </a:r>
            <a:r>
              <a:rPr lang="fr-FR" sz="2000" b="1" dirty="0" smtClean="0">
                <a:solidFill>
                  <a:srgbClr val="00B050"/>
                </a:solidFill>
                <a:latin typeface="Verdana" pitchFamily="34" charset="0"/>
              </a:rPr>
              <a:t>1379-2013 </a:t>
            </a:r>
            <a:r>
              <a:rPr lang="fr-FR" sz="2000" b="1" dirty="0">
                <a:solidFill>
                  <a:srgbClr val="00B050"/>
                </a:solidFill>
                <a:latin typeface="Verdana" pitchFamily="34" charset="0"/>
              </a:rPr>
              <a:t>- PRODUITS </a:t>
            </a:r>
            <a:r>
              <a:rPr lang="fr-FR" sz="2000" b="1" dirty="0" smtClean="0">
                <a:solidFill>
                  <a:srgbClr val="00B050"/>
                </a:solidFill>
                <a:latin typeface="Verdana" pitchFamily="34" charset="0"/>
              </a:rPr>
              <a:t>DE LA PECHE</a:t>
            </a:r>
            <a:endParaRPr lang="fr-FR" sz="2000" dirty="0">
              <a:solidFill>
                <a:srgbClr val="00B050"/>
              </a:solidFill>
              <a:latin typeface="Verdana" pitchFamily="34" charset="0"/>
            </a:endParaRPr>
          </a:p>
          <a:p>
            <a:pPr>
              <a:buNone/>
            </a:pPr>
            <a:endParaRPr lang="fr-FR" dirty="0" smtClean="0">
              <a:latin typeface="Verdana" pitchFamily="34" charset="0"/>
            </a:endParaRPr>
          </a:p>
          <a:p>
            <a:pPr>
              <a:buNone/>
            </a:pPr>
            <a:endParaRPr lang="fr-FR" dirty="0">
              <a:latin typeface="Verdana" pitchFamily="34" charset="0"/>
            </a:endParaRPr>
          </a:p>
          <a:p>
            <a:endParaRPr lang="fr-FR" sz="2000" dirty="0">
              <a:effectLst/>
              <a:latin typeface="Verdana" pitchFamily="34" charset="0"/>
            </a:endParaRPr>
          </a:p>
          <a:p>
            <a:endParaRPr lang="fr-FR" sz="2000" dirty="0">
              <a:effectLst/>
              <a:latin typeface="Verdana" pitchFamily="34" charset="0"/>
            </a:endParaRPr>
          </a:p>
          <a:p>
            <a:endParaRPr lang="fr-FR" sz="2000" dirty="0">
              <a:effectLst/>
              <a:latin typeface="Verdana" pitchFamily="34" charset="0"/>
            </a:endParaRPr>
          </a:p>
          <a:p>
            <a:endParaRPr lang="fr-FR" sz="2000" dirty="0">
              <a:effectLst/>
              <a:latin typeface="Verdana" pitchFamily="34" charset="0"/>
            </a:endParaRPr>
          </a:p>
          <a:p>
            <a:endParaRPr lang="fr-FR" sz="2000" dirty="0">
              <a:effectLst/>
              <a:latin typeface="Verdana" pitchFamily="34" charset="0"/>
            </a:endParaRPr>
          </a:p>
          <a:p>
            <a:endParaRPr lang="fr-FR" sz="2000" dirty="0">
              <a:effectLst/>
              <a:latin typeface="Verdana" pitchFamily="34" charset="0"/>
            </a:endParaRPr>
          </a:p>
          <a:p>
            <a:endParaRPr lang="fr-FR" sz="2400" b="1" dirty="0">
              <a:latin typeface="Verdana" pitchFamily="34" charset="0"/>
            </a:endParaRPr>
          </a:p>
          <a:p>
            <a:endParaRPr lang="fr-FR" sz="2400" b="1" dirty="0">
              <a:latin typeface="Verdana" pitchFamily="34" charset="0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JP BOVE www.fcae.eu</a:t>
            </a:r>
            <a:endParaRPr lang="fr-FR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525" y="1938338"/>
            <a:ext cx="8362950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itre 1"/>
          <p:cNvSpPr txBox="1">
            <a:spLocks/>
          </p:cNvSpPr>
          <p:nvPr/>
        </p:nvSpPr>
        <p:spPr>
          <a:xfrm>
            <a:off x="142844" y="714356"/>
            <a:ext cx="7668345" cy="4497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400" b="1" dirty="0" smtClean="0">
                <a:latin typeface="Arial" pitchFamily="34" charset="0"/>
                <a:cs typeface="Arial" pitchFamily="34" charset="0"/>
              </a:rPr>
              <a:t>Définition</a:t>
            </a:r>
            <a:r>
              <a:rPr lang="fr-FR" sz="2000" b="1" dirty="0" smtClean="0">
                <a:latin typeface="Arial" pitchFamily="34" charset="0"/>
                <a:cs typeface="Arial" pitchFamily="34" charset="0"/>
              </a:rPr>
              <a:t> du secteur de la pêche (4)</a:t>
            </a:r>
            <a:endParaRPr lang="fr-FR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3386336" y="63127"/>
            <a:ext cx="5266928" cy="3886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 document est cofinancé par l’Union européenne.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L’Europe s’engage en France avec le fonds européen de développement régional et le fonds social européen</a:t>
            </a:r>
            <a:endParaRPr lang="fr-FR" sz="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9667" y="74937"/>
            <a:ext cx="564333" cy="370847"/>
          </a:xfrm>
          <a:prstGeom prst="rect">
            <a:avLst/>
          </a:prstGeom>
        </p:spPr>
      </p:pic>
      <p:pic>
        <p:nvPicPr>
          <p:cNvPr id="11" name="Image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49" y="6260960"/>
            <a:ext cx="1071569" cy="525626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pic>
        <p:nvPicPr>
          <p:cNvPr id="12" name="Picture 4" descr="Afficher l'image d'origin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175742"/>
            <a:ext cx="1062802" cy="64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/>
        </p:nvSpPr>
        <p:spPr>
          <a:xfrm>
            <a:off x="214282" y="1928802"/>
            <a:ext cx="8572560" cy="714380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5720" y="1142984"/>
            <a:ext cx="8858280" cy="45720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2400" b="1" dirty="0" smtClean="0">
                <a:solidFill>
                  <a:srgbClr val="00B050"/>
                </a:solidFill>
              </a:rPr>
              <a:t>Application de l’article </a:t>
            </a:r>
            <a:r>
              <a:rPr lang="fr-FR" sz="2400" b="1" dirty="0" smtClean="0">
                <a:solidFill>
                  <a:srgbClr val="FF0000"/>
                </a:solidFill>
              </a:rPr>
              <a:t>107 </a:t>
            </a:r>
            <a:r>
              <a:rPr lang="fr-FR" sz="2400" b="1" dirty="0" smtClean="0">
                <a:solidFill>
                  <a:srgbClr val="00B050"/>
                </a:solidFill>
              </a:rPr>
              <a:t>du Traité à la pêche/aquaculture </a:t>
            </a:r>
            <a:r>
              <a:rPr lang="fr-FR" sz="2000" dirty="0" smtClean="0">
                <a:solidFill>
                  <a:srgbClr val="00B050"/>
                </a:solidFill>
              </a:rPr>
              <a:t>(art. 8.1 du </a:t>
            </a:r>
            <a:r>
              <a:rPr lang="fr-FR" sz="2000" dirty="0" err="1" smtClean="0">
                <a:solidFill>
                  <a:srgbClr val="00B050"/>
                </a:solidFill>
              </a:rPr>
              <a:t>Rgt</a:t>
            </a:r>
            <a:r>
              <a:rPr lang="fr-FR" sz="2000" dirty="0" smtClean="0">
                <a:solidFill>
                  <a:srgbClr val="00B050"/>
                </a:solidFill>
              </a:rPr>
              <a:t> FEAMP 15/5/14)</a:t>
            </a:r>
            <a:endParaRPr lang="fr-FR" sz="2400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fr-FR" sz="2400" b="1" u="sng" dirty="0" smtClean="0">
                <a:solidFill>
                  <a:srgbClr val="00B050"/>
                </a:solidFill>
              </a:rPr>
              <a:t>Mais </a:t>
            </a:r>
            <a:r>
              <a:rPr lang="fr-FR" sz="2400" b="1" dirty="0" smtClean="0">
                <a:solidFill>
                  <a:srgbClr val="00B050"/>
                </a:solidFill>
              </a:rPr>
              <a:t>pas d’application de l’article 107 aux paiements cofinancés FEAMP</a:t>
            </a:r>
            <a:r>
              <a:rPr lang="fr-FR" sz="2400" dirty="0" smtClean="0">
                <a:solidFill>
                  <a:srgbClr val="00B050"/>
                </a:solidFill>
              </a:rPr>
              <a:t> (</a:t>
            </a:r>
            <a:r>
              <a:rPr lang="fr-FR" sz="2400" b="1" dirty="0" smtClean="0">
                <a:solidFill>
                  <a:srgbClr val="FF0000"/>
                </a:solidFill>
              </a:rPr>
              <a:t>Art 8.2 </a:t>
            </a:r>
            <a:r>
              <a:rPr lang="fr-FR" sz="2400" b="1" dirty="0" err="1" smtClean="0">
                <a:solidFill>
                  <a:srgbClr val="FF0000"/>
                </a:solidFill>
              </a:rPr>
              <a:t>rgt</a:t>
            </a:r>
            <a:r>
              <a:rPr lang="fr-FR" sz="2400" b="1" dirty="0" smtClean="0">
                <a:solidFill>
                  <a:srgbClr val="FF0000"/>
                </a:solidFill>
              </a:rPr>
              <a:t>. FEAMP</a:t>
            </a:r>
            <a:r>
              <a:rPr lang="fr-FR" sz="2400" dirty="0" smtClean="0">
                <a:solidFill>
                  <a:srgbClr val="00B050"/>
                </a:solidFill>
              </a:rPr>
              <a:t>)</a:t>
            </a:r>
          </a:p>
          <a:p>
            <a:endParaRPr lang="fr-FR" sz="2400" dirty="0" smtClean="0">
              <a:solidFill>
                <a:srgbClr val="00B050"/>
              </a:solidFill>
            </a:endParaRPr>
          </a:p>
          <a:p>
            <a:pPr lvl="5"/>
            <a:endParaRPr lang="fr-FR" sz="1100" b="1" dirty="0" smtClean="0">
              <a:solidFill>
                <a:srgbClr val="00B050"/>
              </a:solidFill>
            </a:endParaRPr>
          </a:p>
          <a:p>
            <a:endParaRPr lang="fr-FR" sz="1050" b="1" u="sng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fr-FR" sz="2400" b="1" u="sng" dirty="0" smtClean="0">
                <a:solidFill>
                  <a:srgbClr val="00B050"/>
                </a:solidFill>
              </a:rPr>
              <a:t>En cas de notification</a:t>
            </a:r>
            <a:r>
              <a:rPr lang="fr-FR" sz="2400" u="sng" dirty="0" smtClean="0">
                <a:solidFill>
                  <a:srgbClr val="00B050"/>
                </a:solidFill>
              </a:rPr>
              <a:t>: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Possibilité d’allouer des aides au fonctionnement pour les producteurs et transformateurs (Art.8.4)  </a:t>
            </a:r>
            <a:r>
              <a:rPr lang="fr-FR" sz="2400" b="1" dirty="0" smtClean="0">
                <a:solidFill>
                  <a:srgbClr val="00B050"/>
                </a:solidFill>
              </a:rPr>
              <a:t>pour les RUP</a:t>
            </a:r>
          </a:p>
          <a:p>
            <a:endParaRPr lang="fr-FR" sz="2400" dirty="0" smtClean="0">
              <a:solidFill>
                <a:srgbClr val="00B050"/>
              </a:solidFill>
            </a:endParaRPr>
          </a:p>
          <a:p>
            <a:endParaRPr lang="fr-FR" sz="240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JP BOVE www.fcae.eu</a:t>
            </a:r>
            <a:endParaRPr lang="fr-FR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392" y="2643182"/>
            <a:ext cx="8989202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714884"/>
            <a:ext cx="8786874" cy="1128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itre 1"/>
          <p:cNvSpPr txBox="1">
            <a:spLocks/>
          </p:cNvSpPr>
          <p:nvPr/>
        </p:nvSpPr>
        <p:spPr>
          <a:xfrm>
            <a:off x="142844" y="693266"/>
            <a:ext cx="8715436" cy="4497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400" b="1" dirty="0" smtClean="0">
                <a:latin typeface="Arial" pitchFamily="34" charset="0"/>
                <a:cs typeface="Arial" pitchFamily="34" charset="0"/>
              </a:rPr>
              <a:t>Spécificités du FEAMP au regard des « aides d’Etat »</a:t>
            </a:r>
            <a:endParaRPr lang="fr-FR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3386336" y="64468"/>
            <a:ext cx="5266928" cy="3886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 document est cofinancé par l’Union européenne.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L’Europe s’engage en France avec le fonds européen de développement régional et le fonds social européen</a:t>
            </a:r>
            <a:endParaRPr lang="fr-FR" sz="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9667" y="78938"/>
            <a:ext cx="564333" cy="370847"/>
          </a:xfrm>
          <a:prstGeom prst="rect">
            <a:avLst/>
          </a:prstGeom>
        </p:spPr>
      </p:pic>
      <p:pic>
        <p:nvPicPr>
          <p:cNvPr id="12" name="Image 1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49" y="6260960"/>
            <a:ext cx="1071569" cy="525626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pic>
        <p:nvPicPr>
          <p:cNvPr id="13" name="Picture 4" descr="Afficher l'image d'origin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175742"/>
            <a:ext cx="1062802" cy="64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   </a:t>
            </a:r>
            <a:endParaRPr lang="fr-FR" dirty="0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0" y="907580"/>
            <a:ext cx="9144000" cy="5211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b="1" dirty="0" smtClean="0">
                <a:latin typeface="Arial" pitchFamily="34" charset="0"/>
                <a:cs typeface="Arial" pitchFamily="34" charset="0"/>
              </a:rPr>
              <a:t>LES 2 CONTEXTES POUR LES AIDES D’ETAT DANS LA PECHE</a:t>
            </a:r>
            <a:endParaRPr lang="fr-FR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1027"/>
          <p:cNvSpPr txBox="1">
            <a:spLocks noChangeArrowheads="1"/>
          </p:cNvSpPr>
          <p:nvPr/>
        </p:nvSpPr>
        <p:spPr>
          <a:xfrm>
            <a:off x="500034" y="1571612"/>
            <a:ext cx="3857652" cy="4143404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3200" b="1" u="sng" dirty="0" smtClean="0">
                <a:solidFill>
                  <a:srgbClr val="FF0000"/>
                </a:solidFill>
              </a:rPr>
              <a:t>OPERATION COFINANCEE PAR LE FEAMP</a:t>
            </a:r>
            <a:endParaRPr kumimoji="0" lang="fr-FR" sz="3200" b="1" i="0" strike="noStrike" kern="1200" cap="none" spc="0" normalizeH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fr-FR" sz="3200" b="1" baseline="0" dirty="0" smtClean="0">
                <a:solidFill>
                  <a:srgbClr val="00B050"/>
                </a:solidFill>
              </a:rPr>
              <a:t> PAS D’APPLICATION DE LA REGLEMENTATION DES AIDES D’ETAT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200" b="1" i="0" strike="noStrike" kern="1200" cap="none" spc="0" normalizeH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Application des règles du FEAMP</a:t>
            </a:r>
            <a:endParaRPr kumimoji="0" lang="fr-FR" sz="1300" i="0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8" name="Rectangle 1027"/>
          <p:cNvSpPr txBox="1">
            <a:spLocks noChangeArrowheads="1"/>
          </p:cNvSpPr>
          <p:nvPr/>
        </p:nvSpPr>
        <p:spPr>
          <a:xfrm>
            <a:off x="4826756" y="1571612"/>
            <a:ext cx="3857652" cy="414340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3200" b="1" u="sng" dirty="0" smtClean="0">
                <a:solidFill>
                  <a:srgbClr val="FF0000"/>
                </a:solidFill>
              </a:rPr>
              <a:t>OPERATION NON COFINANCEE PAR LE FEAMP</a:t>
            </a:r>
            <a:endParaRPr kumimoji="0" lang="fr-FR" sz="3200" b="1" i="0" strike="noStrike" kern="1200" cap="none" spc="0" normalizeH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fr-FR" sz="3200" b="1" baseline="0" dirty="0" smtClean="0">
                <a:solidFill>
                  <a:srgbClr val="00B050"/>
                </a:solidFill>
              </a:rPr>
              <a:t> APPLICATION DE LA REGLEMENTATION DES AIDES D’ETAT</a:t>
            </a:r>
          </a:p>
        </p:txBody>
      </p:sp>
      <p:cxnSp>
        <p:nvCxnSpPr>
          <p:cNvPr id="9" name="Connecteur droit 8"/>
          <p:cNvCxnSpPr/>
          <p:nvPr/>
        </p:nvCxnSpPr>
        <p:spPr>
          <a:xfrm rot="5400000">
            <a:off x="2250265" y="3536157"/>
            <a:ext cx="4572032" cy="71438"/>
          </a:xfrm>
          <a:prstGeom prst="line">
            <a:avLst/>
          </a:prstGeom>
          <a:ln w="158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3386336" y="71898"/>
            <a:ext cx="5266928" cy="3886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 document est cofinancé par l’Union européenne.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L’Europe s’engage en France avec le fonds européen de développement régional et le fonds social européen</a:t>
            </a:r>
            <a:endParaRPr lang="fr-FR" sz="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9667" y="89747"/>
            <a:ext cx="564333" cy="370847"/>
          </a:xfrm>
          <a:prstGeom prst="rect">
            <a:avLst/>
          </a:prstGeom>
        </p:spPr>
      </p:pic>
      <p:pic>
        <p:nvPicPr>
          <p:cNvPr id="12" name="Image 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49" y="6260960"/>
            <a:ext cx="1071569" cy="525626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pic>
        <p:nvPicPr>
          <p:cNvPr id="13" name="Picture 4" descr="Afficher l'image d'origin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175742"/>
            <a:ext cx="1062802" cy="64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6651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utoUpdateAnimBg="0"/>
      <p:bldP spid="8" grpId="0" build="p" autoUpdateAnimBg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11067</TotalTime>
  <Words>2730</Words>
  <Application>Microsoft Office PowerPoint</Application>
  <PresentationFormat>Affichage à l'écran (4:3)</PresentationFormat>
  <Paragraphs>550</Paragraphs>
  <Slides>28</Slides>
  <Notes>2</Notes>
  <HiddenSlides>0</HiddenSlides>
  <MMClips>0</MMClips>
  <ScaleCrop>false</ScaleCrop>
  <HeadingPairs>
    <vt:vector size="8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Liens</vt:lpstr>
      </vt:variant>
      <vt:variant>
        <vt:i4>3</vt:i4>
      </vt:variant>
      <vt:variant>
        <vt:lpstr>Titres des diapositives</vt:lpstr>
      </vt:variant>
      <vt:variant>
        <vt:i4>28</vt:i4>
      </vt:variant>
    </vt:vector>
  </HeadingPairs>
  <TitlesOfParts>
    <vt:vector size="39" baseType="lpstr">
      <vt:lpstr>Arial</vt:lpstr>
      <vt:lpstr>Arial Black</vt:lpstr>
      <vt:lpstr>Calibri</vt:lpstr>
      <vt:lpstr>Times New Roman</vt:lpstr>
      <vt:lpstr>Verdana</vt:lpstr>
      <vt:lpstr>Wingdings</vt:lpstr>
      <vt:lpstr>Wingdings 2</vt:lpstr>
      <vt:lpstr>Thème Office</vt:lpstr>
      <vt:lpstr>???</vt:lpstr>
      <vt:lpstr>???</vt:lpstr>
      <vt:lpstr>C:\Users\Utilisateur\Documents\0 FORMAT\0  SLIDES\1A- RGT GENERAL\SECTEURS EXCLUS RGEC 2014.xlsx!Feuil1!L1C1:L20C10</vt:lpstr>
      <vt:lpstr>Présentation PowerPoint</vt:lpstr>
      <vt:lpstr>Formation « aides d’Etat » Session 3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Les différents textes applicables au secteur de la pêche</vt:lpstr>
      <vt:lpstr>Présentation PowerPoint</vt:lpstr>
      <vt:lpstr>Présentation PowerPoint</vt:lpstr>
      <vt:lpstr>Présentation PowerPoint</vt:lpstr>
      <vt:lpstr>Présentation PowerPoint</vt:lpstr>
      <vt:lpstr>Les nouveaux textes juridiques pour 2014-2020</vt:lpstr>
      <vt:lpstr>Les étapes du raisonnement</vt:lpstr>
      <vt:lpstr>RECAPITULATIF DES 7 SITUATIONS POSSIBLES</vt:lpstr>
      <vt:lpstr>Entreprises de commercialisation transformation de la Pêche</vt:lpstr>
      <vt:lpstr>Le règlement « De minimis » pêche n°714-2014</vt:lpstr>
      <vt:lpstr>COMPARATIF rgt. FEAMP 508-2014 ET RGT d’EXEMPTION 1388-2014</vt:lpstr>
      <vt:lpstr>COMPARATIF rgt. FEAMP 508-2014 ET RGT d’EXEMPTION 1388-2014</vt:lpstr>
      <vt:lpstr>COMPARATIF rgt. FEAMP 508-2014 ET RGT d’EXEMPTION 1388-2014</vt:lpstr>
      <vt:lpstr>Les régimes d’aide en vigueur dans le secteur de la pêche</vt:lpstr>
      <vt:lpstr>Les règles d’incitativité</vt:lpstr>
      <vt:lpstr>Présentation PowerPoint</vt:lpstr>
      <vt:lpstr>Les régimes d’aide exemptés du RGEC dont peuvent bénéficier les entreprises de pêche</vt:lpstr>
      <vt:lpstr>Présentation PowerPoint</vt:lpstr>
    </vt:vector>
  </TitlesOfParts>
  <Company>ASP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DUBOUCHAUD Frederic</dc:creator>
  <cp:lastModifiedBy>HAM Christine</cp:lastModifiedBy>
  <cp:revision>444</cp:revision>
  <dcterms:created xsi:type="dcterms:W3CDTF">2014-12-04T14:05:35Z</dcterms:created>
  <dcterms:modified xsi:type="dcterms:W3CDTF">2016-11-23T14:03:47Z</dcterms:modified>
</cp:coreProperties>
</file>