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92" r:id="rId2"/>
    <p:sldId id="304" r:id="rId3"/>
    <p:sldId id="360" r:id="rId4"/>
    <p:sldId id="406" r:id="rId5"/>
    <p:sldId id="407" r:id="rId6"/>
    <p:sldId id="398" r:id="rId7"/>
    <p:sldId id="458" r:id="rId8"/>
    <p:sldId id="459" r:id="rId9"/>
    <p:sldId id="460" r:id="rId10"/>
    <p:sldId id="428" r:id="rId11"/>
    <p:sldId id="461" r:id="rId12"/>
    <p:sldId id="424" r:id="rId13"/>
    <p:sldId id="425" r:id="rId14"/>
    <p:sldId id="462" r:id="rId15"/>
    <p:sldId id="463" r:id="rId16"/>
    <p:sldId id="457" r:id="rId17"/>
    <p:sldId id="399" r:id="rId18"/>
    <p:sldId id="408" r:id="rId19"/>
    <p:sldId id="400" r:id="rId20"/>
    <p:sldId id="409" r:id="rId21"/>
    <p:sldId id="410" r:id="rId22"/>
    <p:sldId id="411" r:id="rId23"/>
    <p:sldId id="412" r:id="rId24"/>
    <p:sldId id="413" r:id="rId25"/>
    <p:sldId id="414" r:id="rId26"/>
    <p:sldId id="415" r:id="rId27"/>
    <p:sldId id="416" r:id="rId28"/>
    <p:sldId id="454" r:id="rId29"/>
    <p:sldId id="464" r:id="rId30"/>
    <p:sldId id="465" r:id="rId31"/>
    <p:sldId id="466" r:id="rId32"/>
    <p:sldId id="423" r:id="rId33"/>
    <p:sldId id="455" r:id="rId34"/>
    <p:sldId id="401" r:id="rId35"/>
    <p:sldId id="402" r:id="rId36"/>
    <p:sldId id="421" r:id="rId37"/>
    <p:sldId id="403" r:id="rId38"/>
    <p:sldId id="447" r:id="rId39"/>
    <p:sldId id="449" r:id="rId40"/>
    <p:sldId id="450" r:id="rId41"/>
    <p:sldId id="451" r:id="rId42"/>
    <p:sldId id="452" r:id="rId43"/>
    <p:sldId id="456" r:id="rId44"/>
    <p:sldId id="422" r:id="rId45"/>
    <p:sldId id="420" r:id="rId46"/>
    <p:sldId id="439" r:id="rId47"/>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B4F21A"/>
    <a:srgbClr val="5DAF8A"/>
    <a:srgbClr val="7FD6DD"/>
    <a:srgbClr val="30A9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32" autoAdjust="0"/>
    <p:restoredTop sz="94502" autoAdjust="0"/>
  </p:normalViewPr>
  <p:slideViewPr>
    <p:cSldViewPr>
      <p:cViewPr varScale="1">
        <p:scale>
          <a:sx n="110" d="100"/>
          <a:sy n="110" d="100"/>
        </p:scale>
        <p:origin x="1770" y="102"/>
      </p:cViewPr>
      <p:guideLst>
        <p:guide orient="horz" pos="2160"/>
        <p:guide pos="2880"/>
      </p:guideLst>
    </p:cSldViewPr>
  </p:slideViewPr>
  <p:outlineViewPr>
    <p:cViewPr>
      <p:scale>
        <a:sx n="33" d="100"/>
        <a:sy n="33" d="100"/>
      </p:scale>
      <p:origin x="0" y="-363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A38ACB-4FDB-4D99-BB5E-3C7B5A9899E9}"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fr-FR"/>
        </a:p>
      </dgm:t>
    </dgm:pt>
    <dgm:pt modelId="{60E0DA35-2366-464F-BD5C-081487F7D915}">
      <dgm:prSet phldrT="[Texte]" custT="1"/>
      <dgm:spPr/>
      <dgm:t>
        <a:bodyPr/>
        <a:lstStyle/>
        <a:p>
          <a:r>
            <a:rPr lang="fr-FR" sz="1400" b="1" dirty="0"/>
            <a:t>1. Dépôt du dossier</a:t>
          </a:r>
        </a:p>
      </dgm:t>
    </dgm:pt>
    <dgm:pt modelId="{83960362-3C1A-4563-84EA-A4F753D08634}" type="parTrans" cxnId="{9DFB7324-6DA3-4D87-AF4A-2930C647684E}">
      <dgm:prSet/>
      <dgm:spPr/>
      <dgm:t>
        <a:bodyPr/>
        <a:lstStyle/>
        <a:p>
          <a:endParaRPr lang="fr-FR"/>
        </a:p>
      </dgm:t>
    </dgm:pt>
    <dgm:pt modelId="{EFE5912D-4E59-4EE6-9C29-9512A1998975}" type="sibTrans" cxnId="{9DFB7324-6DA3-4D87-AF4A-2930C647684E}">
      <dgm:prSet/>
      <dgm:spPr/>
      <dgm:t>
        <a:bodyPr/>
        <a:lstStyle/>
        <a:p>
          <a:endParaRPr lang="fr-FR"/>
        </a:p>
      </dgm:t>
    </dgm:pt>
    <dgm:pt modelId="{495D94C3-0C11-4842-916A-09FA74CD27B4}">
      <dgm:prSet phldrT="[Texte]" custT="1"/>
      <dgm:spPr>
        <a:solidFill>
          <a:srgbClr val="FFC000"/>
        </a:solidFill>
      </dgm:spPr>
      <dgm:t>
        <a:bodyPr/>
        <a:lstStyle/>
        <a:p>
          <a:r>
            <a:rPr lang="fr-FR" sz="1400" b="1" dirty="0"/>
            <a:t>2. Instruction du dossier</a:t>
          </a:r>
        </a:p>
      </dgm:t>
    </dgm:pt>
    <dgm:pt modelId="{0F7F5A46-C1F5-451A-9426-A102C079CC29}" type="parTrans" cxnId="{AB81454E-1361-4BB8-BE2D-13A21F72C03D}">
      <dgm:prSet/>
      <dgm:spPr/>
      <dgm:t>
        <a:bodyPr/>
        <a:lstStyle/>
        <a:p>
          <a:endParaRPr lang="fr-FR"/>
        </a:p>
      </dgm:t>
    </dgm:pt>
    <dgm:pt modelId="{71E69A52-E9EA-480D-A2EA-91E25AED8706}" type="sibTrans" cxnId="{AB81454E-1361-4BB8-BE2D-13A21F72C03D}">
      <dgm:prSet/>
      <dgm:spPr/>
      <dgm:t>
        <a:bodyPr/>
        <a:lstStyle/>
        <a:p>
          <a:endParaRPr lang="fr-FR"/>
        </a:p>
      </dgm:t>
    </dgm:pt>
    <dgm:pt modelId="{C7187ADD-2A69-4CB9-B692-D472A5B8A45F}">
      <dgm:prSet phldrT="[Texte]" custT="1"/>
      <dgm:spPr/>
      <dgm:t>
        <a:bodyPr/>
        <a:lstStyle/>
        <a:p>
          <a:r>
            <a:rPr lang="fr-FR" sz="1400" b="1" dirty="0"/>
            <a:t>3. Programmation du dossier</a:t>
          </a:r>
        </a:p>
      </dgm:t>
    </dgm:pt>
    <dgm:pt modelId="{2C7021BA-7C93-4B85-8E18-99B6157D0248}" type="parTrans" cxnId="{F2689C4A-2CD0-470D-B3A8-76ECB4949465}">
      <dgm:prSet/>
      <dgm:spPr/>
      <dgm:t>
        <a:bodyPr/>
        <a:lstStyle/>
        <a:p>
          <a:endParaRPr lang="fr-FR"/>
        </a:p>
      </dgm:t>
    </dgm:pt>
    <dgm:pt modelId="{CFDEC04D-BDCC-4653-BB03-6AD5953B18C4}" type="sibTrans" cxnId="{F2689C4A-2CD0-470D-B3A8-76ECB4949465}">
      <dgm:prSet/>
      <dgm:spPr/>
      <dgm:t>
        <a:bodyPr/>
        <a:lstStyle/>
        <a:p>
          <a:endParaRPr lang="fr-FR"/>
        </a:p>
      </dgm:t>
    </dgm:pt>
    <dgm:pt modelId="{24154E8F-1058-4D77-BFB4-EC60142C7CBF}">
      <dgm:prSet phldrT="[Texte]" custT="1"/>
      <dgm:spPr>
        <a:solidFill>
          <a:srgbClr val="FFC000"/>
        </a:solidFill>
      </dgm:spPr>
      <dgm:t>
        <a:bodyPr/>
        <a:lstStyle/>
        <a:p>
          <a:r>
            <a:rPr lang="fr-FR" sz="1400" b="1" dirty="0"/>
            <a:t>4. Conventionnement</a:t>
          </a:r>
        </a:p>
      </dgm:t>
    </dgm:pt>
    <dgm:pt modelId="{A69889D3-9599-47D7-B43A-56B156849949}" type="parTrans" cxnId="{82E0CF5E-A511-47FC-A091-FD399445E78B}">
      <dgm:prSet/>
      <dgm:spPr/>
      <dgm:t>
        <a:bodyPr/>
        <a:lstStyle/>
        <a:p>
          <a:endParaRPr lang="fr-FR"/>
        </a:p>
      </dgm:t>
    </dgm:pt>
    <dgm:pt modelId="{16BF05E9-0553-42A1-A5E1-65017DE009CB}" type="sibTrans" cxnId="{82E0CF5E-A511-47FC-A091-FD399445E78B}">
      <dgm:prSet/>
      <dgm:spPr/>
      <dgm:t>
        <a:bodyPr/>
        <a:lstStyle/>
        <a:p>
          <a:endParaRPr lang="fr-FR"/>
        </a:p>
      </dgm:t>
    </dgm:pt>
    <dgm:pt modelId="{72E78878-559A-4B17-B21B-C66627923015}">
      <dgm:prSet phldrT="[Texte]" custT="1"/>
      <dgm:spPr/>
      <dgm:t>
        <a:bodyPr/>
        <a:lstStyle/>
        <a:p>
          <a:r>
            <a:rPr lang="fr-FR" sz="1400" b="1" dirty="0"/>
            <a:t>5. Réalisation </a:t>
          </a:r>
          <a:r>
            <a:rPr lang="fr-FR" sz="1400" b="1" dirty="0" smtClean="0"/>
            <a:t>physique, financière</a:t>
          </a:r>
          <a:endParaRPr lang="fr-FR" sz="1400" b="1" dirty="0"/>
        </a:p>
      </dgm:t>
    </dgm:pt>
    <dgm:pt modelId="{A88811EC-488B-41D8-B557-F3D3C26D75A4}" type="parTrans" cxnId="{8E3C8B0A-E87D-4A20-B530-F08CE9A93C30}">
      <dgm:prSet/>
      <dgm:spPr/>
      <dgm:t>
        <a:bodyPr/>
        <a:lstStyle/>
        <a:p>
          <a:endParaRPr lang="fr-FR"/>
        </a:p>
      </dgm:t>
    </dgm:pt>
    <dgm:pt modelId="{6B3F2D72-CA4C-4C08-A92A-452C447A6F13}" type="sibTrans" cxnId="{8E3C8B0A-E87D-4A20-B530-F08CE9A93C30}">
      <dgm:prSet/>
      <dgm:spPr/>
      <dgm:t>
        <a:bodyPr/>
        <a:lstStyle/>
        <a:p>
          <a:endParaRPr lang="fr-FR"/>
        </a:p>
      </dgm:t>
    </dgm:pt>
    <dgm:pt modelId="{AFB58BB7-17A7-4EDC-8ECE-C45D302E5484}">
      <dgm:prSet phldrT="[Texte]" custT="1"/>
      <dgm:spPr>
        <a:solidFill>
          <a:srgbClr val="FFC000"/>
        </a:solidFill>
      </dgm:spPr>
      <dgm:t>
        <a:bodyPr/>
        <a:lstStyle/>
        <a:p>
          <a:r>
            <a:rPr lang="fr-FR" sz="1400" b="1" dirty="0"/>
            <a:t>6. Contrôle de service fait</a:t>
          </a:r>
        </a:p>
      </dgm:t>
    </dgm:pt>
    <dgm:pt modelId="{CE3BAC2D-5787-4098-B645-6261A58E02BE}" type="parTrans" cxnId="{E78066D6-020B-4BDA-A619-311A97E28B43}">
      <dgm:prSet/>
      <dgm:spPr/>
      <dgm:t>
        <a:bodyPr/>
        <a:lstStyle/>
        <a:p>
          <a:endParaRPr lang="fr-FR"/>
        </a:p>
      </dgm:t>
    </dgm:pt>
    <dgm:pt modelId="{5EFF70D8-09E5-4276-9F5F-3E018A1DF9DB}" type="sibTrans" cxnId="{E78066D6-020B-4BDA-A619-311A97E28B43}">
      <dgm:prSet/>
      <dgm:spPr/>
      <dgm:t>
        <a:bodyPr/>
        <a:lstStyle/>
        <a:p>
          <a:endParaRPr lang="fr-FR"/>
        </a:p>
      </dgm:t>
    </dgm:pt>
    <dgm:pt modelId="{4341A3DE-A90A-4B83-AD24-B2EA306A847C}">
      <dgm:prSet phldrT="[Texte]" custT="1"/>
      <dgm:spPr/>
      <dgm:t>
        <a:bodyPr/>
        <a:lstStyle/>
        <a:p>
          <a:r>
            <a:rPr lang="fr-FR" sz="1400" b="1" dirty="0"/>
            <a:t>7. Paiement de </a:t>
          </a:r>
          <a:r>
            <a:rPr lang="fr-FR" sz="1400" b="1" dirty="0" smtClean="0"/>
            <a:t>l’aide européenne</a:t>
          </a:r>
          <a:endParaRPr lang="fr-FR" sz="1400" b="1" dirty="0"/>
        </a:p>
      </dgm:t>
    </dgm:pt>
    <dgm:pt modelId="{88445762-9342-4DA3-A1E5-AFD716F36FE2}" type="parTrans" cxnId="{B5126DEC-1F91-4CD5-BA6A-AED5817347A9}">
      <dgm:prSet/>
      <dgm:spPr/>
      <dgm:t>
        <a:bodyPr/>
        <a:lstStyle/>
        <a:p>
          <a:endParaRPr lang="fr-FR"/>
        </a:p>
      </dgm:t>
    </dgm:pt>
    <dgm:pt modelId="{DE677A4A-A525-4923-87E0-2709463B23B1}" type="sibTrans" cxnId="{B5126DEC-1F91-4CD5-BA6A-AED5817347A9}">
      <dgm:prSet/>
      <dgm:spPr/>
      <dgm:t>
        <a:bodyPr/>
        <a:lstStyle/>
        <a:p>
          <a:endParaRPr lang="fr-FR"/>
        </a:p>
      </dgm:t>
    </dgm:pt>
    <dgm:pt modelId="{00A3AE3E-E3C6-4537-B688-41A88DE57EC3}">
      <dgm:prSet phldrT="[Texte]" custT="1"/>
      <dgm:spPr/>
      <dgm:t>
        <a:bodyPr/>
        <a:lstStyle/>
        <a:p>
          <a:r>
            <a:rPr lang="fr-FR" sz="1400" b="1" dirty="0"/>
            <a:t>8. Archivage</a:t>
          </a:r>
        </a:p>
      </dgm:t>
    </dgm:pt>
    <dgm:pt modelId="{323E39C0-4AC3-48A4-8010-1A2625DFF645}" type="parTrans" cxnId="{157CE27A-A6C0-4234-A964-4193A5032272}">
      <dgm:prSet/>
      <dgm:spPr/>
      <dgm:t>
        <a:bodyPr/>
        <a:lstStyle/>
        <a:p>
          <a:endParaRPr lang="fr-FR"/>
        </a:p>
      </dgm:t>
    </dgm:pt>
    <dgm:pt modelId="{15E3A3FE-A46D-476C-8A7A-AFAD3E0B3966}" type="sibTrans" cxnId="{157CE27A-A6C0-4234-A964-4193A5032272}">
      <dgm:prSet/>
      <dgm:spPr/>
      <dgm:t>
        <a:bodyPr/>
        <a:lstStyle/>
        <a:p>
          <a:endParaRPr lang="fr-FR"/>
        </a:p>
      </dgm:t>
    </dgm:pt>
    <dgm:pt modelId="{056074FE-0965-439C-A45B-9EF8BD307134}" type="pres">
      <dgm:prSet presAssocID="{4EA38ACB-4FDB-4D99-BB5E-3C7B5A9899E9}" presName="Name0" presStyleCnt="0">
        <dgm:presLayoutVars>
          <dgm:dir/>
          <dgm:resizeHandles val="exact"/>
        </dgm:presLayoutVars>
      </dgm:prSet>
      <dgm:spPr/>
      <dgm:t>
        <a:bodyPr/>
        <a:lstStyle/>
        <a:p>
          <a:endParaRPr lang="fr-FR"/>
        </a:p>
      </dgm:t>
    </dgm:pt>
    <dgm:pt modelId="{CD045A01-9621-4F09-91A0-22D71CF7C3D5}" type="pres">
      <dgm:prSet presAssocID="{4EA38ACB-4FDB-4D99-BB5E-3C7B5A9899E9}" presName="cycle" presStyleCnt="0"/>
      <dgm:spPr/>
    </dgm:pt>
    <dgm:pt modelId="{F57C7A47-B468-4D3A-BE67-44FBAC92653B}" type="pres">
      <dgm:prSet presAssocID="{60E0DA35-2366-464F-BD5C-081487F7D915}" presName="nodeFirstNode" presStyleLbl="node1" presStyleIdx="0" presStyleCnt="8" custScaleX="71997" custScaleY="146960" custRadScaleRad="100327" custRadScaleInc="-9221">
        <dgm:presLayoutVars>
          <dgm:bulletEnabled val="1"/>
        </dgm:presLayoutVars>
      </dgm:prSet>
      <dgm:spPr/>
      <dgm:t>
        <a:bodyPr/>
        <a:lstStyle/>
        <a:p>
          <a:endParaRPr lang="fr-FR"/>
        </a:p>
      </dgm:t>
    </dgm:pt>
    <dgm:pt modelId="{B191831B-4828-456E-8A83-661EC6B47A0E}" type="pres">
      <dgm:prSet presAssocID="{EFE5912D-4E59-4EE6-9C29-9512A1998975}" presName="sibTransFirstNode" presStyleLbl="bgShp" presStyleIdx="0" presStyleCnt="1"/>
      <dgm:spPr/>
      <dgm:t>
        <a:bodyPr/>
        <a:lstStyle/>
        <a:p>
          <a:endParaRPr lang="fr-FR"/>
        </a:p>
      </dgm:t>
    </dgm:pt>
    <dgm:pt modelId="{B3946418-5237-40F0-AC75-1B6D076B772A}" type="pres">
      <dgm:prSet presAssocID="{495D94C3-0C11-4842-916A-09FA74CD27B4}" presName="nodeFollowingNodes" presStyleLbl="node1" presStyleIdx="1" presStyleCnt="8" custScaleX="94153" custScaleY="76556">
        <dgm:presLayoutVars>
          <dgm:bulletEnabled val="1"/>
        </dgm:presLayoutVars>
      </dgm:prSet>
      <dgm:spPr/>
      <dgm:t>
        <a:bodyPr/>
        <a:lstStyle/>
        <a:p>
          <a:endParaRPr lang="fr-FR"/>
        </a:p>
      </dgm:t>
    </dgm:pt>
    <dgm:pt modelId="{E5A1BD45-913F-4A2B-84FC-BA8A67EBA154}" type="pres">
      <dgm:prSet presAssocID="{C7187ADD-2A69-4CB9-B692-D472A5B8A45F}" presName="nodeFollowingNodes" presStyleLbl="node1" presStyleIdx="2" presStyleCnt="8" custScaleX="96897" custScaleY="146376" custRadScaleRad="97119" custRadScaleInc="10851">
        <dgm:presLayoutVars>
          <dgm:bulletEnabled val="1"/>
        </dgm:presLayoutVars>
      </dgm:prSet>
      <dgm:spPr/>
      <dgm:t>
        <a:bodyPr/>
        <a:lstStyle/>
        <a:p>
          <a:endParaRPr lang="fr-FR"/>
        </a:p>
      </dgm:t>
    </dgm:pt>
    <dgm:pt modelId="{DD663603-B63E-4EEE-9421-A2B9AAB17867}" type="pres">
      <dgm:prSet presAssocID="{24154E8F-1058-4D77-BFB4-EC60142C7CBF}" presName="nodeFollowingNodes" presStyleLbl="node1" presStyleIdx="3" presStyleCnt="8" custScaleX="134328" custScaleY="110635" custRadScaleRad="102966" custRadScaleInc="-11507">
        <dgm:presLayoutVars>
          <dgm:bulletEnabled val="1"/>
        </dgm:presLayoutVars>
      </dgm:prSet>
      <dgm:spPr/>
      <dgm:t>
        <a:bodyPr/>
        <a:lstStyle/>
        <a:p>
          <a:endParaRPr lang="fr-FR"/>
        </a:p>
      </dgm:t>
    </dgm:pt>
    <dgm:pt modelId="{395A96E6-09F8-466A-BC77-117CC558B164}" type="pres">
      <dgm:prSet presAssocID="{72E78878-559A-4B17-B21B-C66627923015}" presName="nodeFollowingNodes" presStyleLbl="node1" presStyleIdx="4" presStyleCnt="8" custScaleX="110760" custScaleY="140175" custRadScaleRad="98160" custRadScaleInc="17886">
        <dgm:presLayoutVars>
          <dgm:bulletEnabled val="1"/>
        </dgm:presLayoutVars>
      </dgm:prSet>
      <dgm:spPr/>
      <dgm:t>
        <a:bodyPr/>
        <a:lstStyle/>
        <a:p>
          <a:endParaRPr lang="fr-FR"/>
        </a:p>
      </dgm:t>
    </dgm:pt>
    <dgm:pt modelId="{72E275BD-A806-4525-8F10-D29D69C76916}" type="pres">
      <dgm:prSet presAssocID="{AFB58BB7-17A7-4EDC-8ECE-C45D302E5484}" presName="nodeFollowingNodes" presStyleLbl="node1" presStyleIdx="5" presStyleCnt="8" custScaleX="118298" custScaleY="102976" custRadScaleRad="117519" custRadScaleInc="18079">
        <dgm:presLayoutVars>
          <dgm:bulletEnabled val="1"/>
        </dgm:presLayoutVars>
      </dgm:prSet>
      <dgm:spPr/>
      <dgm:t>
        <a:bodyPr/>
        <a:lstStyle/>
        <a:p>
          <a:endParaRPr lang="fr-FR"/>
        </a:p>
      </dgm:t>
    </dgm:pt>
    <dgm:pt modelId="{21D950EA-A315-454E-B45C-FBBCEF42A7D6}" type="pres">
      <dgm:prSet presAssocID="{4341A3DE-A90A-4B83-AD24-B2EA306A847C}" presName="nodeFollowingNodes" presStyleLbl="node1" presStyleIdx="6" presStyleCnt="8" custScaleX="116206" custScaleY="90069" custRadScaleRad="105305" custRadScaleInc="10401">
        <dgm:presLayoutVars>
          <dgm:bulletEnabled val="1"/>
        </dgm:presLayoutVars>
      </dgm:prSet>
      <dgm:spPr/>
      <dgm:t>
        <a:bodyPr/>
        <a:lstStyle/>
        <a:p>
          <a:endParaRPr lang="fr-FR"/>
        </a:p>
      </dgm:t>
    </dgm:pt>
    <dgm:pt modelId="{A6972632-1DCF-4236-93C4-56FFBA272CBD}" type="pres">
      <dgm:prSet presAssocID="{00A3AE3E-E3C6-4537-B688-41A88DE57EC3}" presName="nodeFollowingNodes" presStyleLbl="node1" presStyleIdx="7" presStyleCnt="8" custScaleX="86604" custScaleY="149493" custRadScaleRad="105849" custRadScaleInc="-19262">
        <dgm:presLayoutVars>
          <dgm:bulletEnabled val="1"/>
        </dgm:presLayoutVars>
      </dgm:prSet>
      <dgm:spPr/>
      <dgm:t>
        <a:bodyPr/>
        <a:lstStyle/>
        <a:p>
          <a:endParaRPr lang="fr-FR"/>
        </a:p>
      </dgm:t>
    </dgm:pt>
  </dgm:ptLst>
  <dgm:cxnLst>
    <dgm:cxn modelId="{270AACE6-D90B-3D4D-BD5E-2A2D644562B1}" type="presOf" srcId="{EFE5912D-4E59-4EE6-9C29-9512A1998975}" destId="{B191831B-4828-456E-8A83-661EC6B47A0E}" srcOrd="0" destOrd="0" presId="urn:microsoft.com/office/officeart/2005/8/layout/cycle3"/>
    <dgm:cxn modelId="{98D54C59-F28A-6140-AD0E-4767EEC74373}" type="presOf" srcId="{72E78878-559A-4B17-B21B-C66627923015}" destId="{395A96E6-09F8-466A-BC77-117CC558B164}" srcOrd="0" destOrd="0" presId="urn:microsoft.com/office/officeart/2005/8/layout/cycle3"/>
    <dgm:cxn modelId="{F2689C4A-2CD0-470D-B3A8-76ECB4949465}" srcId="{4EA38ACB-4FDB-4D99-BB5E-3C7B5A9899E9}" destId="{C7187ADD-2A69-4CB9-B692-D472A5B8A45F}" srcOrd="2" destOrd="0" parTransId="{2C7021BA-7C93-4B85-8E18-99B6157D0248}" sibTransId="{CFDEC04D-BDCC-4653-BB03-6AD5953B18C4}"/>
    <dgm:cxn modelId="{87E889D9-6490-9B4B-B1CB-9A46ED94E1CC}" type="presOf" srcId="{4341A3DE-A90A-4B83-AD24-B2EA306A847C}" destId="{21D950EA-A315-454E-B45C-FBBCEF42A7D6}" srcOrd="0" destOrd="0" presId="urn:microsoft.com/office/officeart/2005/8/layout/cycle3"/>
    <dgm:cxn modelId="{E78066D6-020B-4BDA-A619-311A97E28B43}" srcId="{4EA38ACB-4FDB-4D99-BB5E-3C7B5A9899E9}" destId="{AFB58BB7-17A7-4EDC-8ECE-C45D302E5484}" srcOrd="5" destOrd="0" parTransId="{CE3BAC2D-5787-4098-B645-6261A58E02BE}" sibTransId="{5EFF70D8-09E5-4276-9F5F-3E018A1DF9DB}"/>
    <dgm:cxn modelId="{82E0CF5E-A511-47FC-A091-FD399445E78B}" srcId="{4EA38ACB-4FDB-4D99-BB5E-3C7B5A9899E9}" destId="{24154E8F-1058-4D77-BFB4-EC60142C7CBF}" srcOrd="3" destOrd="0" parTransId="{A69889D3-9599-47D7-B43A-56B156849949}" sibTransId="{16BF05E9-0553-42A1-A5E1-65017DE009CB}"/>
    <dgm:cxn modelId="{B5126DEC-1F91-4CD5-BA6A-AED5817347A9}" srcId="{4EA38ACB-4FDB-4D99-BB5E-3C7B5A9899E9}" destId="{4341A3DE-A90A-4B83-AD24-B2EA306A847C}" srcOrd="6" destOrd="0" parTransId="{88445762-9342-4DA3-A1E5-AFD716F36FE2}" sibTransId="{DE677A4A-A525-4923-87E0-2709463B23B1}"/>
    <dgm:cxn modelId="{AEE9990D-4C1F-CB4A-8B13-4352B7B41FD8}" type="presOf" srcId="{4EA38ACB-4FDB-4D99-BB5E-3C7B5A9899E9}" destId="{056074FE-0965-439C-A45B-9EF8BD307134}" srcOrd="0" destOrd="0" presId="urn:microsoft.com/office/officeart/2005/8/layout/cycle3"/>
    <dgm:cxn modelId="{18B65CBA-F05E-BE45-A119-9512CAC6E871}" type="presOf" srcId="{AFB58BB7-17A7-4EDC-8ECE-C45D302E5484}" destId="{72E275BD-A806-4525-8F10-D29D69C76916}" srcOrd="0" destOrd="0" presId="urn:microsoft.com/office/officeart/2005/8/layout/cycle3"/>
    <dgm:cxn modelId="{065BFAA3-2580-7C4D-BFD9-6F106EBB2D02}" type="presOf" srcId="{60E0DA35-2366-464F-BD5C-081487F7D915}" destId="{F57C7A47-B468-4D3A-BE67-44FBAC92653B}" srcOrd="0" destOrd="0" presId="urn:microsoft.com/office/officeart/2005/8/layout/cycle3"/>
    <dgm:cxn modelId="{9DFB7324-6DA3-4D87-AF4A-2930C647684E}" srcId="{4EA38ACB-4FDB-4D99-BB5E-3C7B5A9899E9}" destId="{60E0DA35-2366-464F-BD5C-081487F7D915}" srcOrd="0" destOrd="0" parTransId="{83960362-3C1A-4563-84EA-A4F753D08634}" sibTransId="{EFE5912D-4E59-4EE6-9C29-9512A1998975}"/>
    <dgm:cxn modelId="{F534FB04-7C3E-714E-9471-D42856F4CB93}" type="presOf" srcId="{00A3AE3E-E3C6-4537-B688-41A88DE57EC3}" destId="{A6972632-1DCF-4236-93C4-56FFBA272CBD}" srcOrd="0" destOrd="0" presId="urn:microsoft.com/office/officeart/2005/8/layout/cycle3"/>
    <dgm:cxn modelId="{AB81454E-1361-4BB8-BE2D-13A21F72C03D}" srcId="{4EA38ACB-4FDB-4D99-BB5E-3C7B5A9899E9}" destId="{495D94C3-0C11-4842-916A-09FA74CD27B4}" srcOrd="1" destOrd="0" parTransId="{0F7F5A46-C1F5-451A-9426-A102C079CC29}" sibTransId="{71E69A52-E9EA-480D-A2EA-91E25AED8706}"/>
    <dgm:cxn modelId="{8E3C8B0A-E87D-4A20-B530-F08CE9A93C30}" srcId="{4EA38ACB-4FDB-4D99-BB5E-3C7B5A9899E9}" destId="{72E78878-559A-4B17-B21B-C66627923015}" srcOrd="4" destOrd="0" parTransId="{A88811EC-488B-41D8-B557-F3D3C26D75A4}" sibTransId="{6B3F2D72-CA4C-4C08-A92A-452C447A6F13}"/>
    <dgm:cxn modelId="{498B9974-5C05-7546-A280-16DD4E3E3E71}" type="presOf" srcId="{C7187ADD-2A69-4CB9-B692-D472A5B8A45F}" destId="{E5A1BD45-913F-4A2B-84FC-BA8A67EBA154}" srcOrd="0" destOrd="0" presId="urn:microsoft.com/office/officeart/2005/8/layout/cycle3"/>
    <dgm:cxn modelId="{C6B99062-1D11-7149-8952-F6B53AA6E83E}" type="presOf" srcId="{495D94C3-0C11-4842-916A-09FA74CD27B4}" destId="{B3946418-5237-40F0-AC75-1B6D076B772A}" srcOrd="0" destOrd="0" presId="urn:microsoft.com/office/officeart/2005/8/layout/cycle3"/>
    <dgm:cxn modelId="{157CE27A-A6C0-4234-A964-4193A5032272}" srcId="{4EA38ACB-4FDB-4D99-BB5E-3C7B5A9899E9}" destId="{00A3AE3E-E3C6-4537-B688-41A88DE57EC3}" srcOrd="7" destOrd="0" parTransId="{323E39C0-4AC3-48A4-8010-1A2625DFF645}" sibTransId="{15E3A3FE-A46D-476C-8A7A-AFAD3E0B3966}"/>
    <dgm:cxn modelId="{72F85C92-BBB9-174D-ADFB-DACF579D20C1}" type="presOf" srcId="{24154E8F-1058-4D77-BFB4-EC60142C7CBF}" destId="{DD663603-B63E-4EEE-9421-A2B9AAB17867}" srcOrd="0" destOrd="0" presId="urn:microsoft.com/office/officeart/2005/8/layout/cycle3"/>
    <dgm:cxn modelId="{AA8A1535-7580-6B45-BE84-7EC1E3A3BD6B}" type="presParOf" srcId="{056074FE-0965-439C-A45B-9EF8BD307134}" destId="{CD045A01-9621-4F09-91A0-22D71CF7C3D5}" srcOrd="0" destOrd="0" presId="urn:microsoft.com/office/officeart/2005/8/layout/cycle3"/>
    <dgm:cxn modelId="{43781C1C-1FE4-7C43-9D5E-A9789C1E20E6}" type="presParOf" srcId="{CD045A01-9621-4F09-91A0-22D71CF7C3D5}" destId="{F57C7A47-B468-4D3A-BE67-44FBAC92653B}" srcOrd="0" destOrd="0" presId="urn:microsoft.com/office/officeart/2005/8/layout/cycle3"/>
    <dgm:cxn modelId="{D32D16D0-FD44-CB43-96AC-E31F592328FD}" type="presParOf" srcId="{CD045A01-9621-4F09-91A0-22D71CF7C3D5}" destId="{B191831B-4828-456E-8A83-661EC6B47A0E}" srcOrd="1" destOrd="0" presId="urn:microsoft.com/office/officeart/2005/8/layout/cycle3"/>
    <dgm:cxn modelId="{D94D4DF7-AA01-A04C-A101-7CE5E288C726}" type="presParOf" srcId="{CD045A01-9621-4F09-91A0-22D71CF7C3D5}" destId="{B3946418-5237-40F0-AC75-1B6D076B772A}" srcOrd="2" destOrd="0" presId="urn:microsoft.com/office/officeart/2005/8/layout/cycle3"/>
    <dgm:cxn modelId="{CB15D18D-1914-2A4D-99AF-4029DAC6F826}" type="presParOf" srcId="{CD045A01-9621-4F09-91A0-22D71CF7C3D5}" destId="{E5A1BD45-913F-4A2B-84FC-BA8A67EBA154}" srcOrd="3" destOrd="0" presId="urn:microsoft.com/office/officeart/2005/8/layout/cycle3"/>
    <dgm:cxn modelId="{3ED321C1-0611-3644-900D-9A6ABC4E331A}" type="presParOf" srcId="{CD045A01-9621-4F09-91A0-22D71CF7C3D5}" destId="{DD663603-B63E-4EEE-9421-A2B9AAB17867}" srcOrd="4" destOrd="0" presId="urn:microsoft.com/office/officeart/2005/8/layout/cycle3"/>
    <dgm:cxn modelId="{7C4F5F47-CFDF-CA43-BD7E-928F5A000F8A}" type="presParOf" srcId="{CD045A01-9621-4F09-91A0-22D71CF7C3D5}" destId="{395A96E6-09F8-466A-BC77-117CC558B164}" srcOrd="5" destOrd="0" presId="urn:microsoft.com/office/officeart/2005/8/layout/cycle3"/>
    <dgm:cxn modelId="{A7DEBFEB-6814-BF4C-BA49-C1B558B584B5}" type="presParOf" srcId="{CD045A01-9621-4F09-91A0-22D71CF7C3D5}" destId="{72E275BD-A806-4525-8F10-D29D69C76916}" srcOrd="6" destOrd="0" presId="urn:microsoft.com/office/officeart/2005/8/layout/cycle3"/>
    <dgm:cxn modelId="{620FD589-AE24-124D-9EBF-C143E0EA9E2A}" type="presParOf" srcId="{CD045A01-9621-4F09-91A0-22D71CF7C3D5}" destId="{21D950EA-A315-454E-B45C-FBBCEF42A7D6}" srcOrd="7" destOrd="0" presId="urn:microsoft.com/office/officeart/2005/8/layout/cycle3"/>
    <dgm:cxn modelId="{D908BD18-CF11-9A40-80F5-940A4296AACF}" type="presParOf" srcId="{CD045A01-9621-4F09-91A0-22D71CF7C3D5}" destId="{A6972632-1DCF-4236-93C4-56FFBA272CBD}" srcOrd="8"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1831B-4828-456E-8A83-661EC6B47A0E}">
      <dsp:nvSpPr>
        <dsp:cNvPr id="0" name=""/>
        <dsp:cNvSpPr/>
      </dsp:nvSpPr>
      <dsp:spPr>
        <a:xfrm>
          <a:off x="1140677" y="24415"/>
          <a:ext cx="4996447" cy="4996447"/>
        </a:xfrm>
        <a:prstGeom prst="circularArrow">
          <a:avLst>
            <a:gd name="adj1" fmla="val 5544"/>
            <a:gd name="adj2" fmla="val 330680"/>
            <a:gd name="adj3" fmla="val 14996845"/>
            <a:gd name="adj4" fmla="val 16679093"/>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7C7A47-B468-4D3A-BE67-44FBAC92653B}">
      <dsp:nvSpPr>
        <dsp:cNvPr id="0" name=""/>
        <dsp:cNvSpPr/>
      </dsp:nvSpPr>
      <dsp:spPr>
        <a:xfrm>
          <a:off x="3131767" y="-152036"/>
          <a:ext cx="1014266" cy="103515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1. Dépôt du dossier</a:t>
          </a:r>
        </a:p>
      </dsp:txBody>
      <dsp:txXfrm>
        <a:off x="3181279" y="-102524"/>
        <a:ext cx="915242" cy="936134"/>
      </dsp:txXfrm>
    </dsp:sp>
    <dsp:sp modelId="{B3946418-5237-40F0-AC75-1B6D076B772A}">
      <dsp:nvSpPr>
        <dsp:cNvPr id="0" name=""/>
        <dsp:cNvSpPr/>
      </dsp:nvSpPr>
      <dsp:spPr>
        <a:xfrm>
          <a:off x="4619839" y="719981"/>
          <a:ext cx="1326391" cy="539245"/>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2. Instruction du dossier</a:t>
          </a:r>
        </a:p>
      </dsp:txBody>
      <dsp:txXfrm>
        <a:off x="4646163" y="746305"/>
        <a:ext cx="1273743" cy="486597"/>
      </dsp:txXfrm>
    </dsp:sp>
    <dsp:sp modelId="{E5A1BD45-913F-4A2B-84FC-BA8A67EBA154}">
      <dsp:nvSpPr>
        <dsp:cNvPr id="0" name=""/>
        <dsp:cNvSpPr/>
      </dsp:nvSpPr>
      <dsp:spPr>
        <a:xfrm>
          <a:off x="5157254" y="2137309"/>
          <a:ext cx="1365048" cy="10310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3. Programmation du dossier</a:t>
          </a:r>
        </a:p>
      </dsp:txBody>
      <dsp:txXfrm>
        <a:off x="5207585" y="2187640"/>
        <a:ext cx="1264386" cy="930382"/>
      </dsp:txXfrm>
    </dsp:sp>
    <dsp:sp modelId="{DD663603-B63E-4EEE-9421-A2B9AAB17867}">
      <dsp:nvSpPr>
        <dsp:cNvPr id="0" name=""/>
        <dsp:cNvSpPr/>
      </dsp:nvSpPr>
      <dsp:spPr>
        <a:xfrm>
          <a:off x="4501026" y="3528391"/>
          <a:ext cx="1892361" cy="779291"/>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4. Conventionnement</a:t>
          </a:r>
        </a:p>
      </dsp:txBody>
      <dsp:txXfrm>
        <a:off x="4539068" y="3566433"/>
        <a:ext cx="1816277" cy="703207"/>
      </dsp:txXfrm>
    </dsp:sp>
    <dsp:sp modelId="{395A96E6-09F8-466A-BC77-117CC558B164}">
      <dsp:nvSpPr>
        <dsp:cNvPr id="0" name=""/>
        <dsp:cNvSpPr/>
      </dsp:nvSpPr>
      <dsp:spPr>
        <a:xfrm>
          <a:off x="2735764" y="4077733"/>
          <a:ext cx="1560344" cy="9873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5. Réalisation </a:t>
          </a:r>
          <a:r>
            <a:rPr lang="fr-FR" sz="1400" b="1" kern="1200" dirty="0" smtClean="0"/>
            <a:t>physique, financière</a:t>
          </a:r>
          <a:endParaRPr lang="fr-FR" sz="1400" b="1" kern="1200" dirty="0"/>
        </a:p>
      </dsp:txBody>
      <dsp:txXfrm>
        <a:off x="2783963" y="4125932"/>
        <a:ext cx="1463946" cy="890968"/>
      </dsp:txXfrm>
    </dsp:sp>
    <dsp:sp modelId="{72E275BD-A806-4525-8F10-D29D69C76916}">
      <dsp:nvSpPr>
        <dsp:cNvPr id="0" name=""/>
        <dsp:cNvSpPr/>
      </dsp:nvSpPr>
      <dsp:spPr>
        <a:xfrm>
          <a:off x="963788" y="3667152"/>
          <a:ext cx="1666537" cy="725343"/>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6. Contrôle de service fait</a:t>
          </a:r>
        </a:p>
      </dsp:txBody>
      <dsp:txXfrm>
        <a:off x="999196" y="3702560"/>
        <a:ext cx="1595721" cy="654527"/>
      </dsp:txXfrm>
    </dsp:sp>
    <dsp:sp modelId="{21D950EA-A315-454E-B45C-FBBCEF42A7D6}">
      <dsp:nvSpPr>
        <dsp:cNvPr id="0" name=""/>
        <dsp:cNvSpPr/>
      </dsp:nvSpPr>
      <dsp:spPr>
        <a:xfrm>
          <a:off x="720082" y="2016230"/>
          <a:ext cx="1637065" cy="6344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7. Paiement de </a:t>
          </a:r>
          <a:r>
            <a:rPr lang="fr-FR" sz="1400" b="1" kern="1200" dirty="0" smtClean="0"/>
            <a:t>l’aide européenne</a:t>
          </a:r>
          <a:endParaRPr lang="fr-FR" sz="1400" b="1" kern="1200" dirty="0"/>
        </a:p>
      </dsp:txBody>
      <dsp:txXfrm>
        <a:off x="751052" y="2047200"/>
        <a:ext cx="1575125" cy="572488"/>
      </dsp:txXfrm>
    </dsp:sp>
    <dsp:sp modelId="{A6972632-1DCF-4236-93C4-56FFBA272CBD}">
      <dsp:nvSpPr>
        <dsp:cNvPr id="0" name=""/>
        <dsp:cNvSpPr/>
      </dsp:nvSpPr>
      <dsp:spPr>
        <a:xfrm>
          <a:off x="1372244" y="603185"/>
          <a:ext cx="1220044" cy="1053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8. Archivage</a:t>
          </a:r>
        </a:p>
      </dsp:txBody>
      <dsp:txXfrm>
        <a:off x="1423647" y="654588"/>
        <a:ext cx="1117238" cy="95019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9BA084EE-0FF3-46F3-9FED-AC0017547DD9}" type="datetimeFigureOut">
              <a:rPr lang="fr-FR" smtClean="0"/>
              <a:t>23/11/2016</a:t>
            </a:fld>
            <a:endParaRPr lang="fr-FR"/>
          </a:p>
        </p:txBody>
      </p:sp>
      <p:sp>
        <p:nvSpPr>
          <p:cNvPr id="4" name="Espace réservé du pied de page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0E3C8FBF-8543-45A2-A223-469416685293}" type="slidenum">
              <a:rPr lang="fr-FR" smtClean="0"/>
              <a:t>‹N°›</a:t>
            </a:fld>
            <a:endParaRPr lang="fr-FR"/>
          </a:p>
        </p:txBody>
      </p:sp>
    </p:spTree>
    <p:extLst>
      <p:ext uri="{BB962C8B-B14F-4D97-AF65-F5344CB8AC3E}">
        <p14:creationId xmlns:p14="http://schemas.microsoft.com/office/powerpoint/2010/main" val="1460421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49040926-FE74-4D75-93E3-CE99B38A2EF4}" type="datetimeFigureOut">
              <a:rPr lang="fr-FR" smtClean="0"/>
              <a:pPr/>
              <a:t>23/11/2016</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6B5D8DCC-A465-4B67-99A5-17B158ECE6E9}" type="slidenum">
              <a:rPr lang="fr-FR" smtClean="0"/>
              <a:pPr/>
              <a:t>‹N°›</a:t>
            </a:fld>
            <a:endParaRPr lang="fr-FR"/>
          </a:p>
        </p:txBody>
      </p:sp>
    </p:spTree>
    <p:extLst>
      <p:ext uri="{BB962C8B-B14F-4D97-AF65-F5344CB8AC3E}">
        <p14:creationId xmlns:p14="http://schemas.microsoft.com/office/powerpoint/2010/main" val="1017383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1</a:t>
            </a:fld>
            <a:endParaRPr lang="fr-FR"/>
          </a:p>
        </p:txBody>
      </p:sp>
    </p:spTree>
    <p:extLst>
      <p:ext uri="{BB962C8B-B14F-4D97-AF65-F5344CB8AC3E}">
        <p14:creationId xmlns:p14="http://schemas.microsoft.com/office/powerpoint/2010/main" val="1428296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solidFill>
            <a:srgbClr val="FFFFFF"/>
          </a:solidFill>
          <a:ln/>
        </p:spPr>
      </p:sp>
      <p:sp>
        <p:nvSpPr>
          <p:cNvPr id="40963" name="Rectangle 3"/>
          <p:cNvSpPr>
            <a:spLocks noGrp="1" noChangeArrowheads="1"/>
          </p:cNvSpPr>
          <p:nvPr>
            <p:ph type="body" idx="1"/>
          </p:nvPr>
        </p:nvSpPr>
        <p:spPr>
          <a:xfrm>
            <a:off x="709614" y="4860926"/>
            <a:ext cx="5680075" cy="4605337"/>
          </a:xfrm>
          <a:solidFill>
            <a:srgbClr val="FFFFFF"/>
          </a:solidFill>
          <a:ln>
            <a:solidFill>
              <a:srgbClr val="000000"/>
            </a:solidFill>
            <a:miter lim="800000"/>
            <a:headEnd/>
            <a:tailEnd/>
          </a:ln>
        </p:spPr>
        <p:txBody>
          <a:bodyPr/>
          <a:lstStyle/>
          <a:p>
            <a:pPr eaLnBrk="1" hangingPunct="1">
              <a:lnSpc>
                <a:spcPct val="90000"/>
              </a:lnSpc>
            </a:pPr>
            <a:r>
              <a:rPr lang="fr-FR" smtClean="0">
                <a:solidFill>
                  <a:schemeClr val="tx2"/>
                </a:solidFill>
              </a:rPr>
              <a:t>TOP UP Considéré comme notifié </a:t>
            </a:r>
            <a:r>
              <a:rPr lang="fr-FR" b="1" smtClean="0">
                <a:solidFill>
                  <a:schemeClr val="tx2"/>
                </a:solidFill>
              </a:rPr>
              <a:t>via l’annexe V PDRH </a:t>
            </a:r>
          </a:p>
          <a:p>
            <a:pPr eaLnBrk="1" hangingPunct="1">
              <a:lnSpc>
                <a:spcPct val="90000"/>
              </a:lnSpc>
            </a:pPr>
            <a:r>
              <a:rPr lang="fr-FR" b="1" smtClean="0">
                <a:solidFill>
                  <a:srgbClr val="FF0000"/>
                </a:solidFill>
              </a:rPr>
              <a:t>Sauf </a:t>
            </a:r>
            <a:r>
              <a:rPr lang="fr-FR" smtClean="0">
                <a:solidFill>
                  <a:schemeClr val="tx2"/>
                </a:solidFill>
              </a:rPr>
              <a:t>certaines mesures partiellement: </a:t>
            </a:r>
          </a:p>
          <a:p>
            <a:pPr lvl="3" eaLnBrk="1" hangingPunct="1">
              <a:lnSpc>
                <a:spcPct val="90000"/>
              </a:lnSpc>
            </a:pPr>
            <a:r>
              <a:rPr lang="fr-FR" smtClean="0">
                <a:solidFill>
                  <a:schemeClr val="tx2"/>
                </a:solidFill>
              </a:rPr>
              <a:t>Exemple dans la mesure </a:t>
            </a:r>
            <a:r>
              <a:rPr lang="fr-FR" b="1" smtClean="0">
                <a:solidFill>
                  <a:schemeClr val="tx2"/>
                </a:solidFill>
              </a:rPr>
              <a:t>125 C </a:t>
            </a:r>
            <a:r>
              <a:rPr lang="fr-FR" smtClean="0">
                <a:solidFill>
                  <a:schemeClr val="tx2"/>
                </a:solidFill>
              </a:rPr>
              <a:t>(Soutien aux autres infra. Agri.) les aires de lavage portées par une Collectivité </a:t>
            </a:r>
          </a:p>
          <a:p>
            <a:pPr eaLnBrk="1" hangingPunct="1"/>
            <a:endParaRPr lang="fr-FR" smtClean="0"/>
          </a:p>
        </p:txBody>
      </p:sp>
    </p:spTree>
    <p:extLst>
      <p:ext uri="{BB962C8B-B14F-4D97-AF65-F5344CB8AC3E}">
        <p14:creationId xmlns:p14="http://schemas.microsoft.com/office/powerpoint/2010/main" val="2048863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a:ln/>
        </p:spPr>
      </p:sp>
      <p:sp>
        <p:nvSpPr>
          <p:cNvPr id="44035" name="Espace réservé des commentaires 2"/>
          <p:cNvSpPr>
            <a:spLocks noGrp="1"/>
          </p:cNvSpPr>
          <p:nvPr>
            <p:ph type="body" idx="1"/>
          </p:nvPr>
        </p:nvSpPr>
        <p:spPr>
          <a:noFill/>
        </p:spPr>
        <p:txBody>
          <a:bodyPr/>
          <a:lstStyle/>
          <a:p>
            <a:endParaRPr lang="fr-FR" smtClean="0"/>
          </a:p>
        </p:txBody>
      </p:sp>
    </p:spTree>
    <p:extLst>
      <p:ext uri="{BB962C8B-B14F-4D97-AF65-F5344CB8AC3E}">
        <p14:creationId xmlns:p14="http://schemas.microsoft.com/office/powerpoint/2010/main" val="350228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fr-FR" altLang="fr-F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Arial"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eaLnBrk="1" hangingPunct="1"/>
            <a:fld id="{B5F3BCAC-645B-A641-AAE3-458607F04DF0}" type="slidenum">
              <a:rPr lang="fr-FR" altLang="fr-FR"/>
              <a:pPr eaLnBrk="1" hangingPunct="1"/>
              <a:t>31</a:t>
            </a:fld>
            <a:endParaRPr lang="fr-FR" altLang="fr-FR"/>
          </a:p>
        </p:txBody>
      </p:sp>
    </p:spTree>
    <p:extLst>
      <p:ext uri="{BB962C8B-B14F-4D97-AF65-F5344CB8AC3E}">
        <p14:creationId xmlns:p14="http://schemas.microsoft.com/office/powerpoint/2010/main" val="850495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235831C3-2B17-3546-BB7C-EBE47461B738}"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355976" y="116632"/>
            <a:ext cx="47371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7566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5D5C9CE-B04B-EA46-BFF8-96D848CB52BD}"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239234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CABC992-5174-0D4E-8D3B-ED261CD3B6D7}"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657161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A694006-4370-8340-96CB-C13D9A19D117}"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490604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EE3E80A-08D5-7045-997F-9867810EAB4F}"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034927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92FAAAB-DC30-C142-8952-FA80B1DC15F4}" type="datetime1">
              <a:rPr lang="fr-FR" smtClean="0"/>
              <a:t>23/11/2016</a:t>
            </a:fld>
            <a:endParaRPr lang="fr-F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92840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D8EE8A1-F931-8D40-8227-2F46C5A5FE16}" type="datetime1">
              <a:rPr lang="fr-FR" smtClean="0"/>
              <a:t>23/11/2016</a:t>
            </a:fld>
            <a:endParaRPr lang="fr-FR"/>
          </a:p>
        </p:txBody>
      </p:sp>
      <p:sp>
        <p:nvSpPr>
          <p:cNvPr id="8" name="Espace réservé du pied de page 7"/>
          <p:cNvSpPr>
            <a:spLocks noGrp="1"/>
          </p:cNvSpPr>
          <p:nvPr>
            <p:ph type="ftr" sz="quarter" idx="11"/>
          </p:nvPr>
        </p:nvSpPr>
        <p:spPr/>
        <p:txBody>
          <a:bodyPr/>
          <a:lstStyle/>
          <a:p>
            <a:r>
              <a:rPr lang="fr-FR" smtClean="0"/>
              <a:t>JP BOVE/FCAE</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80176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2F83708-2263-BA40-BE1C-CF3AF1569E85}" type="datetime1">
              <a:rPr lang="fr-FR" smtClean="0"/>
              <a:t>23/11/2016</a:t>
            </a:fld>
            <a:endParaRPr lang="fr-FR"/>
          </a:p>
        </p:txBody>
      </p:sp>
      <p:sp>
        <p:nvSpPr>
          <p:cNvPr id="4" name="Espace réservé du pied de page 3"/>
          <p:cNvSpPr>
            <a:spLocks noGrp="1"/>
          </p:cNvSpPr>
          <p:nvPr>
            <p:ph type="ftr" sz="quarter" idx="11"/>
          </p:nvPr>
        </p:nvSpPr>
        <p:spPr/>
        <p:txBody>
          <a:bodyPr/>
          <a:lstStyle/>
          <a:p>
            <a:r>
              <a:rPr lang="fr-FR" smtClean="0"/>
              <a:t>JP BOVE/FCAE</a:t>
            </a:r>
            <a:endParaRPr lang="fr-F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018633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DD837CE-794F-3F40-B80B-F5F970E32F16}" type="datetime1">
              <a:rPr lang="fr-FR" smtClean="0"/>
              <a:t>23/11/2016</a:t>
            </a:fld>
            <a:endParaRPr lang="fr-FR"/>
          </a:p>
        </p:txBody>
      </p:sp>
      <p:sp>
        <p:nvSpPr>
          <p:cNvPr id="3" name="Espace réservé du pied de page 2"/>
          <p:cNvSpPr>
            <a:spLocks noGrp="1"/>
          </p:cNvSpPr>
          <p:nvPr>
            <p:ph type="ftr" sz="quarter" idx="11"/>
          </p:nvPr>
        </p:nvSpPr>
        <p:spPr/>
        <p:txBody>
          <a:bodyPr/>
          <a:lstStyle/>
          <a:p>
            <a:r>
              <a:rPr lang="fr-FR" smtClean="0"/>
              <a:t>JP BOVE/FCAE</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751587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0506C81-EBA7-4244-87E0-35CC2BCD3263}" type="datetime1">
              <a:rPr lang="fr-FR" smtClean="0"/>
              <a:t>23/11/2016</a:t>
            </a:fld>
            <a:endParaRPr lang="fr-F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89429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E5E0B7D5-7DB5-B642-A830-FDB0C86799A2}" type="datetime1">
              <a:rPr lang="fr-FR" smtClean="0"/>
              <a:t>23/11/2016</a:t>
            </a:fld>
            <a:endParaRPr lang="fr-F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212080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B70D9A-F67A-EE4D-AB90-E4358A04898C}" type="datetime1">
              <a:rPr lang="fr-FR" smtClean="0"/>
              <a:t>23/11/2016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JP BOVE/FCAE</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25D18-8F47-4676-AC87-C8BC662B5306}" type="slidenum">
              <a:rPr lang="fr-FR" smtClean="0"/>
              <a:pPr/>
              <a:t>‹N°›</a:t>
            </a:fld>
            <a:endParaRPr lang="fr-FR"/>
          </a:p>
        </p:txBody>
      </p:sp>
    </p:spTree>
    <p:extLst>
      <p:ext uri="{BB962C8B-B14F-4D97-AF65-F5344CB8AC3E}">
        <p14:creationId xmlns:p14="http://schemas.microsoft.com/office/powerpoint/2010/main" val="29742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wmf"/><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5.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ec.europa.eu/competition/state_aid/modernisation/index_en.html" TargetMode="External"/><Relationship Id="rId7" Type="http://schemas.openxmlformats.org/officeDocument/2006/relationships/image" Target="../media/image5.png"/><Relationship Id="rId2" Type="http://schemas.openxmlformats.org/officeDocument/2006/relationships/hyperlink" Target="http://www.europe-en-france.gouv.fr/Centre-de-ressources/Aides-d-etat"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agriculture.gouv.fr/regimes-d-aides-d-etat-projets-de" TargetMode="External"/><Relationship Id="rId4" Type="http://schemas.openxmlformats.org/officeDocument/2006/relationships/hyperlink" Target="http://www.outre-mer.gouv.fr/?croissance-et-l-emploi-simplification-de-l-octroi-des-aides-d-Etat.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tiff"/><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8" Type="http://schemas.openxmlformats.org/officeDocument/2006/relationships/image" Target="../media/image20.tif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jpeg"/><Relationship Id="rId4" Type="http://schemas.openxmlformats.org/officeDocument/2006/relationships/diagramLayout" Target="../diagrams/layout1.xml"/><Relationship Id="rId9"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2.emf"/><Relationship Id="rId4" Type="http://schemas.openxmlformats.org/officeDocument/2006/relationships/image" Target="../media/image21.emf"/></Relationships>
</file>

<file path=ppt/slides/_rels/slide45.xml.rels><?xml version="1.0" encoding="UTF-8" standalone="yes"?>
<Relationships xmlns="http://schemas.openxmlformats.org/package/2006/relationships"><Relationship Id="rId3" Type="http://schemas.openxmlformats.org/officeDocument/2006/relationships/package" Target="../embeddings/Feuille_de_calcul_Microsoft_Excel1.xlsx"/><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jpeg"/><Relationship Id="rId4" Type="http://schemas.openxmlformats.org/officeDocument/2006/relationships/image" Target="../media/image23.emf"/></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4.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pic>
        <p:nvPicPr>
          <p:cNvPr id="4" name="Image 3" descr="Photo0279.jpg"/>
          <p:cNvPicPr>
            <a:picLocks noChangeAspect="1"/>
          </p:cNvPicPr>
          <p:nvPr/>
        </p:nvPicPr>
        <p:blipFill>
          <a:blip r:embed="rId3" cstate="print"/>
          <a:srcRect b="25000"/>
          <a:stretch>
            <a:fillRect/>
          </a:stretch>
        </p:blipFill>
        <p:spPr>
          <a:xfrm>
            <a:off x="107504" y="774826"/>
            <a:ext cx="9036496" cy="5083017"/>
          </a:xfrm>
          <a:prstGeom prst="rect">
            <a:avLst/>
          </a:prstGeom>
        </p:spPr>
      </p:pic>
      <p:pic>
        <p:nvPicPr>
          <p:cNvPr id="6" name="Imag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7" name="Espace réservé du pied de page 6"/>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1</a:t>
            </a:fld>
            <a:endParaRPr lang="fr-FR"/>
          </a:p>
        </p:txBody>
      </p:sp>
      <p:sp>
        <p:nvSpPr>
          <p:cNvPr id="9" name="ZoneTexte 8"/>
          <p:cNvSpPr txBox="1"/>
          <p:nvPr/>
        </p:nvSpPr>
        <p:spPr>
          <a:xfrm>
            <a:off x="-4140200" y="-1600200"/>
            <a:ext cx="184731" cy="369332"/>
          </a:xfrm>
          <a:prstGeom prst="rect">
            <a:avLst/>
          </a:prstGeom>
          <a:noFill/>
        </p:spPr>
        <p:txBody>
          <a:bodyPr wrap="none" rtlCol="0">
            <a:spAutoFit/>
          </a:bodyPr>
          <a:lstStyle/>
          <a:p>
            <a:endParaRPr lang="fr-FR"/>
          </a:p>
        </p:txBody>
      </p:sp>
      <p:pic>
        <p:nvPicPr>
          <p:cNvPr id="12" name="Picture 4"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3312739" y="5685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6" name="Image 15"/>
          <p:cNvPicPr>
            <a:picLocks noChangeAspect="1"/>
          </p:cNvPicPr>
          <p:nvPr/>
        </p:nvPicPr>
        <p:blipFill>
          <a:blip r:embed="rId6"/>
          <a:stretch>
            <a:fillRect/>
          </a:stretch>
        </p:blipFill>
        <p:spPr>
          <a:xfrm>
            <a:off x="8579667" y="74704"/>
            <a:ext cx="564333" cy="370847"/>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285784" y="785794"/>
            <a:ext cx="9144000" cy="5072098"/>
          </a:xfrm>
          <a:prstGeom prst="rect">
            <a:avLst/>
          </a:prstGeom>
        </p:spPr>
        <p:txBody>
          <a:bodyPr vert="horz" lIns="91440" tIns="45720" rIns="91440" bIns="45720" rtlCol="0">
            <a:normAutofit fontScale="70000" lnSpcReduction="2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r>
              <a:rPr lang="fr-FR" sz="3200" b="1" u="sng" dirty="0" smtClean="0">
                <a:solidFill>
                  <a:srgbClr val="F6310A"/>
                </a:solidFill>
              </a:rPr>
              <a:t>Ne sont pas économiques </a:t>
            </a:r>
          </a:p>
          <a:p>
            <a:pPr>
              <a:spcBef>
                <a:spcPct val="20000"/>
              </a:spcBef>
            </a:pPr>
            <a:r>
              <a:rPr lang="fr-FR" sz="2000" b="1" i="1" dirty="0" smtClean="0">
                <a:solidFill>
                  <a:srgbClr val="F6310A"/>
                </a:solidFill>
              </a:rPr>
              <a:t>(selon  CJUE):</a:t>
            </a:r>
          </a:p>
          <a:p>
            <a:pPr>
              <a:spcBef>
                <a:spcPct val="20000"/>
              </a:spcBef>
            </a:pPr>
            <a:endParaRPr lang="fr-FR" sz="700" i="1" dirty="0" smtClean="0">
              <a:solidFill>
                <a:srgbClr val="F6310A"/>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chemeClr val="tx2"/>
                </a:solidFill>
                <a:effectLst/>
                <a:uLnTx/>
                <a:uFillTx/>
                <a:latin typeface="+mj-lt"/>
                <a:ea typeface="+mn-ea"/>
                <a:cs typeface="+mn-cs"/>
              </a:rPr>
              <a:t>Activités d’université et d’organismes de recherche </a:t>
            </a:r>
            <a:r>
              <a:rPr kumimoji="0" lang="fr-FR" sz="3200" b="1" i="0" u="sng" strike="noStrike" kern="1200" cap="none" spc="0" normalizeH="0" baseline="0" noProof="0" dirty="0" smtClean="0">
                <a:ln>
                  <a:noFill/>
                </a:ln>
                <a:solidFill>
                  <a:srgbClr val="F6310A"/>
                </a:solidFill>
                <a:effectLst/>
                <a:uLnTx/>
                <a:uFillTx/>
                <a:latin typeface="+mj-lt"/>
                <a:ea typeface="+mn-ea"/>
                <a:cs typeface="+mn-cs"/>
              </a:rPr>
              <a:t>NON ECONOMIQUES: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Activités de formation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en vue de ressources humaines accrues et plus qualifiées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Activités de R&amp;D indépendantes en vue de connaissance plus étendue et d’une meilleure compréhension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y compris la recherche et développement en collaboration</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1700" dirty="0" smtClean="0">
                <a:solidFill>
                  <a:schemeClr val="tx2"/>
                </a:solidFill>
                <a:latin typeface="+mj-lt"/>
              </a:rPr>
              <a:t>		</a:t>
            </a:r>
            <a:endParaRPr kumimoji="0" lang="fr-FR" sz="1700" b="0"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Diffusion des résultats de recherche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Transfert de technologie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(cession de licence, création de produits dérivés ou d’autres formes de gestion de la connaissance produite par l’organisme de recherche)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6310A"/>
                </a:solidFill>
                <a:effectLst/>
                <a:uLnTx/>
                <a:uFillTx/>
                <a:latin typeface="+mj-lt"/>
                <a:ea typeface="+mn-ea"/>
                <a:cs typeface="+mn-cs"/>
              </a:rPr>
              <a:t>Si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le transfert est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exécuté en interne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à l’organisme  (département/filiale)</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6310A"/>
                </a:solidFill>
                <a:effectLst/>
                <a:uLnTx/>
                <a:uFillTx/>
                <a:latin typeface="+mj-lt"/>
                <a:ea typeface="+mn-ea"/>
                <a:cs typeface="+mn-cs"/>
              </a:rPr>
              <a:t>Si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toutes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recettes générées réinvesties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dans les activités principales des organismes de recherche</a:t>
            </a:r>
          </a:p>
          <a:p>
            <a:pPr marL="3657600" marR="0" lvl="8"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p:txBody>
      </p:sp>
      <p:sp>
        <p:nvSpPr>
          <p:cNvPr id="3" name="Espace réservé du pied de page 2"/>
          <p:cNvSpPr>
            <a:spLocks noGrp="1"/>
          </p:cNvSpPr>
          <p:nvPr>
            <p:ph type="ftr" sz="quarter" idx="11"/>
          </p:nvPr>
        </p:nvSpPr>
        <p:spPr/>
        <p:txBody>
          <a:bodyPr/>
          <a:lstStyle/>
          <a:p>
            <a:r>
              <a:rPr lang="fr-FR" smtClean="0"/>
              <a:t>JP BOVE/FCAE</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10</a:t>
            </a:fld>
            <a:endParaRPr lang="fr-FR" dirty="0"/>
          </a:p>
        </p:txBody>
      </p:sp>
      <p:sp>
        <p:nvSpPr>
          <p:cNvPr id="6" name="Rectangle 5"/>
          <p:cNvSpPr/>
          <p:nvPr/>
        </p:nvSpPr>
        <p:spPr>
          <a:xfrm>
            <a:off x="3386336" y="55450"/>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Image 6"/>
          <p:cNvPicPr>
            <a:picLocks noChangeAspect="1"/>
          </p:cNvPicPr>
          <p:nvPr/>
        </p:nvPicPr>
        <p:blipFill>
          <a:blip r:embed="rId2"/>
          <a:stretch>
            <a:fillRect/>
          </a:stretch>
        </p:blipFill>
        <p:spPr>
          <a:xfrm>
            <a:off x="8540477" y="73299"/>
            <a:ext cx="564333" cy="370847"/>
          </a:xfrm>
          <a:prstGeom prst="rect">
            <a:avLst/>
          </a:prstGeom>
        </p:spPr>
      </p:pic>
      <p:pic>
        <p:nvPicPr>
          <p:cNvPr id="8"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 calcmode="lin" valueType="num">
                                      <p:cBhvr additive="base">
                                        <p:cTn id="4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8" end="8"/>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
                                            <p:txEl>
                                              <p:pRg st="9" end="9"/>
                                            </p:txEl>
                                          </p:spTgt>
                                        </p:tgtEl>
                                        <p:attrNameLst>
                                          <p:attrName>style.visibility</p:attrName>
                                        </p:attrNameLst>
                                      </p:cBhvr>
                                      <p:to>
                                        <p:strVal val="visible"/>
                                      </p:to>
                                    </p:set>
                                    <p:anim calcmode="lin" valueType="num">
                                      <p:cBhvr additive="base">
                                        <p:cTn id="5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
                                            <p:txEl>
                                              <p:pRg st="10" end="10"/>
                                            </p:txEl>
                                          </p:spTgt>
                                        </p:tgtEl>
                                        <p:attrNameLst>
                                          <p:attrName>style.visibility</p:attrName>
                                        </p:attrNameLst>
                                      </p:cBhvr>
                                      <p:to>
                                        <p:strVal val="visible"/>
                                      </p:to>
                                    </p:set>
                                    <p:anim calcmode="lin" valueType="num">
                                      <p:cBhvr additive="base">
                                        <p:cTn id="59"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107504" y="908720"/>
            <a:ext cx="9036496" cy="4968552"/>
          </a:xfrm>
          <a:prstGeom prst="rect">
            <a:avLst/>
          </a:prstGeom>
        </p:spPr>
        <p:txBody>
          <a:bodyPr vert="horz" lIns="91440" tIns="45720" rIns="91440" bIns="45720" rtlCol="0">
            <a:normAutofit fontScale="92500" lnSpcReduction="1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r>
              <a:rPr lang="fr-FR" sz="3200" b="1" u="sng" dirty="0" smtClean="0">
                <a:solidFill>
                  <a:srgbClr val="F6310A"/>
                </a:solidFill>
              </a:rPr>
              <a:t>Ne sont pas économiques </a:t>
            </a:r>
            <a:r>
              <a:rPr lang="fr-FR" sz="2000" b="1" i="1" dirty="0" smtClean="0">
                <a:solidFill>
                  <a:srgbClr val="F6310A"/>
                </a:solidFill>
              </a:rPr>
              <a:t>:</a:t>
            </a:r>
          </a:p>
          <a:p>
            <a:pPr>
              <a:spcBef>
                <a:spcPct val="20000"/>
              </a:spcBef>
            </a:pPr>
            <a:endParaRPr lang="fr-FR" sz="700" i="1" dirty="0" smtClean="0">
              <a:solidFill>
                <a:srgbClr val="F6310A"/>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u="sng" dirty="0" smtClean="0">
                <a:solidFill>
                  <a:schemeClr val="tx2"/>
                </a:solidFill>
                <a:latin typeface="+mj-lt"/>
              </a:rPr>
              <a:t>• La </a:t>
            </a:r>
            <a:r>
              <a:rPr lang="fr-FR" sz="3200" b="1" u="sng" dirty="0">
                <a:solidFill>
                  <a:schemeClr val="tx2"/>
                </a:solidFill>
                <a:latin typeface="+mj-lt"/>
              </a:rPr>
              <a:t>p</a:t>
            </a:r>
            <a:r>
              <a:rPr kumimoji="0" lang="fr-FR" sz="3200" b="1" i="0" u="sng" strike="noStrike" kern="1200" cap="none" spc="0" normalizeH="0" noProof="0" dirty="0" err="1" smtClean="0">
                <a:ln>
                  <a:noFill/>
                </a:ln>
                <a:solidFill>
                  <a:schemeClr val="tx2"/>
                </a:solidFill>
                <a:effectLst/>
                <a:uLnTx/>
                <a:uFillTx/>
                <a:latin typeface="+mj-lt"/>
                <a:ea typeface="+mn-ea"/>
                <a:cs typeface="+mn-cs"/>
              </a:rPr>
              <a:t>rotection</a:t>
            </a:r>
            <a:r>
              <a:rPr kumimoji="0" lang="fr-FR" sz="3200" b="1" i="0" u="sng" strike="noStrike" kern="1200" cap="none" spc="0" normalizeH="0" noProof="0" dirty="0" smtClean="0">
                <a:ln>
                  <a:noFill/>
                </a:ln>
                <a:solidFill>
                  <a:schemeClr val="tx2"/>
                </a:solidFill>
                <a:effectLst/>
                <a:uLnTx/>
                <a:uFillTx/>
                <a:latin typeface="+mj-lt"/>
                <a:ea typeface="+mn-ea"/>
                <a:cs typeface="+mn-cs"/>
              </a:rPr>
              <a:t> du patrimoine culturel et naturel</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-&gt; </a:t>
            </a:r>
            <a:r>
              <a:rPr kumimoji="0" lang="fr-FR" sz="3200" b="1" i="0" u="sng" strike="noStrike" kern="1200" cap="none" spc="0" normalizeH="0" baseline="0" noProof="0" dirty="0" smtClean="0">
                <a:ln>
                  <a:noFill/>
                </a:ln>
                <a:solidFill>
                  <a:srgbClr val="F6310A"/>
                </a:solidFill>
                <a:effectLst/>
                <a:uLnTx/>
                <a:uFillTx/>
                <a:latin typeface="+mj-lt"/>
                <a:ea typeface="+mn-ea"/>
                <a:cs typeface="+mn-cs"/>
              </a:rPr>
              <a:t>NON ECONOMIQUES: </a:t>
            </a:r>
            <a:r>
              <a:rPr kumimoji="0" lang="fr-FR" sz="3200" i="0" strike="noStrike" kern="1200" cap="none" spc="0" normalizeH="0" baseline="0" noProof="0" dirty="0" smtClean="0">
                <a:ln>
                  <a:noFill/>
                </a:ln>
                <a:solidFill>
                  <a:srgbClr val="F6310A"/>
                </a:solidFill>
                <a:effectLst/>
                <a:uLnTx/>
                <a:uFillTx/>
                <a:latin typeface="+mj-lt"/>
                <a:ea typeface="+mn-ea"/>
                <a:cs typeface="+mn-cs"/>
              </a:rPr>
              <a:t>lorsque</a:t>
            </a:r>
            <a:r>
              <a:rPr kumimoji="0" lang="fr-FR" sz="3200" i="0" strike="noStrike" kern="1200" cap="none" spc="0" normalizeH="0" noProof="0" dirty="0" smtClean="0">
                <a:ln>
                  <a:noFill/>
                </a:ln>
                <a:solidFill>
                  <a:srgbClr val="F6310A"/>
                </a:solidFill>
                <a:effectLst/>
                <a:uLnTx/>
                <a:uFillTx/>
                <a:latin typeface="+mj-lt"/>
                <a:ea typeface="+mn-ea"/>
                <a:cs typeface="+mn-cs"/>
              </a:rPr>
              <a:t> qu’elles sont gratuites ou lorsque ces activités ne sont pas essentiellement financées par des ressources commerciales; </a:t>
            </a:r>
            <a:endParaRPr kumimoji="0" lang="fr-FR" sz="3200" b="1" i="0" u="sng" strike="noStrike" kern="1200" cap="none" spc="0" normalizeH="0" baseline="0" noProof="0" dirty="0" smtClean="0">
              <a:ln>
                <a:noFill/>
              </a:ln>
              <a:solidFill>
                <a:srgbClr val="F6310A"/>
              </a:solidFill>
              <a:effectLst/>
              <a:uLnTx/>
              <a:uFillTx/>
              <a:latin typeface="+mj-lt"/>
              <a:ea typeface="+mn-ea"/>
              <a:cs typeface="+mn-cs"/>
            </a:endParaRPr>
          </a:p>
          <a:p>
            <a:pPr lvl="0">
              <a:spcBef>
                <a:spcPct val="20000"/>
              </a:spcBef>
              <a:defRPr/>
            </a:pPr>
            <a:endParaRPr lang="fr-FR" sz="2900" i="1" dirty="0" smtClean="0">
              <a:solidFill>
                <a:schemeClr val="tx2"/>
              </a:solidFill>
              <a:latin typeface="+mj-lt"/>
            </a:endParaRPr>
          </a:p>
          <a:p>
            <a:pPr lvl="0">
              <a:spcBef>
                <a:spcPct val="20000"/>
              </a:spcBef>
              <a:defRPr/>
            </a:pPr>
            <a:r>
              <a:rPr lang="fr-FR" sz="2900" b="1" u="sng" dirty="0" smtClean="0">
                <a:solidFill>
                  <a:schemeClr val="tx2"/>
                </a:solidFill>
                <a:latin typeface="+mj-lt"/>
              </a:rPr>
              <a:t>• Le développement et la revitalisation des </a:t>
            </a:r>
            <a:r>
              <a:rPr lang="fr-FR" sz="2900" b="1" u="sng" dirty="0" smtClean="0">
                <a:solidFill>
                  <a:srgbClr val="FF0000"/>
                </a:solidFill>
                <a:latin typeface="+mj-lt"/>
              </a:rPr>
              <a:t>terrains publics </a:t>
            </a:r>
            <a:r>
              <a:rPr lang="fr-FR" sz="2900" b="1" u="sng" dirty="0" smtClean="0">
                <a:solidFill>
                  <a:schemeClr val="tx2"/>
                </a:solidFill>
                <a:latin typeface="+mj-lt"/>
              </a:rPr>
              <a:t>par des autorités publiques (même s’ils sont commercialisés);</a:t>
            </a:r>
          </a:p>
          <a:p>
            <a:pPr lvl="1">
              <a:spcBef>
                <a:spcPct val="20000"/>
              </a:spcBef>
              <a:defRPr/>
            </a:pPr>
            <a:r>
              <a:rPr lang="fr-FR" sz="2900" b="1" dirty="0" smtClean="0">
                <a:solidFill>
                  <a:schemeClr val="tx2"/>
                </a:solidFill>
                <a:latin typeface="+mj-lt"/>
              </a:rPr>
              <a:t>-&gt; les opérations d’immobilier concernant des bâtiments ne sont pas concernées a priori et restent économiques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i="0" u="sng" strike="noStrike" kern="1200" cap="none" spc="0" normalizeH="0" baseline="0" noProof="0" dirty="0" smtClean="0">
              <a:ln>
                <a:noFill/>
              </a:ln>
              <a:solidFill>
                <a:srgbClr val="F6310A"/>
              </a:solidFill>
              <a:effectLst/>
              <a:uLnTx/>
              <a:uFillTx/>
              <a:latin typeface="+mj-lt"/>
            </a:endParaRPr>
          </a:p>
          <a:p>
            <a:pPr marL="3657600" marR="0" lvl="8"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11</a:t>
            </a:fld>
            <a:endParaRPr lang="fr-FR" dirty="0"/>
          </a:p>
        </p:txBody>
      </p:sp>
      <p:sp>
        <p:nvSpPr>
          <p:cNvPr id="6" name="Rectangle 5"/>
          <p:cNvSpPr/>
          <p:nvPr/>
        </p:nvSpPr>
        <p:spPr>
          <a:xfrm>
            <a:off x="3386336" y="43018"/>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Image 6"/>
          <p:cNvPicPr>
            <a:picLocks noChangeAspect="1"/>
          </p:cNvPicPr>
          <p:nvPr/>
        </p:nvPicPr>
        <p:blipFill>
          <a:blip r:embed="rId2"/>
          <a:stretch>
            <a:fillRect/>
          </a:stretch>
        </p:blipFill>
        <p:spPr>
          <a:xfrm>
            <a:off x="8579667" y="67287"/>
            <a:ext cx="564333" cy="370847"/>
          </a:xfrm>
          <a:prstGeom prst="rect">
            <a:avLst/>
          </a:prstGeom>
        </p:spPr>
      </p:pic>
      <p:pic>
        <p:nvPicPr>
          <p:cNvPr id="8"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2120765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 calcmode="lin" valueType="num">
                                      <p:cBhvr additive="base">
                                        <p:cTn id="2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6640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5 critères des aides d’Etat</a:t>
            </a:r>
            <a:endParaRPr lang="fr-FR" sz="3600" b="1" dirty="0">
              <a:latin typeface="Arial" pitchFamily="34" charset="0"/>
              <a:cs typeface="Arial" pitchFamily="34" charset="0"/>
            </a:endParaRPr>
          </a:p>
        </p:txBody>
      </p:sp>
      <p:sp>
        <p:nvSpPr>
          <p:cNvPr id="6" name="Rectangle 4"/>
          <p:cNvSpPr txBox="1">
            <a:spLocks noChangeArrowheads="1"/>
          </p:cNvSpPr>
          <p:nvPr/>
        </p:nvSpPr>
        <p:spPr bwMode="auto">
          <a:xfrm>
            <a:off x="785786" y="1428736"/>
            <a:ext cx="8358215" cy="4572032"/>
          </a:xfrm>
          <a:prstGeom prst="rect">
            <a:avLst/>
          </a:prstGeom>
          <a:noFill/>
          <a:ln>
            <a:noFill/>
          </a:ln>
          <a:extLst/>
        </p:spPr>
        <p:txBody>
          <a:bodyPr>
            <a:normAutofit fontScale="92500" lnSpcReduction="20000"/>
          </a:bodyPr>
          <a:lst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eaLnBrk="1" hangingPunct="1">
              <a:lnSpc>
                <a:spcPct val="80000"/>
              </a:lnSpc>
              <a:buFont typeface="Arial" charset="0"/>
              <a:buNone/>
              <a:defRPr/>
            </a:pPr>
            <a:r>
              <a:rPr lang="fr-FR" sz="2400" b="1" i="1" u="sng" dirty="0" smtClean="0">
                <a:solidFill>
                  <a:srgbClr val="FF0000"/>
                </a:solidFill>
                <a:effectLst/>
                <a:latin typeface="+mj-lt"/>
              </a:rPr>
              <a:t>2 - LE CRITERE DE L’AIDE SELECTIVE:</a:t>
            </a:r>
            <a:r>
              <a:rPr lang="fr-FR" sz="1900" dirty="0" smtClean="0">
                <a:solidFill>
                  <a:srgbClr val="FF0000"/>
                </a:solidFill>
                <a:effectLst/>
                <a:latin typeface="+mj-lt"/>
              </a:rPr>
              <a:t>  </a:t>
            </a:r>
            <a:r>
              <a:rPr lang="fr-FR" sz="1800" b="1" dirty="0" smtClean="0">
                <a:solidFill>
                  <a:schemeClr val="tx2"/>
                </a:solidFill>
                <a:effectLst/>
                <a:latin typeface="+mj-lt"/>
              </a:rPr>
              <a:t>Aides soumises à réglementation :  </a:t>
            </a:r>
          </a:p>
          <a:p>
            <a:pPr marL="0" indent="0" eaLnBrk="1" hangingPunct="1">
              <a:lnSpc>
                <a:spcPct val="80000"/>
              </a:lnSpc>
              <a:buFont typeface="Arial" charset="0"/>
              <a:buNone/>
              <a:defRPr/>
            </a:pPr>
            <a:endParaRPr lang="fr-FR" sz="1800" b="1" dirty="0" smtClean="0">
              <a:solidFill>
                <a:schemeClr val="tx2"/>
              </a:solidFill>
              <a:effectLst/>
              <a:latin typeface="+mj-lt"/>
            </a:endParaRPr>
          </a:p>
          <a:p>
            <a:pPr marL="0" indent="0" eaLnBrk="1" hangingPunct="1">
              <a:lnSpc>
                <a:spcPct val="110000"/>
              </a:lnSpc>
              <a:spcBef>
                <a:spcPts val="0"/>
              </a:spcBef>
              <a:buFont typeface="Arial" charset="0"/>
              <a:buNone/>
              <a:defRPr/>
            </a:pPr>
            <a:r>
              <a:rPr lang="fr-FR" sz="1800" b="1" dirty="0" smtClean="0">
                <a:solidFill>
                  <a:schemeClr val="tx2"/>
                </a:solidFill>
                <a:effectLst/>
                <a:latin typeface="+mj-lt"/>
              </a:rPr>
              <a:t>TOUT AVANTAGE conféré à une ou plusieurs entreprise </a:t>
            </a:r>
            <a:r>
              <a:rPr lang="fr-FR" sz="1800" dirty="0" smtClean="0">
                <a:solidFill>
                  <a:schemeClr val="tx2"/>
                </a:solidFill>
                <a:effectLst/>
                <a:latin typeface="+mj-lt"/>
              </a:rPr>
              <a:t>mais </a:t>
            </a:r>
            <a:r>
              <a:rPr lang="fr-FR" sz="1800" b="1" dirty="0" smtClean="0">
                <a:solidFill>
                  <a:schemeClr val="tx2"/>
                </a:solidFill>
                <a:effectLst/>
                <a:latin typeface="+mj-lt"/>
              </a:rPr>
              <a:t>pas à toutes les entreprises </a:t>
            </a:r>
            <a:r>
              <a:rPr lang="fr-FR" sz="1800" dirty="0" smtClean="0">
                <a:solidFill>
                  <a:schemeClr val="tx2"/>
                </a:solidFill>
                <a:effectLst/>
                <a:latin typeface="+mj-lt"/>
              </a:rPr>
              <a:t>d’un Etat membre -&gt; l’aide doit avoir un caractère sélectif </a:t>
            </a:r>
          </a:p>
          <a:p>
            <a:pPr marL="0" indent="0" eaLnBrk="1" hangingPunct="1">
              <a:lnSpc>
                <a:spcPct val="110000"/>
              </a:lnSpc>
              <a:spcBef>
                <a:spcPts val="0"/>
              </a:spcBef>
              <a:buFont typeface="Arial" charset="0"/>
              <a:buNone/>
              <a:defRPr/>
            </a:pPr>
            <a:endParaRPr lang="fr-FR" sz="1800" b="1" dirty="0" smtClean="0">
              <a:solidFill>
                <a:schemeClr val="tx2"/>
              </a:solidFill>
              <a:effectLst/>
              <a:latin typeface="+mj-lt"/>
            </a:endParaRPr>
          </a:p>
          <a:p>
            <a:pPr marL="0" indent="0" eaLnBrk="1" hangingPunct="1">
              <a:lnSpc>
                <a:spcPct val="110000"/>
              </a:lnSpc>
              <a:spcBef>
                <a:spcPts val="0"/>
              </a:spcBef>
              <a:buFont typeface="Arial" charset="0"/>
              <a:buNone/>
              <a:defRPr/>
            </a:pPr>
            <a:r>
              <a:rPr lang="fr-FR" sz="1800" b="1" dirty="0" smtClean="0">
                <a:solidFill>
                  <a:schemeClr val="tx2"/>
                </a:solidFill>
                <a:effectLst/>
                <a:latin typeface="+mj-lt"/>
              </a:rPr>
              <a:t>A la différence d’une </a:t>
            </a:r>
            <a:r>
              <a:rPr lang="fr-FR" sz="1800" b="1" dirty="0" smtClean="0">
                <a:solidFill>
                  <a:srgbClr val="FF0000"/>
                </a:solidFill>
                <a:effectLst/>
                <a:latin typeface="+mj-lt"/>
              </a:rPr>
              <a:t>MESURE GENERALE </a:t>
            </a:r>
            <a:r>
              <a:rPr lang="fr-FR" sz="1800" b="1" dirty="0" smtClean="0">
                <a:solidFill>
                  <a:schemeClr val="tx2"/>
                </a:solidFill>
                <a:effectLst/>
                <a:latin typeface="+mj-lt"/>
              </a:rPr>
              <a:t>non sélective, applicable automatiquement à toutes entreprises, sans critères de sélectivité liés à la taille, le zonage etc.</a:t>
            </a:r>
          </a:p>
          <a:p>
            <a:pPr marL="0" indent="0" eaLnBrk="1" hangingPunct="1">
              <a:lnSpc>
                <a:spcPct val="110000"/>
              </a:lnSpc>
              <a:spcBef>
                <a:spcPts val="0"/>
              </a:spcBef>
              <a:defRPr/>
            </a:pPr>
            <a:r>
              <a:rPr lang="fr-FR" sz="1800" b="1" dirty="0" smtClean="0">
                <a:solidFill>
                  <a:schemeClr val="tx2"/>
                </a:solidFill>
                <a:effectLst/>
                <a:latin typeface="+mj-lt"/>
              </a:rPr>
              <a:t> EX : </a:t>
            </a:r>
            <a:r>
              <a:rPr lang="fr-FR" sz="1800" b="1" i="1" dirty="0" smtClean="0">
                <a:solidFill>
                  <a:srgbClr val="FF0000"/>
                </a:solidFill>
                <a:effectLst/>
                <a:latin typeface="+mj-lt"/>
              </a:rPr>
              <a:t>Crédit d’impôt Recherche (CIR)</a:t>
            </a:r>
          </a:p>
          <a:p>
            <a:pPr marL="0" indent="0" eaLnBrk="1" hangingPunct="1">
              <a:lnSpc>
                <a:spcPct val="110000"/>
              </a:lnSpc>
              <a:spcBef>
                <a:spcPts val="0"/>
              </a:spcBef>
              <a:defRPr/>
            </a:pPr>
            <a:r>
              <a:rPr lang="fr-FR" sz="1800" b="1" i="1" dirty="0" smtClean="0">
                <a:solidFill>
                  <a:srgbClr val="FF0000"/>
                </a:solidFill>
                <a:effectLst/>
                <a:latin typeface="+mj-lt"/>
              </a:rPr>
              <a:t> </a:t>
            </a:r>
            <a:r>
              <a:rPr lang="fr-FR" sz="1800" b="1" dirty="0" smtClean="0">
                <a:solidFill>
                  <a:schemeClr val="tx2"/>
                </a:solidFill>
                <a:effectLst/>
                <a:latin typeface="+mj-lt"/>
              </a:rPr>
              <a:t>EX: </a:t>
            </a:r>
            <a:r>
              <a:rPr lang="fr-FR" sz="1800" b="1" i="1" dirty="0" smtClean="0">
                <a:solidFill>
                  <a:srgbClr val="FF0000"/>
                </a:solidFill>
                <a:effectLst/>
                <a:latin typeface="+mj-lt"/>
              </a:rPr>
              <a:t>Crédit d’impôt Compétitivité et Emploi (CICE)</a:t>
            </a:r>
          </a:p>
          <a:p>
            <a:pPr eaLnBrk="1" hangingPunct="1">
              <a:lnSpc>
                <a:spcPct val="80000"/>
              </a:lnSpc>
              <a:defRPr/>
            </a:pPr>
            <a:r>
              <a:rPr lang="fr-FR" sz="1800" b="1" dirty="0" smtClean="0">
                <a:solidFill>
                  <a:schemeClr val="tx2"/>
                </a:solidFill>
                <a:effectLst/>
                <a:latin typeface="+mj-lt"/>
              </a:rPr>
              <a:t>Ex : </a:t>
            </a:r>
            <a:r>
              <a:rPr lang="fr-FR" sz="1800" b="1" i="1" dirty="0" smtClean="0">
                <a:solidFill>
                  <a:srgbClr val="FF0000"/>
                </a:solidFill>
                <a:effectLst/>
                <a:latin typeface="+mj-lt"/>
              </a:rPr>
              <a:t>Contrats aidés </a:t>
            </a:r>
          </a:p>
          <a:p>
            <a:pPr eaLnBrk="1" hangingPunct="1">
              <a:lnSpc>
                <a:spcPct val="80000"/>
              </a:lnSpc>
              <a:defRPr/>
            </a:pPr>
            <a:endParaRPr lang="fr-FR" sz="1800" b="1" dirty="0" smtClean="0">
              <a:solidFill>
                <a:schemeClr val="tx2"/>
              </a:solidFill>
              <a:effectLst/>
              <a:latin typeface="+mj-lt"/>
            </a:endParaRPr>
          </a:p>
          <a:p>
            <a:pPr marL="0" indent="0" eaLnBrk="1" hangingPunct="1">
              <a:lnSpc>
                <a:spcPct val="110000"/>
              </a:lnSpc>
              <a:spcBef>
                <a:spcPts val="0"/>
              </a:spcBef>
              <a:buFont typeface="Arial" charset="0"/>
              <a:buNone/>
              <a:defRPr/>
            </a:pPr>
            <a:r>
              <a:rPr lang="fr-FR" sz="1800" b="1" i="1" u="sng" dirty="0" smtClean="0">
                <a:solidFill>
                  <a:schemeClr val="tx2"/>
                </a:solidFill>
                <a:effectLst/>
                <a:latin typeface="+mj-lt"/>
              </a:rPr>
              <a:t>LA FORME DES AIDES :</a:t>
            </a:r>
          </a:p>
          <a:p>
            <a:pPr marL="0" indent="0" eaLnBrk="1" hangingPunct="1">
              <a:lnSpc>
                <a:spcPct val="110000"/>
              </a:lnSpc>
              <a:spcBef>
                <a:spcPts val="0"/>
              </a:spcBef>
              <a:buFont typeface="Arial" charset="0"/>
              <a:buNone/>
              <a:defRPr/>
            </a:pPr>
            <a:endParaRPr lang="fr-FR" sz="1200" b="1" i="1" u="sng" dirty="0" smtClean="0">
              <a:solidFill>
                <a:schemeClr val="tx2"/>
              </a:solidFill>
              <a:effectLst/>
              <a:latin typeface="+mj-lt"/>
            </a:endParaRPr>
          </a:p>
          <a:p>
            <a:pPr marL="0" indent="0" eaLnBrk="1" hangingPunct="1">
              <a:lnSpc>
                <a:spcPct val="110000"/>
              </a:lnSpc>
              <a:spcBef>
                <a:spcPts val="0"/>
              </a:spcBef>
              <a:defRPr/>
            </a:pPr>
            <a:r>
              <a:rPr lang="fr-FR" sz="1800" b="1" dirty="0" smtClean="0">
                <a:solidFill>
                  <a:schemeClr val="tx2"/>
                </a:solidFill>
                <a:effectLst/>
                <a:latin typeface="+mj-lt"/>
              </a:rPr>
              <a:t> </a:t>
            </a:r>
            <a:r>
              <a:rPr lang="fr-FR" sz="1800" b="1" dirty="0" smtClean="0">
                <a:solidFill>
                  <a:srgbClr val="FF0000"/>
                </a:solidFill>
                <a:effectLst/>
                <a:latin typeface="+mj-lt"/>
              </a:rPr>
              <a:t>Toutes les formes d’aides sont concernées</a:t>
            </a:r>
            <a:r>
              <a:rPr lang="fr-FR" sz="1800" b="1" dirty="0" smtClean="0">
                <a:solidFill>
                  <a:schemeClr val="tx2"/>
                </a:solidFill>
                <a:effectLst/>
                <a:latin typeface="+mj-lt"/>
              </a:rPr>
              <a:t>: Subvention,  bonification, garantie, capital, rabais de prix, mise à disposition moyens, remise de dettes, exonérations, conditions préférentielles, déclaration de ministres, avances remboursables et prêts à taux  inférieurs aux marché, remises de pénalités (SNCF) </a:t>
            </a:r>
            <a:r>
              <a:rPr lang="fr-FR" sz="1800" b="1" dirty="0" err="1" smtClean="0">
                <a:solidFill>
                  <a:schemeClr val="tx2"/>
                </a:solidFill>
                <a:effectLst/>
                <a:latin typeface="+mj-lt"/>
              </a:rPr>
              <a:t>etc</a:t>
            </a:r>
            <a:r>
              <a:rPr lang="fr-FR" sz="1800" b="1" dirty="0" smtClean="0">
                <a:solidFill>
                  <a:schemeClr val="tx2"/>
                </a:solidFill>
                <a:effectLst/>
                <a:latin typeface="+mj-lt"/>
              </a:rPr>
              <a:t>…</a:t>
            </a:r>
          </a:p>
          <a:p>
            <a:pPr marL="0" indent="0" eaLnBrk="1" hangingPunct="1">
              <a:lnSpc>
                <a:spcPct val="110000"/>
              </a:lnSpc>
              <a:spcBef>
                <a:spcPts val="0"/>
              </a:spcBef>
              <a:defRPr/>
            </a:pPr>
            <a:endParaRPr lang="fr-FR" sz="1800" b="1" dirty="0" smtClean="0">
              <a:solidFill>
                <a:schemeClr val="tx2"/>
              </a:solidFill>
              <a:effectLst/>
              <a:latin typeface="+mj-lt"/>
            </a:endParaRPr>
          </a:p>
          <a:p>
            <a:pPr marL="0" indent="0" eaLnBrk="1" hangingPunct="1">
              <a:lnSpc>
                <a:spcPct val="110000"/>
              </a:lnSpc>
              <a:spcBef>
                <a:spcPts val="0"/>
              </a:spcBef>
              <a:defRPr/>
            </a:pPr>
            <a:r>
              <a:rPr lang="fr-FR" sz="1800" b="1" dirty="0" smtClean="0">
                <a:solidFill>
                  <a:schemeClr val="tx2"/>
                </a:solidFill>
                <a:effectLst/>
                <a:latin typeface="+mj-lt"/>
              </a:rPr>
              <a:t> Même sans transfert financier, </a:t>
            </a:r>
            <a:r>
              <a:rPr lang="fr-FR" sz="1800" dirty="0" smtClean="0">
                <a:solidFill>
                  <a:schemeClr val="tx2"/>
                </a:solidFill>
                <a:effectLst/>
                <a:latin typeface="+mj-lt"/>
              </a:rPr>
              <a:t>qu’elles soient directes ou indirectes</a:t>
            </a:r>
          </a:p>
        </p:txBody>
      </p:sp>
      <p:sp>
        <p:nvSpPr>
          <p:cNvPr id="10" name="Accolade fermante 9"/>
          <p:cNvSpPr/>
          <p:nvPr/>
        </p:nvSpPr>
        <p:spPr>
          <a:xfrm>
            <a:off x="5643570" y="3071810"/>
            <a:ext cx="214314" cy="71438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ZoneTexte 10"/>
          <p:cNvSpPr txBox="1"/>
          <p:nvPr/>
        </p:nvSpPr>
        <p:spPr>
          <a:xfrm>
            <a:off x="6000760" y="3000372"/>
            <a:ext cx="2500330" cy="923330"/>
          </a:xfrm>
          <a:prstGeom prst="rect">
            <a:avLst/>
          </a:prstGeom>
          <a:noFill/>
        </p:spPr>
        <p:txBody>
          <a:bodyPr wrap="square" rtlCol="0">
            <a:spAutoFit/>
          </a:bodyPr>
          <a:lstStyle/>
          <a:p>
            <a:r>
              <a:rPr lang="fr-FR" b="1" i="1" dirty="0" smtClean="0">
                <a:solidFill>
                  <a:srgbClr val="FF0000"/>
                </a:solidFill>
              </a:rPr>
              <a:t>Aides non soumises à la réglementation des aides d’Etat </a:t>
            </a:r>
            <a:endParaRPr lang="fr-FR" b="1" i="1" dirty="0">
              <a:solidFill>
                <a:srgbClr val="FF0000"/>
              </a:solidFill>
            </a:endParaRPr>
          </a:p>
        </p:txBody>
      </p:sp>
      <p:sp>
        <p:nvSpPr>
          <p:cNvPr id="8" name="Espace réservé du pied de page 7"/>
          <p:cNvSpPr>
            <a:spLocks noGrp="1"/>
          </p:cNvSpPr>
          <p:nvPr>
            <p:ph type="ftr" sz="quarter" idx="11"/>
          </p:nvPr>
        </p:nvSpPr>
        <p:spPr/>
        <p:txBody>
          <a:bodyPr/>
          <a:lstStyle/>
          <a:p>
            <a:r>
              <a:rPr lang="fr-FR" smtClean="0"/>
              <a:t>JP BOVE/FCAE</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12</a:t>
            </a:fld>
            <a:endParaRPr lang="fr-FR" dirty="0"/>
          </a:p>
        </p:txBody>
      </p:sp>
      <p:sp>
        <p:nvSpPr>
          <p:cNvPr id="12" name="Rectangle 11"/>
          <p:cNvSpPr/>
          <p:nvPr/>
        </p:nvSpPr>
        <p:spPr>
          <a:xfrm>
            <a:off x="3386336" y="59874"/>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2"/>
          <a:stretch>
            <a:fillRect/>
          </a:stretch>
        </p:blipFill>
        <p:spPr>
          <a:xfrm>
            <a:off x="8579635" y="77852"/>
            <a:ext cx="564333" cy="370847"/>
          </a:xfrm>
          <a:prstGeom prst="rect">
            <a:avLst/>
          </a:prstGeom>
        </p:spPr>
      </p:pic>
      <p:pic>
        <p:nvPicPr>
          <p:cNvPr id="14"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9" end="9"/>
                                            </p:txEl>
                                          </p:spTgt>
                                        </p:tgtEl>
                                        <p:attrNameLst>
                                          <p:attrName>style.visibility</p:attrName>
                                        </p:attrNameLst>
                                      </p:cBhvr>
                                      <p:to>
                                        <p:strVal val="visible"/>
                                      </p:to>
                                    </p:set>
                                    <p:anim calcmode="lin" valueType="num">
                                      <p:cBhvr additive="base">
                                        <p:cTn id="55"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11" end="11"/>
                                            </p:txEl>
                                          </p:spTgt>
                                        </p:tgtEl>
                                        <p:attrNameLst>
                                          <p:attrName>style.visibility</p:attrName>
                                        </p:attrNameLst>
                                      </p:cBhvr>
                                      <p:to>
                                        <p:strVal val="visible"/>
                                      </p:to>
                                    </p:set>
                                    <p:anim calcmode="lin" valueType="num">
                                      <p:cBhvr additive="base">
                                        <p:cTn id="61"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3" end="13"/>
                                            </p:txEl>
                                          </p:spTgt>
                                        </p:tgtEl>
                                        <p:attrNameLst>
                                          <p:attrName>style.visibility</p:attrName>
                                        </p:attrNameLst>
                                      </p:cBhvr>
                                      <p:to>
                                        <p:strVal val="visible"/>
                                      </p:to>
                                    </p:set>
                                    <p:anim calcmode="lin" valueType="num">
                                      <p:cBhvr additive="base">
                                        <p:cTn id="67"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7668345" cy="6640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5 critères des aides d’Etat</a:t>
            </a:r>
            <a:endParaRPr lang="fr-FR" sz="3600" b="1" dirty="0">
              <a:latin typeface="Arial" pitchFamily="34" charset="0"/>
              <a:cs typeface="Arial" pitchFamily="34" charset="0"/>
            </a:endParaRPr>
          </a:p>
        </p:txBody>
      </p:sp>
      <p:sp>
        <p:nvSpPr>
          <p:cNvPr id="5" name="Rectangle 4"/>
          <p:cNvSpPr txBox="1">
            <a:spLocks noChangeArrowheads="1"/>
          </p:cNvSpPr>
          <p:nvPr/>
        </p:nvSpPr>
        <p:spPr bwMode="auto">
          <a:xfrm>
            <a:off x="1071539" y="1428736"/>
            <a:ext cx="8072462" cy="4500594"/>
          </a:xfrm>
          <a:prstGeom prst="rect">
            <a:avLst/>
          </a:prstGeom>
          <a:noFill/>
          <a:ln>
            <a:noFill/>
          </a:ln>
          <a:extLst/>
        </p:spPr>
        <p:txBody>
          <a:bodyPr>
            <a:normAutofit fontScale="85000" lnSpcReduction="10000"/>
          </a:bodyPr>
          <a:lst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eaLnBrk="1" hangingPunct="1">
              <a:lnSpc>
                <a:spcPct val="80000"/>
              </a:lnSpc>
              <a:buFont typeface="Arial" charset="0"/>
              <a:buNone/>
              <a:defRPr/>
            </a:pPr>
            <a:r>
              <a:rPr lang="fr-FR" sz="2600" b="1" i="1" u="sng" dirty="0" smtClean="0">
                <a:solidFill>
                  <a:srgbClr val="FF0000"/>
                </a:solidFill>
                <a:effectLst/>
                <a:latin typeface="+mj-lt"/>
              </a:rPr>
              <a:t>3 - LE CRITERE DU CARACTERE PUBLIC  DES AIDES</a:t>
            </a:r>
            <a:r>
              <a:rPr lang="fr-FR" sz="2600" b="1" i="1" dirty="0" smtClean="0">
                <a:solidFill>
                  <a:srgbClr val="FF0000"/>
                </a:solidFill>
                <a:effectLst/>
                <a:latin typeface="+mj-lt"/>
              </a:rPr>
              <a:t>:</a:t>
            </a:r>
            <a:r>
              <a:rPr lang="fr-FR" sz="2600" dirty="0" smtClean="0">
                <a:solidFill>
                  <a:srgbClr val="FF0000"/>
                </a:solidFill>
                <a:effectLst/>
                <a:latin typeface="+mj-lt"/>
              </a:rPr>
              <a:t> </a:t>
            </a:r>
          </a:p>
          <a:p>
            <a:pPr marL="0" indent="0" eaLnBrk="1" hangingPunct="1">
              <a:lnSpc>
                <a:spcPct val="120000"/>
              </a:lnSpc>
              <a:spcBef>
                <a:spcPts val="0"/>
              </a:spcBef>
              <a:defRPr/>
            </a:pPr>
            <a:r>
              <a:rPr lang="fr-FR" sz="1900" dirty="0" smtClean="0">
                <a:solidFill>
                  <a:schemeClr val="tx2"/>
                </a:solidFill>
                <a:effectLst/>
                <a:latin typeface="+mj-lt"/>
              </a:rPr>
              <a:t> Les aides concernées par la réglementation ont </a:t>
            </a:r>
            <a:r>
              <a:rPr lang="fr-FR" sz="1900" b="1" dirty="0" smtClean="0">
                <a:solidFill>
                  <a:schemeClr val="tx2"/>
                </a:solidFill>
                <a:effectLst/>
                <a:latin typeface="+mj-lt"/>
              </a:rPr>
              <a:t>une origine publique:</a:t>
            </a:r>
            <a:endParaRPr lang="fr-FR" sz="1900" dirty="0" smtClean="0">
              <a:solidFill>
                <a:schemeClr val="tx2"/>
              </a:solidFill>
              <a:effectLst/>
              <a:latin typeface="+mj-lt"/>
            </a:endParaRPr>
          </a:p>
          <a:p>
            <a:pPr marL="0" indent="0" eaLnBrk="1" hangingPunct="1">
              <a:lnSpc>
                <a:spcPct val="120000"/>
              </a:lnSpc>
              <a:spcBef>
                <a:spcPts val="0"/>
              </a:spcBef>
              <a:defRPr/>
            </a:pPr>
            <a:r>
              <a:rPr lang="fr-FR" sz="1900" dirty="0" smtClean="0">
                <a:solidFill>
                  <a:schemeClr val="tx2"/>
                </a:solidFill>
                <a:effectLst/>
                <a:latin typeface="+mj-lt"/>
              </a:rPr>
              <a:t> </a:t>
            </a:r>
            <a:r>
              <a:rPr lang="fr-FR" sz="1900" b="1" dirty="0" smtClean="0">
                <a:solidFill>
                  <a:schemeClr val="tx2"/>
                </a:solidFill>
                <a:effectLst/>
                <a:latin typeface="+mj-lt"/>
              </a:rPr>
              <a:t>Fonds prélevés par un impôt ou une taxe obligatoire </a:t>
            </a:r>
          </a:p>
          <a:p>
            <a:pPr marL="0" indent="0" eaLnBrk="1" hangingPunct="1">
              <a:lnSpc>
                <a:spcPct val="120000"/>
              </a:lnSpc>
              <a:spcBef>
                <a:spcPts val="0"/>
              </a:spcBef>
              <a:defRPr/>
            </a:pPr>
            <a:r>
              <a:rPr lang="fr-FR" sz="1900" dirty="0" smtClean="0">
                <a:solidFill>
                  <a:schemeClr val="tx2"/>
                </a:solidFill>
                <a:effectLst/>
                <a:latin typeface="+mj-lt"/>
              </a:rPr>
              <a:t> </a:t>
            </a:r>
            <a:r>
              <a:rPr lang="fr-FR" sz="1900" b="1" dirty="0" smtClean="0">
                <a:solidFill>
                  <a:schemeClr val="tx2"/>
                </a:solidFill>
                <a:effectLst/>
                <a:latin typeface="+mj-lt"/>
              </a:rPr>
              <a:t>Sous le contrôle d’une collectivité publique </a:t>
            </a:r>
          </a:p>
          <a:p>
            <a:pPr marL="0" indent="0" eaLnBrk="1" hangingPunct="1">
              <a:lnSpc>
                <a:spcPct val="120000"/>
              </a:lnSpc>
              <a:spcBef>
                <a:spcPts val="0"/>
              </a:spcBef>
              <a:defRPr/>
            </a:pPr>
            <a:r>
              <a:rPr lang="fr-FR" sz="1900" b="1" dirty="0" smtClean="0">
                <a:solidFill>
                  <a:schemeClr val="tx2"/>
                </a:solidFill>
                <a:effectLst/>
              </a:rPr>
              <a:t> Etat, collectivités locales, CDC, BPI, Agences, CCI, FEDER, FSE, FEADER, FEAMP, ADEME…</a:t>
            </a:r>
          </a:p>
          <a:p>
            <a:pPr marL="0" indent="0" eaLnBrk="1" hangingPunct="1">
              <a:lnSpc>
                <a:spcPct val="120000"/>
              </a:lnSpc>
              <a:spcBef>
                <a:spcPts val="0"/>
              </a:spcBef>
              <a:defRPr/>
            </a:pPr>
            <a:r>
              <a:rPr lang="fr-FR" sz="1900" dirty="0" smtClean="0">
                <a:solidFill>
                  <a:schemeClr val="tx2"/>
                </a:solidFill>
                <a:effectLst/>
                <a:latin typeface="+mj-lt"/>
              </a:rPr>
              <a:t> Même si l’aide est octroyée par une </a:t>
            </a:r>
            <a:r>
              <a:rPr lang="fr-FR" sz="1900" b="1" dirty="0" smtClean="0">
                <a:solidFill>
                  <a:schemeClr val="tx2"/>
                </a:solidFill>
                <a:effectLst/>
                <a:latin typeface="+mj-lt"/>
              </a:rPr>
              <a:t>Société anonyme </a:t>
            </a:r>
            <a:r>
              <a:rPr lang="fr-FR" sz="1900" dirty="0" smtClean="0">
                <a:solidFill>
                  <a:schemeClr val="tx2"/>
                </a:solidFill>
                <a:effectLst/>
                <a:latin typeface="+mj-lt"/>
              </a:rPr>
              <a:t>(ex: SEM, ex: certaines SA société de Capital investissement) </a:t>
            </a:r>
          </a:p>
          <a:p>
            <a:pPr marL="2628900" lvl="6" indent="0">
              <a:lnSpc>
                <a:spcPct val="120000"/>
              </a:lnSpc>
              <a:spcBef>
                <a:spcPts val="0"/>
              </a:spcBef>
              <a:defRPr/>
            </a:pPr>
            <a:endParaRPr lang="fr-FR" sz="700" dirty="0" smtClean="0">
              <a:solidFill>
                <a:schemeClr val="tx2"/>
              </a:solidFill>
              <a:effectLst/>
              <a:latin typeface="+mj-lt"/>
            </a:endParaRPr>
          </a:p>
          <a:p>
            <a:pPr marL="0" indent="0" eaLnBrk="1" hangingPunct="1">
              <a:lnSpc>
                <a:spcPct val="120000"/>
              </a:lnSpc>
              <a:spcBef>
                <a:spcPts val="0"/>
              </a:spcBef>
              <a:defRPr/>
            </a:pPr>
            <a:r>
              <a:rPr lang="fr-FR" sz="1900" b="1" dirty="0" smtClean="0">
                <a:solidFill>
                  <a:srgbClr val="FF0000"/>
                </a:solidFill>
                <a:effectLst/>
                <a:latin typeface="+mj-lt"/>
              </a:rPr>
              <a:t> En cas de mélange de fonds publics et privés dans une structure </a:t>
            </a:r>
            <a:r>
              <a:rPr lang="fr-FR" sz="1900" b="1" dirty="0" smtClean="0">
                <a:solidFill>
                  <a:schemeClr val="tx2"/>
                </a:solidFill>
                <a:effectLst/>
                <a:latin typeface="+mj-lt"/>
              </a:rPr>
              <a:t>(ex CCI)</a:t>
            </a:r>
          </a:p>
          <a:p>
            <a:pPr marL="400050" lvl="1" indent="0" eaLnBrk="1" hangingPunct="1">
              <a:lnSpc>
                <a:spcPct val="120000"/>
              </a:lnSpc>
              <a:spcBef>
                <a:spcPts val="0"/>
              </a:spcBef>
              <a:defRPr/>
            </a:pPr>
            <a:r>
              <a:rPr lang="fr-FR" sz="1500" dirty="0" smtClean="0">
                <a:solidFill>
                  <a:schemeClr val="tx2"/>
                </a:solidFill>
                <a:effectLst/>
                <a:latin typeface="+mj-lt"/>
              </a:rPr>
              <a:t> Une comptabilité séparée (ou analytique) pour distinguer l’origine des fonds</a:t>
            </a:r>
          </a:p>
          <a:p>
            <a:pPr marL="1714500" lvl="4" indent="0" eaLnBrk="1" hangingPunct="1">
              <a:lnSpc>
                <a:spcPct val="120000"/>
              </a:lnSpc>
              <a:spcBef>
                <a:spcPts val="0"/>
              </a:spcBef>
              <a:defRPr/>
            </a:pPr>
            <a:endParaRPr lang="fr-FR" sz="700" dirty="0" smtClean="0">
              <a:solidFill>
                <a:schemeClr val="tx2"/>
              </a:solidFill>
              <a:effectLst/>
              <a:latin typeface="+mj-lt"/>
            </a:endParaRPr>
          </a:p>
          <a:p>
            <a:pPr marL="0" indent="0" eaLnBrk="1" hangingPunct="1">
              <a:lnSpc>
                <a:spcPct val="120000"/>
              </a:lnSpc>
              <a:spcBef>
                <a:spcPts val="0"/>
              </a:spcBef>
              <a:defRPr/>
            </a:pPr>
            <a:r>
              <a:rPr lang="fr-FR" sz="1900" b="1" dirty="0" smtClean="0">
                <a:solidFill>
                  <a:schemeClr val="tx2"/>
                </a:solidFill>
                <a:effectLst/>
                <a:latin typeface="+mj-lt"/>
              </a:rPr>
              <a:t> </a:t>
            </a:r>
            <a:r>
              <a:rPr lang="fr-FR" sz="1900" b="1" dirty="0" smtClean="0">
                <a:solidFill>
                  <a:srgbClr val="FF0000"/>
                </a:solidFill>
                <a:effectLst/>
                <a:latin typeface="+mj-lt"/>
              </a:rPr>
              <a:t>SONT CONSIDERES COMME FONDS PRIVES (ou non publics) </a:t>
            </a:r>
          </a:p>
          <a:p>
            <a:pPr marL="0" indent="0" eaLnBrk="1" hangingPunct="1">
              <a:lnSpc>
                <a:spcPct val="120000"/>
              </a:lnSpc>
              <a:spcBef>
                <a:spcPts val="0"/>
              </a:spcBef>
              <a:defRPr/>
            </a:pPr>
            <a:r>
              <a:rPr lang="fr-FR" sz="1900" b="1" dirty="0" smtClean="0">
                <a:solidFill>
                  <a:srgbClr val="FF0000"/>
                </a:solidFill>
                <a:effectLst/>
                <a:latin typeface="+mj-lt"/>
              </a:rPr>
              <a:t> </a:t>
            </a:r>
            <a:r>
              <a:rPr lang="fr-FR" sz="1900" b="1" dirty="0" smtClean="0">
                <a:solidFill>
                  <a:schemeClr val="tx2"/>
                </a:solidFill>
                <a:effectLst/>
                <a:latin typeface="+mj-lt"/>
              </a:rPr>
              <a:t>les conventions de revitalisation = fonds privés</a:t>
            </a:r>
          </a:p>
          <a:p>
            <a:pPr marL="0" indent="0" eaLnBrk="1" hangingPunct="1">
              <a:lnSpc>
                <a:spcPct val="120000"/>
              </a:lnSpc>
              <a:spcBef>
                <a:spcPts val="0"/>
              </a:spcBef>
              <a:defRPr/>
            </a:pPr>
            <a:r>
              <a:rPr lang="fr-FR" sz="1900" b="1" dirty="0" smtClean="0">
                <a:solidFill>
                  <a:schemeClr val="tx2"/>
                </a:solidFill>
                <a:effectLst/>
                <a:latin typeface="+mj-lt"/>
              </a:rPr>
              <a:t> les fonds programmes européens directement gérés par les institutions européennes = aides non gérées par l’Etat</a:t>
            </a:r>
          </a:p>
          <a:p>
            <a:pPr marL="0" indent="0" eaLnBrk="1" hangingPunct="1">
              <a:lnSpc>
                <a:spcPct val="120000"/>
              </a:lnSpc>
              <a:spcBef>
                <a:spcPts val="0"/>
              </a:spcBef>
              <a:defRPr/>
            </a:pPr>
            <a:r>
              <a:rPr lang="fr-FR" sz="1900" b="1" dirty="0" smtClean="0">
                <a:solidFill>
                  <a:schemeClr val="tx2"/>
                </a:solidFill>
                <a:effectLst/>
                <a:latin typeface="+mj-lt"/>
              </a:rPr>
              <a:t> Les fonds des interprofessions en matière agricole = fonds privés</a:t>
            </a:r>
          </a:p>
          <a:p>
            <a:pPr marL="0" indent="0" eaLnBrk="1" hangingPunct="1">
              <a:lnSpc>
                <a:spcPct val="120000"/>
              </a:lnSpc>
              <a:spcBef>
                <a:spcPts val="0"/>
              </a:spcBef>
              <a:defRPr/>
            </a:pPr>
            <a:r>
              <a:rPr lang="fr-FR" sz="1900" b="1" dirty="0" smtClean="0">
                <a:solidFill>
                  <a:schemeClr val="tx2"/>
                </a:solidFill>
                <a:effectLst/>
                <a:latin typeface="+mj-lt"/>
              </a:rPr>
              <a:t> Les fondations = fonds privés</a:t>
            </a:r>
          </a:p>
        </p:txBody>
      </p:sp>
      <p:sp>
        <p:nvSpPr>
          <p:cNvPr id="4" name="Espace réservé du pied de page 3"/>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13</a:t>
            </a:fld>
            <a:endParaRPr lang="fr-FR" dirty="0"/>
          </a:p>
        </p:txBody>
      </p:sp>
      <p:sp>
        <p:nvSpPr>
          <p:cNvPr id="8" name="Rectangle 7"/>
          <p:cNvSpPr/>
          <p:nvPr/>
        </p:nvSpPr>
        <p:spPr>
          <a:xfrm>
            <a:off x="3386336" y="49296"/>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2"/>
          <a:stretch>
            <a:fillRect/>
          </a:stretch>
        </p:blipFill>
        <p:spPr>
          <a:xfrm>
            <a:off x="8579667" y="95231"/>
            <a:ext cx="564333" cy="370847"/>
          </a:xfrm>
          <a:prstGeom prst="rect">
            <a:avLst/>
          </a:prstGeom>
        </p:spPr>
      </p:pic>
      <p:pic>
        <p:nvPicPr>
          <p:cNvPr id="10"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 calcmode="lin" valueType="num">
                                      <p:cBhvr additive="base">
                                        <p:cTn id="4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5">
                                            <p:txEl>
                                              <p:pRg st="10" end="10"/>
                                            </p:txEl>
                                          </p:spTgt>
                                        </p:tgtEl>
                                        <p:attrNameLst>
                                          <p:attrName>style.visibility</p:attrName>
                                        </p:attrNameLst>
                                      </p:cBhvr>
                                      <p:to>
                                        <p:strVal val="visible"/>
                                      </p:to>
                                    </p:set>
                                    <p:anim calcmode="lin" valueType="num">
                                      <p:cBhvr additive="base">
                                        <p:cTn id="53"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
                                            <p:txEl>
                                              <p:pRg st="11" end="11"/>
                                            </p:txEl>
                                          </p:spTgt>
                                        </p:tgtEl>
                                        <p:attrNameLst>
                                          <p:attrName>style.visibility</p:attrName>
                                        </p:attrNameLst>
                                      </p:cBhvr>
                                      <p:to>
                                        <p:strVal val="visible"/>
                                      </p:to>
                                    </p:set>
                                    <p:anim calcmode="lin" valueType="num">
                                      <p:cBhvr additive="base">
                                        <p:cTn id="5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5">
                                            <p:txEl>
                                              <p:pRg st="12" end="12"/>
                                            </p:txEl>
                                          </p:spTgt>
                                        </p:tgtEl>
                                        <p:attrNameLst>
                                          <p:attrName>style.visibility</p:attrName>
                                        </p:attrNameLst>
                                      </p:cBhvr>
                                      <p:to>
                                        <p:strVal val="visible"/>
                                      </p:to>
                                    </p:set>
                                    <p:anim calcmode="lin" valueType="num">
                                      <p:cBhvr additive="base">
                                        <p:cTn id="6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5">
                                            <p:txEl>
                                              <p:pRg st="13" end="13"/>
                                            </p:txEl>
                                          </p:spTgt>
                                        </p:tgtEl>
                                        <p:attrNameLst>
                                          <p:attrName>style.visibility</p:attrName>
                                        </p:attrNameLst>
                                      </p:cBhvr>
                                      <p:to>
                                        <p:strVal val="visible"/>
                                      </p:to>
                                    </p:set>
                                    <p:anim calcmode="lin" valueType="num">
                                      <p:cBhvr additive="base">
                                        <p:cTn id="7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5">
                                            <p:txEl>
                                              <p:pRg st="14" end="14"/>
                                            </p:txEl>
                                          </p:spTgt>
                                        </p:tgtEl>
                                        <p:attrNameLst>
                                          <p:attrName>style.visibility</p:attrName>
                                        </p:attrNameLst>
                                      </p:cBhvr>
                                      <p:to>
                                        <p:strVal val="visible"/>
                                      </p:to>
                                    </p:set>
                                    <p:anim calcmode="lin" valueType="num">
                                      <p:cBhvr additive="base">
                                        <p:cTn id="7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txBox="1">
            <a:spLocks noChangeArrowheads="1"/>
          </p:cNvSpPr>
          <p:nvPr/>
        </p:nvSpPr>
        <p:spPr>
          <a:xfrm>
            <a:off x="179512" y="1268760"/>
            <a:ext cx="8964488" cy="4464496"/>
          </a:xfrm>
          <a:prstGeom prst="rect">
            <a:avLst/>
          </a:prstGeom>
        </p:spPr>
        <p:txBody>
          <a:bodyPr vert="horz" lIns="91440" tIns="45720" rIns="91440" bIns="45720" rtlCol="0">
            <a:normAutofit fontScale="85000" lnSpcReduction="10000"/>
          </a:bodyPr>
          <a:lstStyle/>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2400" b="1" i="1" u="sng" strike="noStrike" kern="1200" cap="none" spc="0" normalizeH="0" baseline="0" noProof="0" dirty="0" smtClean="0">
                <a:ln>
                  <a:noFill/>
                </a:ln>
                <a:solidFill>
                  <a:srgbClr val="FF0000"/>
                </a:solidFill>
                <a:effectLst/>
                <a:uLnTx/>
                <a:uFillTx/>
                <a:latin typeface="+mj-lt"/>
                <a:ea typeface="+mn-ea"/>
                <a:cs typeface="+mn-cs"/>
              </a:rPr>
              <a:t>4 – LE CRITERE DE L’ATTEINTE POTENTIELLE A LA </a:t>
            </a:r>
            <a:r>
              <a:rPr lang="fr-FR" sz="2400" b="1" i="1" u="sng" dirty="0" smtClean="0">
                <a:solidFill>
                  <a:srgbClr val="FF0000"/>
                </a:solidFill>
                <a:latin typeface="+mj-lt"/>
              </a:rPr>
              <a:t>C</a:t>
            </a:r>
            <a:r>
              <a:rPr kumimoji="0" lang="fr-FR" sz="2400" b="1" i="1" u="sng" strike="noStrike" kern="1200" cap="none" spc="0" normalizeH="0" baseline="0" noProof="0" dirty="0" smtClean="0">
                <a:ln>
                  <a:noFill/>
                </a:ln>
                <a:solidFill>
                  <a:srgbClr val="FF0000"/>
                </a:solidFill>
                <a:effectLst/>
                <a:uLnTx/>
                <a:uFillTx/>
                <a:latin typeface="+mj-lt"/>
                <a:ea typeface="+mn-ea"/>
                <a:cs typeface="+mn-cs"/>
              </a:rPr>
              <a:t>ONCURRENCE</a:t>
            </a:r>
            <a:r>
              <a:rPr kumimoji="0" lang="fr-FR" sz="2400" b="0" i="0" u="none" strike="noStrike" kern="1200" cap="none" spc="0" normalizeH="0" baseline="0" noProof="0" dirty="0" smtClean="0">
                <a:ln>
                  <a:noFill/>
                </a:ln>
                <a:solidFill>
                  <a:srgbClr val="FF0000"/>
                </a:solidFill>
                <a:effectLst/>
                <a:uLnTx/>
                <a:uFillTx/>
                <a:latin typeface="+mj-lt"/>
                <a:ea typeface="+mn-ea"/>
                <a:cs typeface="+mn-cs"/>
              </a:rPr>
              <a:t>: </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La réglementation s’applique si l’aide apporte un avantage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à une entreprise, que ses concurrents n’auraient pas </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dirty="0" smtClean="0">
                <a:solidFill>
                  <a:srgbClr val="FF0000"/>
                </a:solidFill>
                <a:latin typeface="+mj-lt"/>
              </a:rPr>
              <a:t>Avantage économique : </a:t>
            </a:r>
            <a:r>
              <a:rPr lang="fr-FR" sz="2400" dirty="0" smtClean="0">
                <a:solidFill>
                  <a:schemeClr val="tx2"/>
                </a:solidFill>
                <a:latin typeface="+mj-lt"/>
              </a:rPr>
              <a:t>il faut </a:t>
            </a:r>
            <a:r>
              <a:rPr lang="fr-FR" sz="2400" b="1" dirty="0" smtClean="0">
                <a:solidFill>
                  <a:schemeClr val="tx2"/>
                </a:solidFill>
                <a:latin typeface="+mj-lt"/>
              </a:rPr>
              <a:t>comparer la situation de l’entreprise avant et après la mesure d’aide</a:t>
            </a:r>
            <a:r>
              <a:rPr lang="fr-FR" sz="2400" dirty="0" smtClean="0">
                <a:solidFill>
                  <a:schemeClr val="tx2"/>
                </a:solidFill>
                <a:latin typeface="+mj-lt"/>
              </a:rPr>
              <a:t>, afin de voir si sa situation financière est susceptible d’être améliorée (CJUE 2/7/74 affaire 173/73 Italie/Commission).</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L’avantage peut n’être qu’indirect </a:t>
            </a:r>
            <a:r>
              <a:rPr kumimoji="0" lang="fr-FR" sz="2400" i="0" u="none" strike="noStrike" kern="1200" cap="none" spc="0" normalizeH="0" baseline="0" noProof="0" dirty="0" smtClean="0">
                <a:ln>
                  <a:noFill/>
                </a:ln>
                <a:solidFill>
                  <a:schemeClr val="tx2"/>
                </a:solidFill>
                <a:effectLst/>
                <a:uLnTx/>
                <a:uFillTx/>
                <a:latin typeface="+mj-lt"/>
                <a:ea typeface="+mn-ea"/>
                <a:cs typeface="+mn-cs"/>
              </a:rPr>
              <a:t>(</a:t>
            </a:r>
            <a:r>
              <a:rPr lang="fr-FR" sz="2400" dirty="0" smtClean="0">
                <a:solidFill>
                  <a:schemeClr val="tx2"/>
                </a:solidFill>
                <a:latin typeface="+mj-lt"/>
              </a:rPr>
              <a:t>CJUE C156/98 19/9/2000 Allemagne/Commission)</a:t>
            </a:r>
            <a:endParaRPr kumimoji="0" lang="fr-FR" sz="240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L’avantage rompt le jeu du marché</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fausse la loi de l’offre et de la demande</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Il permet à l’entreprise d’avoir des conditions commerciales meilleures</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même si l’avantage n’est pas constaté formellement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et que ce n’est que potentiel ; même si l’entreprise peut refuser l’avantage (Décision 2004/339/CE du 15/10/2003 Rai </a:t>
            </a:r>
            <a:r>
              <a:rPr kumimoji="0" lang="fr-FR" sz="2400" b="0" i="0" u="none" strike="noStrike" kern="1200" cap="none" spc="0" normalizeH="0" baseline="0" noProof="0" dirty="0" err="1" smtClean="0">
                <a:ln>
                  <a:noFill/>
                </a:ln>
                <a:solidFill>
                  <a:schemeClr val="tx2"/>
                </a:solidFill>
                <a:effectLst/>
                <a:uLnTx/>
                <a:uFillTx/>
                <a:latin typeface="+mj-lt"/>
                <a:ea typeface="+mn-ea"/>
                <a:cs typeface="+mn-cs"/>
              </a:rPr>
              <a:t>SpA</a:t>
            </a:r>
            <a:r>
              <a:rPr lang="fr-FR" sz="2400" dirty="0" smtClean="0">
                <a:solidFill>
                  <a:schemeClr val="tx2"/>
                </a:solidFill>
                <a:latin typeface="+mj-lt"/>
              </a:rPr>
              <a:t>)</a:t>
            </a:r>
          </a:p>
          <a:p>
            <a:pPr marL="1645920" lvl="3" indent="-274320">
              <a:lnSpc>
                <a:spcPct val="80000"/>
              </a:lnSpc>
              <a:spcBef>
                <a:spcPct val="20000"/>
              </a:spcBef>
              <a:buClr>
                <a:schemeClr val="accent3"/>
              </a:buClr>
              <a:buFont typeface="Wingdings 2"/>
              <a:buChar char=""/>
              <a:defRPr/>
            </a:pPr>
            <a:endParaRPr kumimoji="0" lang="fr-FR" sz="17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i="1" u="sng" noProof="0" dirty="0" smtClean="0">
                <a:solidFill>
                  <a:srgbClr val="FF0000"/>
                </a:solidFill>
                <a:latin typeface="+mj-lt"/>
              </a:rPr>
              <a:t>EN PRATIQUE</a:t>
            </a:r>
            <a:r>
              <a:rPr lang="fr-FR" sz="2400" i="1" noProof="0" dirty="0" smtClean="0">
                <a:solidFill>
                  <a:srgbClr val="FF0000"/>
                </a:solidFill>
                <a:latin typeface="+mj-lt"/>
              </a:rPr>
              <a:t>: une aide apporte presque toujours un avantage économique à une entreprise (c’est sa vocation) </a:t>
            </a:r>
            <a:r>
              <a:rPr lang="fr-FR" sz="2400" b="1" i="1" noProof="0" dirty="0" smtClean="0">
                <a:solidFill>
                  <a:srgbClr val="FF0000"/>
                </a:solidFill>
                <a:latin typeface="+mj-lt"/>
              </a:rPr>
              <a:t>SAUF</a:t>
            </a:r>
          </a:p>
          <a:p>
            <a:pPr marL="731520" lvl="1" indent="-274320">
              <a:lnSpc>
                <a:spcPct val="80000"/>
              </a:lnSpc>
              <a:spcBef>
                <a:spcPct val="20000"/>
              </a:spcBef>
              <a:buClr>
                <a:schemeClr val="accent3"/>
              </a:buClr>
              <a:buFont typeface="Wingdings 2"/>
              <a:buChar char=""/>
              <a:defRPr/>
            </a:pPr>
            <a:r>
              <a:rPr kumimoji="0" lang="fr-FR" sz="2400" b="1" i="1" u="none" strike="noStrike" kern="1200" cap="none" spc="0" normalizeH="0" baseline="0" dirty="0" smtClean="0">
                <a:ln>
                  <a:noFill/>
                </a:ln>
                <a:solidFill>
                  <a:srgbClr val="FF0000"/>
                </a:solidFill>
                <a:effectLst/>
                <a:uLnTx/>
                <a:uFillTx/>
                <a:latin typeface="+mj-lt"/>
              </a:rPr>
              <a:t>Les interventions aux conditions du marché (prêt, capital, garantie, prix</a:t>
            </a:r>
            <a:r>
              <a:rPr kumimoji="0" lang="fr-FR" sz="2400" b="1" i="1" u="none" strike="noStrike" kern="1200" cap="none" spc="0" normalizeH="0" dirty="0" smtClean="0">
                <a:ln>
                  <a:noFill/>
                </a:ln>
                <a:solidFill>
                  <a:srgbClr val="FF0000"/>
                </a:solidFill>
                <a:effectLst/>
                <a:uLnTx/>
                <a:uFillTx/>
                <a:latin typeface="+mj-lt"/>
              </a:rPr>
              <a:t> de vente, prix de location etc.)</a:t>
            </a:r>
            <a:endParaRPr kumimoji="0" lang="fr-FR" sz="2400" b="1" i="1" u="none" strike="noStrike" kern="1200" cap="none" spc="0" normalizeH="0" baseline="0" noProof="0" dirty="0" smtClean="0">
              <a:ln>
                <a:noFill/>
              </a:ln>
              <a:solidFill>
                <a:srgbClr val="FF0000"/>
              </a:solidFill>
              <a:effectLst/>
              <a:uLnTx/>
              <a:uFillTx/>
              <a:latin typeface="+mj-lt"/>
            </a:endParaRPr>
          </a:p>
        </p:txBody>
      </p:sp>
      <p:sp>
        <p:nvSpPr>
          <p:cNvPr id="9" name="Titre 1"/>
          <p:cNvSpPr txBox="1">
            <a:spLocks/>
          </p:cNvSpPr>
          <p:nvPr/>
        </p:nvSpPr>
        <p:spPr>
          <a:xfrm>
            <a:off x="179512" y="642918"/>
            <a:ext cx="7668345" cy="5925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dirty="0" smtClean="0">
                <a:latin typeface="Arial" pitchFamily="34" charset="0"/>
                <a:cs typeface="Arial" pitchFamily="34" charset="0"/>
              </a:rPr>
              <a:t>Les 5 critères des aides d’Etat</a:t>
            </a:r>
            <a:endParaRPr lang="fr-FR" sz="3200" b="1" dirty="0">
              <a:latin typeface="Arial" pitchFamily="34" charset="0"/>
              <a:cs typeface="Arial" pitchFamily="34" charset="0"/>
            </a:endParaRPr>
          </a:p>
        </p:txBody>
      </p:sp>
      <p:pic>
        <p:nvPicPr>
          <p:cNvPr id="7" name="Image 6"/>
          <p:cNvPicPr>
            <a:picLocks noChangeAspect="1"/>
          </p:cNvPicPr>
          <p:nvPr/>
        </p:nvPicPr>
        <p:blipFill>
          <a:blip r:embed="rId2" cstate="print"/>
          <a:srcRect/>
          <a:stretch>
            <a:fillRect/>
          </a:stretch>
        </p:blipFill>
        <p:spPr bwMode="auto">
          <a:xfrm>
            <a:off x="7858180" y="455496"/>
            <a:ext cx="1285852" cy="1044678"/>
          </a:xfrm>
          <a:prstGeom prst="rect">
            <a:avLst/>
          </a:prstGeom>
          <a:noFill/>
          <a:ln w="9525">
            <a:noFill/>
            <a:miter lim="800000"/>
            <a:headEnd/>
            <a:tailEnd/>
          </a:ln>
        </p:spPr>
      </p:pic>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14</a:t>
            </a:fld>
            <a:endParaRPr lang="fr-FR" dirty="0"/>
          </a:p>
        </p:txBody>
      </p:sp>
      <p:sp>
        <p:nvSpPr>
          <p:cNvPr id="10" name="Rectangle 9"/>
          <p:cNvSpPr/>
          <p:nvPr/>
        </p:nvSpPr>
        <p:spPr>
          <a:xfrm>
            <a:off x="3386336" y="70730"/>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579635" y="77852"/>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921043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9" end="9"/>
                                            </p:txEl>
                                          </p:spTgt>
                                        </p:tgtEl>
                                        <p:attrNameLst>
                                          <p:attrName>style.visibility</p:attrName>
                                        </p:attrNameLst>
                                      </p:cBhvr>
                                      <p:to>
                                        <p:strVal val="visible"/>
                                      </p:to>
                                    </p:set>
                                    <p:anim calcmode="lin" valueType="num">
                                      <p:cBhvr additive="base">
                                        <p:cTn id="5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txBox="1">
            <a:spLocks/>
          </p:cNvSpPr>
          <p:nvPr/>
        </p:nvSpPr>
        <p:spPr>
          <a:xfrm>
            <a:off x="107504" y="676166"/>
            <a:ext cx="9145016" cy="592594"/>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i="1" u="sng" dirty="0" smtClean="0">
                <a:solidFill>
                  <a:srgbClr val="FF0000"/>
                </a:solidFill>
                <a:latin typeface="Arial" pitchFamily="34" charset="0"/>
                <a:cs typeface="Arial" pitchFamily="34" charset="0"/>
              </a:rPr>
              <a:t>5° Critère: l’affectation des échanges entre Etats membres</a:t>
            </a:r>
            <a:endParaRPr lang="fr-FR" sz="3200" b="1" i="1" u="sng" dirty="0">
              <a:solidFill>
                <a:srgbClr val="FF0000"/>
              </a:solidFill>
              <a:latin typeface="Arial" pitchFamily="34" charset="0"/>
              <a:cs typeface="Arial" pitchFamily="34" charset="0"/>
            </a:endParaRPr>
          </a:p>
        </p:txBody>
      </p:sp>
      <p:sp>
        <p:nvSpPr>
          <p:cNvPr id="10" name="Rectangle 4"/>
          <p:cNvSpPr txBox="1">
            <a:spLocks noChangeArrowheads="1"/>
          </p:cNvSpPr>
          <p:nvPr/>
        </p:nvSpPr>
        <p:spPr bwMode="auto">
          <a:xfrm>
            <a:off x="1595437" y="1280877"/>
            <a:ext cx="7585075" cy="5028443"/>
          </a:xfrm>
          <a:prstGeom prst="rect">
            <a:avLst/>
          </a:prstGeom>
          <a:noFill/>
          <a:ln>
            <a:noFill/>
          </a:ln>
          <a:extLst/>
        </p:spPr>
        <p:txBody>
          <a:bodyPr>
            <a:normAutofit fontScale="92500"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lnSpc>
                <a:spcPct val="80000"/>
              </a:lnSpc>
              <a:defRPr/>
            </a:pPr>
            <a:r>
              <a:rPr lang="fr-FR" sz="2400" b="1" dirty="0" smtClean="0">
                <a:solidFill>
                  <a:schemeClr val="tx2"/>
                </a:solidFill>
                <a:latin typeface="Calibri" charset="0"/>
              </a:rPr>
              <a:t>La réglementation s’applique s’il y a affectation des échanges entre les Etats</a:t>
            </a:r>
          </a:p>
          <a:p>
            <a:pPr eaLnBrk="1" hangingPunct="1">
              <a:lnSpc>
                <a:spcPct val="80000"/>
              </a:lnSpc>
              <a:defRPr/>
            </a:pPr>
            <a:r>
              <a:rPr lang="fr-FR" sz="2400" b="1" dirty="0" smtClean="0">
                <a:solidFill>
                  <a:schemeClr val="tx2"/>
                </a:solidFill>
                <a:latin typeface="Calibri" charset="0"/>
              </a:rPr>
              <a:t>Souvent réalisée en pratique </a:t>
            </a:r>
            <a:endParaRPr lang="fr-FR" sz="2400" dirty="0" smtClean="0">
              <a:solidFill>
                <a:schemeClr val="tx2"/>
              </a:solidFill>
              <a:latin typeface="Calibri" charset="0"/>
            </a:endParaRPr>
          </a:p>
          <a:p>
            <a:pPr eaLnBrk="1" hangingPunct="1">
              <a:lnSpc>
                <a:spcPct val="80000"/>
              </a:lnSpc>
              <a:defRPr/>
            </a:pPr>
            <a:r>
              <a:rPr lang="fr-FR" sz="2400" b="1" dirty="0" smtClean="0">
                <a:solidFill>
                  <a:srgbClr val="FF0000"/>
                </a:solidFill>
                <a:latin typeface="Calibri" charset="0"/>
              </a:rPr>
              <a:t>Mais les aides aux activités purement locales échappent à la réglementation aides d’Etat</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zone commerciale limitée au territoire; petit commerce de proximité;</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Aides des collectivités locales au maintien de services à la population en milieu rural </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Les hôpitaux en Irlande </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Une piscine en Allemagne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Les musées en Sardaigne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 centre des congrès sur une île en Suède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Une maison de santé en Allemagne proche de la frontière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 centre d’aide aux PME et créateurs d’entreprise</a:t>
            </a:r>
          </a:p>
          <a:p>
            <a:pPr eaLnBrk="1" hangingPunct="1">
              <a:lnSpc>
                <a:spcPct val="80000"/>
              </a:lnSpc>
              <a:defRPr/>
            </a:pPr>
            <a:r>
              <a:rPr lang="fr-FR" sz="2400" dirty="0" smtClean="0">
                <a:solidFill>
                  <a:schemeClr val="tx2"/>
                </a:solidFill>
                <a:latin typeface="Calibri" charset="0"/>
              </a:rPr>
              <a:t>Etc.</a:t>
            </a:r>
          </a:p>
          <a:p>
            <a:pPr eaLnBrk="1" hangingPunct="1">
              <a:lnSpc>
                <a:spcPct val="80000"/>
              </a:lnSpc>
              <a:defRPr/>
            </a:pPr>
            <a:endParaRPr lang="fr-FR" sz="2400" i="1" dirty="0" smtClean="0">
              <a:solidFill>
                <a:srgbClr val="FF0000"/>
              </a:solidFill>
              <a:latin typeface="Calibri" charset="0"/>
            </a:endParaRPr>
          </a:p>
        </p:txBody>
      </p:sp>
      <p:pic>
        <p:nvPicPr>
          <p:cNvPr id="12" name="Image 11"/>
          <p:cNvPicPr>
            <a:picLocks noChangeAspect="1"/>
          </p:cNvPicPr>
          <p:nvPr/>
        </p:nvPicPr>
        <p:blipFill>
          <a:blip r:embed="rId2" cstate="print"/>
          <a:srcRect/>
          <a:stretch>
            <a:fillRect/>
          </a:stretch>
        </p:blipFill>
        <p:spPr bwMode="auto">
          <a:xfrm>
            <a:off x="0" y="1214422"/>
            <a:ext cx="1558925" cy="1354138"/>
          </a:xfrm>
          <a:prstGeom prst="rect">
            <a:avLst/>
          </a:prstGeom>
          <a:noFill/>
          <a:ln w="9525">
            <a:noFill/>
            <a:miter lim="800000"/>
            <a:headEnd/>
            <a:tailEnd/>
          </a:ln>
        </p:spPr>
      </p:pic>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4294967295"/>
          </p:nvPr>
        </p:nvSpPr>
        <p:spPr>
          <a:xfrm>
            <a:off x="6134100" y="6538913"/>
            <a:ext cx="2057400" cy="365125"/>
          </a:xfrm>
        </p:spPr>
        <p:txBody>
          <a:bodyPr/>
          <a:lstStyle/>
          <a:p>
            <a:fld id="{2B825D18-8F47-4676-AC87-C8BC662B5306}" type="slidenum">
              <a:rPr lang="fr-FR" smtClean="0"/>
              <a:pPr/>
              <a:t>15</a:t>
            </a:fld>
            <a:endParaRPr lang="fr-FR"/>
          </a:p>
        </p:txBody>
      </p:sp>
      <p:sp>
        <p:nvSpPr>
          <p:cNvPr id="8" name="Rectangle 7"/>
          <p:cNvSpPr/>
          <p:nvPr/>
        </p:nvSpPr>
        <p:spPr>
          <a:xfrm>
            <a:off x="3386336" y="57877"/>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579667" y="75726"/>
            <a:ext cx="564333" cy="370847"/>
          </a:xfrm>
          <a:prstGeom prst="rect">
            <a:avLst/>
          </a:prstGeom>
        </p:spPr>
      </p:pic>
      <p:pic>
        <p:nvPicPr>
          <p:cNvPr id="13"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393204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anim calcmode="lin" valueType="num">
                                      <p:cBhvr additive="base">
                                        <p:cTn id="31"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 calcmode="lin" valueType="num">
                                      <p:cBhvr additive="base">
                                        <p:cTn id="3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xEl>
                                              <p:pRg st="5" end="5"/>
                                            </p:txEl>
                                          </p:spTgt>
                                        </p:tgtEl>
                                        <p:attrNameLst>
                                          <p:attrName>style.visibility</p:attrName>
                                        </p:attrNameLst>
                                      </p:cBhvr>
                                      <p:to>
                                        <p:strVal val="visible"/>
                                      </p:to>
                                    </p:set>
                                    <p:anim calcmode="lin" valueType="num">
                                      <p:cBhvr additive="base">
                                        <p:cTn id="43"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xEl>
                                              <p:pRg st="6" end="6"/>
                                            </p:txEl>
                                          </p:spTgt>
                                        </p:tgtEl>
                                        <p:attrNameLst>
                                          <p:attrName>style.visibility</p:attrName>
                                        </p:attrNameLst>
                                      </p:cBhvr>
                                      <p:to>
                                        <p:strVal val="visible"/>
                                      </p:to>
                                    </p:set>
                                    <p:anim calcmode="lin" valueType="num">
                                      <p:cBhvr additive="base">
                                        <p:cTn id="49"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xEl>
                                              <p:pRg st="7" end="7"/>
                                            </p:txEl>
                                          </p:spTgt>
                                        </p:tgtEl>
                                        <p:attrNameLst>
                                          <p:attrName>style.visibility</p:attrName>
                                        </p:attrNameLst>
                                      </p:cBhvr>
                                      <p:to>
                                        <p:strVal val="visible"/>
                                      </p:to>
                                    </p:set>
                                    <p:anim calcmode="lin" valueType="num">
                                      <p:cBhvr additive="base">
                                        <p:cTn id="55" dur="500" fill="hold"/>
                                        <p:tgtEl>
                                          <p:spTgt spid="10">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xEl>
                                              <p:pRg st="8" end="8"/>
                                            </p:txEl>
                                          </p:spTgt>
                                        </p:tgtEl>
                                        <p:attrNameLst>
                                          <p:attrName>style.visibility</p:attrName>
                                        </p:attrNameLst>
                                      </p:cBhvr>
                                      <p:to>
                                        <p:strVal val="visible"/>
                                      </p:to>
                                    </p:set>
                                    <p:anim calcmode="lin" valueType="num">
                                      <p:cBhvr additive="base">
                                        <p:cTn id="61"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xEl>
                                              <p:pRg st="9" end="9"/>
                                            </p:txEl>
                                          </p:spTgt>
                                        </p:tgtEl>
                                        <p:attrNameLst>
                                          <p:attrName>style.visibility</p:attrName>
                                        </p:attrNameLst>
                                      </p:cBhvr>
                                      <p:to>
                                        <p:strVal val="visible"/>
                                      </p:to>
                                    </p:set>
                                    <p:anim calcmode="lin" valueType="num">
                                      <p:cBhvr additive="base">
                                        <p:cTn id="67" dur="500" fill="hold"/>
                                        <p:tgtEl>
                                          <p:spTgt spid="10">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xEl>
                                              <p:pRg st="10" end="10"/>
                                            </p:txEl>
                                          </p:spTgt>
                                        </p:tgtEl>
                                        <p:attrNameLst>
                                          <p:attrName>style.visibility</p:attrName>
                                        </p:attrNameLst>
                                      </p:cBhvr>
                                      <p:to>
                                        <p:strVal val="visible"/>
                                      </p:to>
                                    </p:set>
                                    <p:anim calcmode="lin" valueType="num">
                                      <p:cBhvr additive="base">
                                        <p:cTn id="73" dur="500" fill="hold"/>
                                        <p:tgtEl>
                                          <p:spTgt spid="10">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
                                            <p:txEl>
                                              <p:pRg st="11" end="11"/>
                                            </p:txEl>
                                          </p:spTgt>
                                        </p:tgtEl>
                                        <p:attrNameLst>
                                          <p:attrName>style.visibility</p:attrName>
                                        </p:attrNameLst>
                                      </p:cBhvr>
                                      <p:to>
                                        <p:strVal val="visible"/>
                                      </p:to>
                                    </p:set>
                                    <p:anim calcmode="lin" valueType="num">
                                      <p:cBhvr additive="base">
                                        <p:cTn id="79" dur="500" fill="hold"/>
                                        <p:tgtEl>
                                          <p:spTgt spid="10">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0">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142900"/>
            <a:ext cx="7772400" cy="690563"/>
          </a:xfrm>
        </p:spPr>
        <p:txBody>
          <a:bodyPr>
            <a:noAutofit/>
          </a:bodyPr>
          <a:lstStyle/>
          <a:p>
            <a:pPr fontAlgn="auto">
              <a:spcAft>
                <a:spcPts val="0"/>
              </a:spcAft>
              <a:defRPr/>
            </a:pPr>
            <a:r>
              <a:rPr lang="fr-FR" sz="3200" b="1" dirty="0" smtClean="0"/>
              <a:t>Les étapes du raisonnement</a:t>
            </a:r>
            <a:endParaRPr lang="fr-FR" sz="4000" b="1" dirty="0"/>
          </a:p>
        </p:txBody>
      </p:sp>
      <p:sp>
        <p:nvSpPr>
          <p:cNvPr id="4" name="Rectangle à coins arrondis 3"/>
          <p:cNvSpPr>
            <a:spLocks noChangeArrowheads="1"/>
          </p:cNvSpPr>
          <p:nvPr/>
        </p:nvSpPr>
        <p:spPr bwMode="auto">
          <a:xfrm>
            <a:off x="395288" y="2771756"/>
            <a:ext cx="2808287" cy="372376"/>
          </a:xfrm>
          <a:prstGeom prst="roundRect">
            <a:avLst>
              <a:gd name="adj" fmla="val 16667"/>
            </a:avLst>
          </a:prstGeom>
          <a:solidFill>
            <a:schemeClr val="accent1"/>
          </a:solidFill>
          <a:ln w="9525" algn="ctr">
            <a:solidFill>
              <a:schemeClr val="tx1"/>
            </a:solidFill>
            <a:round/>
            <a:headEnd/>
            <a:tailEnd/>
          </a:ln>
        </p:spPr>
        <p:txBody>
          <a:bodyPr wrap="none"/>
          <a:lstStyle/>
          <a:p>
            <a:r>
              <a:rPr lang="fr-FR" b="1" dirty="0" smtClean="0">
                <a:solidFill>
                  <a:schemeClr val="bg1"/>
                </a:solidFill>
              </a:rPr>
              <a:t>De nature sélective?</a:t>
            </a:r>
            <a:endParaRPr lang="fr-FR" b="1" dirty="0">
              <a:solidFill>
                <a:schemeClr val="bg1"/>
              </a:solidFill>
            </a:endParaRPr>
          </a:p>
        </p:txBody>
      </p:sp>
      <p:sp>
        <p:nvSpPr>
          <p:cNvPr id="5" name="Flèche droite 4"/>
          <p:cNvSpPr>
            <a:spLocks noChangeArrowheads="1"/>
          </p:cNvSpPr>
          <p:nvPr/>
        </p:nvSpPr>
        <p:spPr bwMode="auto">
          <a:xfrm>
            <a:off x="3276600" y="836613"/>
            <a:ext cx="555626" cy="298689"/>
          </a:xfrm>
          <a:prstGeom prst="rightArrow">
            <a:avLst>
              <a:gd name="adj1" fmla="val 50000"/>
              <a:gd name="adj2" fmla="val 49817"/>
            </a:avLst>
          </a:prstGeom>
          <a:solidFill>
            <a:schemeClr val="accent1"/>
          </a:solidFill>
          <a:ln w="9525" algn="ctr">
            <a:solidFill>
              <a:schemeClr val="tx1"/>
            </a:solidFill>
            <a:round/>
            <a:headEnd/>
            <a:tailEnd/>
          </a:ln>
        </p:spPr>
        <p:txBody>
          <a:bodyPr wrap="none"/>
          <a:lstStyle/>
          <a:p>
            <a:endParaRPr lang="fr-FR"/>
          </a:p>
        </p:txBody>
      </p:sp>
      <p:sp>
        <p:nvSpPr>
          <p:cNvPr id="6" name="ZoneTexte 5"/>
          <p:cNvSpPr txBox="1">
            <a:spLocks noChangeArrowheads="1"/>
          </p:cNvSpPr>
          <p:nvPr/>
        </p:nvSpPr>
        <p:spPr bwMode="auto">
          <a:xfrm>
            <a:off x="3851920" y="2780928"/>
            <a:ext cx="5074915" cy="369332"/>
          </a:xfrm>
          <a:prstGeom prst="rect">
            <a:avLst/>
          </a:prstGeom>
          <a:noFill/>
          <a:ln w="9525">
            <a:noFill/>
            <a:miter lim="800000"/>
            <a:headEnd/>
            <a:tailEnd/>
          </a:ln>
        </p:spPr>
        <p:txBody>
          <a:bodyPr wrap="square">
            <a:spAutoFit/>
          </a:bodyPr>
          <a:lstStyle/>
          <a:p>
            <a:r>
              <a:rPr lang="fr-FR" b="1" dirty="0" smtClean="0"/>
              <a:t> Mesure </a:t>
            </a:r>
            <a:r>
              <a:rPr lang="fr-FR" b="1" dirty="0"/>
              <a:t>sélective, non </a:t>
            </a:r>
            <a:r>
              <a:rPr lang="fr-FR" b="1" dirty="0" smtClean="0"/>
              <a:t>générale, </a:t>
            </a:r>
            <a:r>
              <a:rPr lang="fr-FR" b="1" smtClean="0"/>
              <a:t>non automatique</a:t>
            </a:r>
            <a:endParaRPr lang="fr-FR" b="1" dirty="0"/>
          </a:p>
        </p:txBody>
      </p:sp>
      <p:sp>
        <p:nvSpPr>
          <p:cNvPr id="8" name="Rectangle à coins arrondis 7"/>
          <p:cNvSpPr>
            <a:spLocks noChangeArrowheads="1"/>
          </p:cNvSpPr>
          <p:nvPr/>
        </p:nvSpPr>
        <p:spPr bwMode="auto">
          <a:xfrm>
            <a:off x="4356100" y="1125538"/>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9" name="Rectangle à coins arrondis 8"/>
          <p:cNvSpPr>
            <a:spLocks noChangeArrowheads="1"/>
          </p:cNvSpPr>
          <p:nvPr/>
        </p:nvSpPr>
        <p:spPr bwMode="auto">
          <a:xfrm>
            <a:off x="6875463" y="1125538"/>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dirty="0">
                <a:solidFill>
                  <a:schemeClr val="bg1"/>
                </a:solidFill>
              </a:rPr>
              <a:t>NON</a:t>
            </a:r>
          </a:p>
        </p:txBody>
      </p:sp>
      <p:sp>
        <p:nvSpPr>
          <p:cNvPr id="10" name="Rectangle à coins arrondis 9"/>
          <p:cNvSpPr>
            <a:spLocks noChangeArrowheads="1"/>
          </p:cNvSpPr>
          <p:nvPr/>
        </p:nvSpPr>
        <p:spPr bwMode="auto">
          <a:xfrm>
            <a:off x="395288" y="1761391"/>
            <a:ext cx="2808287" cy="371465"/>
          </a:xfrm>
          <a:prstGeom prst="roundRect">
            <a:avLst>
              <a:gd name="adj" fmla="val 16667"/>
            </a:avLst>
          </a:prstGeom>
          <a:solidFill>
            <a:schemeClr val="accent1"/>
          </a:solidFill>
          <a:ln w="9525" algn="ctr">
            <a:solidFill>
              <a:schemeClr val="tx1"/>
            </a:solidFill>
            <a:round/>
            <a:headEnd/>
            <a:tailEnd/>
          </a:ln>
        </p:spPr>
        <p:txBody>
          <a:bodyPr wrap="none"/>
          <a:lstStyle/>
          <a:p>
            <a:r>
              <a:rPr lang="fr-FR" b="1">
                <a:solidFill>
                  <a:schemeClr val="bg1"/>
                </a:solidFill>
              </a:rPr>
              <a:t>D’origine publique?</a:t>
            </a:r>
          </a:p>
        </p:txBody>
      </p:sp>
      <p:sp>
        <p:nvSpPr>
          <p:cNvPr id="12" name="Flèche droite 11"/>
          <p:cNvSpPr>
            <a:spLocks noChangeArrowheads="1"/>
          </p:cNvSpPr>
          <p:nvPr/>
        </p:nvSpPr>
        <p:spPr bwMode="auto">
          <a:xfrm>
            <a:off x="3276600" y="1801813"/>
            <a:ext cx="647700" cy="288925"/>
          </a:xfrm>
          <a:prstGeom prst="rightArrow">
            <a:avLst>
              <a:gd name="adj1" fmla="val 50000"/>
              <a:gd name="adj2" fmla="val 49817"/>
            </a:avLst>
          </a:prstGeom>
          <a:solidFill>
            <a:schemeClr val="accent1"/>
          </a:solidFill>
          <a:ln w="9525" algn="ctr">
            <a:solidFill>
              <a:schemeClr val="tx1"/>
            </a:solidFill>
            <a:round/>
            <a:headEnd/>
            <a:tailEnd/>
          </a:ln>
        </p:spPr>
        <p:txBody>
          <a:bodyPr wrap="none"/>
          <a:lstStyle/>
          <a:p>
            <a:endParaRPr lang="fr-FR"/>
          </a:p>
        </p:txBody>
      </p:sp>
      <p:sp>
        <p:nvSpPr>
          <p:cNvPr id="13" name="ZoneTexte 12"/>
          <p:cNvSpPr txBox="1">
            <a:spLocks noChangeArrowheads="1"/>
          </p:cNvSpPr>
          <p:nvPr/>
        </p:nvSpPr>
        <p:spPr bwMode="auto">
          <a:xfrm>
            <a:off x="3924300" y="1700213"/>
            <a:ext cx="4714875" cy="369332"/>
          </a:xfrm>
          <a:prstGeom prst="rect">
            <a:avLst/>
          </a:prstGeom>
          <a:noFill/>
          <a:ln w="9525">
            <a:noFill/>
            <a:miter lim="800000"/>
            <a:headEnd/>
            <a:tailEnd/>
          </a:ln>
        </p:spPr>
        <p:txBody>
          <a:bodyPr>
            <a:spAutoFit/>
          </a:bodyPr>
          <a:lstStyle/>
          <a:p>
            <a:r>
              <a:rPr lang="fr-FR" b="1" dirty="0"/>
              <a:t>Origine </a:t>
            </a:r>
            <a:r>
              <a:rPr lang="fr-FR" b="1" dirty="0" smtClean="0"/>
              <a:t>fiscale taxation, sous contrôle public</a:t>
            </a:r>
            <a:endParaRPr lang="fr-FR" b="1" dirty="0"/>
          </a:p>
        </p:txBody>
      </p:sp>
      <p:sp>
        <p:nvSpPr>
          <p:cNvPr id="14" name="Rectangle à coins arrondis 13"/>
          <p:cNvSpPr>
            <a:spLocks noChangeArrowheads="1"/>
          </p:cNvSpPr>
          <p:nvPr/>
        </p:nvSpPr>
        <p:spPr bwMode="auto">
          <a:xfrm>
            <a:off x="4356100" y="2119313"/>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15" name="Rectangle à coins arrondis 14"/>
          <p:cNvSpPr>
            <a:spLocks noChangeArrowheads="1"/>
          </p:cNvSpPr>
          <p:nvPr/>
        </p:nvSpPr>
        <p:spPr bwMode="auto">
          <a:xfrm>
            <a:off x="6875463" y="2090738"/>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dirty="0">
                <a:solidFill>
                  <a:schemeClr val="bg1"/>
                </a:solidFill>
              </a:rPr>
              <a:t>NON</a:t>
            </a:r>
          </a:p>
        </p:txBody>
      </p:sp>
      <p:sp>
        <p:nvSpPr>
          <p:cNvPr id="22" name="Rectangle à coins arrondis 21"/>
          <p:cNvSpPr>
            <a:spLocks noChangeArrowheads="1"/>
          </p:cNvSpPr>
          <p:nvPr/>
        </p:nvSpPr>
        <p:spPr bwMode="auto">
          <a:xfrm>
            <a:off x="409575" y="814626"/>
            <a:ext cx="2808287" cy="701545"/>
          </a:xfrm>
          <a:prstGeom prst="roundRect">
            <a:avLst>
              <a:gd name="adj" fmla="val 16667"/>
            </a:avLst>
          </a:prstGeom>
          <a:solidFill>
            <a:schemeClr val="accent1"/>
          </a:solidFill>
          <a:ln w="9525" algn="ctr">
            <a:solidFill>
              <a:schemeClr val="tx1"/>
            </a:solidFill>
            <a:round/>
            <a:headEnd/>
            <a:tailEnd/>
          </a:ln>
        </p:spPr>
        <p:txBody>
          <a:bodyPr wrap="none"/>
          <a:lstStyle/>
          <a:p>
            <a:r>
              <a:rPr lang="fr-FR" b="1" smtClean="0">
                <a:solidFill>
                  <a:schemeClr val="bg1"/>
                </a:solidFill>
              </a:rPr>
              <a:t>S’agit-il d’une aide à </a:t>
            </a:r>
          </a:p>
          <a:p>
            <a:r>
              <a:rPr lang="fr-FR" b="1" dirty="0" smtClean="0">
                <a:solidFill>
                  <a:schemeClr val="bg1"/>
                </a:solidFill>
              </a:rPr>
              <a:t>une </a:t>
            </a:r>
            <a:r>
              <a:rPr lang="fr-FR" b="1" dirty="0">
                <a:solidFill>
                  <a:schemeClr val="bg1"/>
                </a:solidFill>
              </a:rPr>
              <a:t>entreprise?</a:t>
            </a:r>
          </a:p>
        </p:txBody>
      </p:sp>
      <p:sp>
        <p:nvSpPr>
          <p:cNvPr id="23" name="Flèche droite 22"/>
          <p:cNvSpPr>
            <a:spLocks noChangeArrowheads="1"/>
          </p:cNvSpPr>
          <p:nvPr/>
        </p:nvSpPr>
        <p:spPr bwMode="auto">
          <a:xfrm>
            <a:off x="3276600" y="2852738"/>
            <a:ext cx="647700" cy="288925"/>
          </a:xfrm>
          <a:prstGeom prst="rightArrow">
            <a:avLst>
              <a:gd name="adj1" fmla="val 50000"/>
              <a:gd name="adj2" fmla="val 49817"/>
            </a:avLst>
          </a:prstGeom>
          <a:solidFill>
            <a:schemeClr val="accent1"/>
          </a:solidFill>
          <a:ln w="9525" algn="ctr">
            <a:solidFill>
              <a:schemeClr val="tx1"/>
            </a:solidFill>
            <a:round/>
            <a:headEnd/>
            <a:tailEnd/>
          </a:ln>
        </p:spPr>
        <p:txBody>
          <a:bodyPr wrap="none"/>
          <a:lstStyle/>
          <a:p>
            <a:endParaRPr lang="fr-FR"/>
          </a:p>
        </p:txBody>
      </p:sp>
      <p:sp>
        <p:nvSpPr>
          <p:cNvPr id="24" name="ZoneTexte 23"/>
          <p:cNvSpPr txBox="1">
            <a:spLocks noChangeArrowheads="1"/>
          </p:cNvSpPr>
          <p:nvPr/>
        </p:nvSpPr>
        <p:spPr bwMode="auto">
          <a:xfrm>
            <a:off x="3816350" y="801702"/>
            <a:ext cx="5364162" cy="369332"/>
          </a:xfrm>
          <a:prstGeom prst="rect">
            <a:avLst/>
          </a:prstGeom>
          <a:noFill/>
          <a:ln w="9525">
            <a:noFill/>
            <a:miter lim="800000"/>
            <a:headEnd/>
            <a:tailEnd/>
          </a:ln>
        </p:spPr>
        <p:txBody>
          <a:bodyPr wrap="square">
            <a:spAutoFit/>
          </a:bodyPr>
          <a:lstStyle/>
          <a:p>
            <a:r>
              <a:rPr lang="fr-FR" b="1" dirty="0"/>
              <a:t>Activité </a:t>
            </a:r>
            <a:r>
              <a:rPr lang="fr-FR" b="1" dirty="0" smtClean="0"/>
              <a:t>économique mise sur le marché </a:t>
            </a:r>
            <a:r>
              <a:rPr lang="fr-FR" b="1" dirty="0"/>
              <a:t>b</a:t>
            </a:r>
            <a:r>
              <a:rPr lang="fr-FR" b="1" dirty="0" smtClean="0"/>
              <a:t>iens </a:t>
            </a:r>
            <a:r>
              <a:rPr lang="fr-FR" b="1" dirty="0"/>
              <a:t>s</a:t>
            </a:r>
            <a:r>
              <a:rPr lang="fr-FR" b="1" dirty="0" smtClean="0"/>
              <a:t>ervices</a:t>
            </a:r>
            <a:endParaRPr lang="fr-FR" b="1" dirty="0"/>
          </a:p>
        </p:txBody>
      </p:sp>
      <p:sp>
        <p:nvSpPr>
          <p:cNvPr id="25" name="Rectangle à coins arrondis 24"/>
          <p:cNvSpPr>
            <a:spLocks noChangeArrowheads="1"/>
          </p:cNvSpPr>
          <p:nvPr/>
        </p:nvSpPr>
        <p:spPr bwMode="auto">
          <a:xfrm>
            <a:off x="4356100" y="3170238"/>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26" name="Rectangle à coins arrondis 25"/>
          <p:cNvSpPr>
            <a:spLocks noChangeArrowheads="1"/>
          </p:cNvSpPr>
          <p:nvPr/>
        </p:nvSpPr>
        <p:spPr bwMode="auto">
          <a:xfrm>
            <a:off x="6875463" y="3141663"/>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a:solidFill>
                  <a:schemeClr val="bg1"/>
                </a:solidFill>
              </a:rPr>
              <a:t>NON</a:t>
            </a:r>
          </a:p>
        </p:txBody>
      </p:sp>
      <p:sp>
        <p:nvSpPr>
          <p:cNvPr id="27" name="Rectangle à coins arrondis 26"/>
          <p:cNvSpPr>
            <a:spLocks noChangeArrowheads="1"/>
          </p:cNvSpPr>
          <p:nvPr/>
        </p:nvSpPr>
        <p:spPr bwMode="auto">
          <a:xfrm>
            <a:off x="395288" y="3644900"/>
            <a:ext cx="2808287" cy="641356"/>
          </a:xfrm>
          <a:prstGeom prst="roundRect">
            <a:avLst>
              <a:gd name="adj" fmla="val 16667"/>
            </a:avLst>
          </a:prstGeom>
          <a:solidFill>
            <a:schemeClr val="accent1"/>
          </a:solidFill>
          <a:ln w="9525" algn="ctr">
            <a:solidFill>
              <a:schemeClr val="tx1"/>
            </a:solidFill>
            <a:round/>
            <a:headEnd/>
            <a:tailEnd/>
          </a:ln>
        </p:spPr>
        <p:txBody>
          <a:bodyPr wrap="none"/>
          <a:lstStyle/>
          <a:p>
            <a:r>
              <a:rPr lang="fr-FR" b="1" dirty="0">
                <a:solidFill>
                  <a:schemeClr val="bg1"/>
                </a:solidFill>
              </a:rPr>
              <a:t>Qui </a:t>
            </a:r>
            <a:r>
              <a:rPr lang="fr-FR" b="1" dirty="0" smtClean="0">
                <a:solidFill>
                  <a:schemeClr val="bg1"/>
                </a:solidFill>
              </a:rPr>
              <a:t>menace de fausser </a:t>
            </a:r>
            <a:r>
              <a:rPr lang="fr-FR" b="1" dirty="0">
                <a:solidFill>
                  <a:schemeClr val="bg1"/>
                </a:solidFill>
              </a:rPr>
              <a:t>la </a:t>
            </a:r>
          </a:p>
          <a:p>
            <a:r>
              <a:rPr lang="fr-FR" b="1" dirty="0" smtClean="0">
                <a:solidFill>
                  <a:schemeClr val="bg1"/>
                </a:solidFill>
              </a:rPr>
              <a:t>Concurrence?</a:t>
            </a:r>
            <a:endParaRPr lang="fr-FR" b="1" dirty="0">
              <a:solidFill>
                <a:schemeClr val="bg1"/>
              </a:solidFill>
            </a:endParaRPr>
          </a:p>
        </p:txBody>
      </p:sp>
      <p:sp>
        <p:nvSpPr>
          <p:cNvPr id="28" name="Flèche droite 27"/>
          <p:cNvSpPr>
            <a:spLocks noChangeArrowheads="1"/>
          </p:cNvSpPr>
          <p:nvPr/>
        </p:nvSpPr>
        <p:spPr bwMode="auto">
          <a:xfrm>
            <a:off x="3348682" y="3933750"/>
            <a:ext cx="503238" cy="287338"/>
          </a:xfrm>
          <a:prstGeom prst="rightArrow">
            <a:avLst>
              <a:gd name="adj1" fmla="val 50000"/>
              <a:gd name="adj2" fmla="val 50036"/>
            </a:avLst>
          </a:prstGeom>
          <a:solidFill>
            <a:schemeClr val="accent1"/>
          </a:solidFill>
          <a:ln w="9525" algn="ctr">
            <a:solidFill>
              <a:schemeClr val="tx1"/>
            </a:solidFill>
            <a:round/>
            <a:headEnd/>
            <a:tailEnd/>
          </a:ln>
        </p:spPr>
        <p:txBody>
          <a:bodyPr wrap="none"/>
          <a:lstStyle/>
          <a:p>
            <a:endParaRPr lang="fr-FR"/>
          </a:p>
        </p:txBody>
      </p:sp>
      <p:sp>
        <p:nvSpPr>
          <p:cNvPr id="29" name="ZoneTexte 28"/>
          <p:cNvSpPr txBox="1">
            <a:spLocks noChangeArrowheads="1"/>
          </p:cNvSpPr>
          <p:nvPr/>
        </p:nvSpPr>
        <p:spPr bwMode="auto">
          <a:xfrm>
            <a:off x="3817689" y="3851756"/>
            <a:ext cx="4930775" cy="369332"/>
          </a:xfrm>
          <a:prstGeom prst="rect">
            <a:avLst/>
          </a:prstGeom>
          <a:noFill/>
          <a:ln w="9525">
            <a:noFill/>
            <a:miter lim="800000"/>
            <a:headEnd/>
            <a:tailEnd/>
          </a:ln>
        </p:spPr>
        <p:txBody>
          <a:bodyPr>
            <a:spAutoFit/>
          </a:bodyPr>
          <a:lstStyle/>
          <a:p>
            <a:r>
              <a:rPr lang="fr-FR" b="1"/>
              <a:t>Avantage économique à </a:t>
            </a:r>
            <a:r>
              <a:rPr lang="fr-FR" b="1" smtClean="0"/>
              <a:t>1 entreprise</a:t>
            </a:r>
            <a:endParaRPr lang="fr-FR" b="1"/>
          </a:p>
        </p:txBody>
      </p:sp>
      <p:sp>
        <p:nvSpPr>
          <p:cNvPr id="30" name="Rectangle à coins arrondis 29"/>
          <p:cNvSpPr>
            <a:spLocks noChangeArrowheads="1"/>
          </p:cNvSpPr>
          <p:nvPr/>
        </p:nvSpPr>
        <p:spPr bwMode="auto">
          <a:xfrm>
            <a:off x="4356100" y="4249738"/>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31" name="Rectangle à coins arrondis 30"/>
          <p:cNvSpPr>
            <a:spLocks noChangeArrowheads="1"/>
          </p:cNvSpPr>
          <p:nvPr/>
        </p:nvSpPr>
        <p:spPr bwMode="auto">
          <a:xfrm>
            <a:off x="6875463" y="4221163"/>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a:solidFill>
                  <a:schemeClr val="bg1"/>
                </a:solidFill>
              </a:rPr>
              <a:t>NON</a:t>
            </a:r>
          </a:p>
        </p:txBody>
      </p:sp>
      <p:sp>
        <p:nvSpPr>
          <p:cNvPr id="33" name="Rectangle à coins arrondis 32"/>
          <p:cNvSpPr>
            <a:spLocks noChangeArrowheads="1"/>
          </p:cNvSpPr>
          <p:nvPr/>
        </p:nvSpPr>
        <p:spPr bwMode="auto">
          <a:xfrm>
            <a:off x="468313" y="4797425"/>
            <a:ext cx="2951162" cy="631839"/>
          </a:xfrm>
          <a:prstGeom prst="roundRect">
            <a:avLst>
              <a:gd name="adj" fmla="val 0"/>
            </a:avLst>
          </a:prstGeom>
          <a:solidFill>
            <a:schemeClr val="accent1"/>
          </a:solidFill>
          <a:ln w="9525" algn="ctr">
            <a:solidFill>
              <a:schemeClr val="tx1"/>
            </a:solidFill>
            <a:round/>
            <a:headEnd/>
            <a:tailEnd/>
          </a:ln>
        </p:spPr>
        <p:txBody>
          <a:bodyPr wrap="none"/>
          <a:lstStyle/>
          <a:p>
            <a:r>
              <a:rPr lang="fr-FR" b="1" dirty="0">
                <a:solidFill>
                  <a:schemeClr val="bg1"/>
                </a:solidFill>
              </a:rPr>
              <a:t>Affectant les échanges</a:t>
            </a:r>
          </a:p>
          <a:p>
            <a:r>
              <a:rPr lang="fr-FR" b="1" dirty="0" smtClean="0">
                <a:solidFill>
                  <a:schemeClr val="bg1"/>
                </a:solidFill>
              </a:rPr>
              <a:t>Entre les Etats ?</a:t>
            </a:r>
            <a:endParaRPr lang="fr-FR" b="1" dirty="0">
              <a:solidFill>
                <a:schemeClr val="bg1"/>
              </a:solidFill>
            </a:endParaRPr>
          </a:p>
        </p:txBody>
      </p:sp>
      <p:sp>
        <p:nvSpPr>
          <p:cNvPr id="34" name="Flèche droite 33"/>
          <p:cNvSpPr>
            <a:spLocks noChangeArrowheads="1"/>
          </p:cNvSpPr>
          <p:nvPr/>
        </p:nvSpPr>
        <p:spPr bwMode="auto">
          <a:xfrm>
            <a:off x="3492500" y="4913313"/>
            <a:ext cx="503238" cy="244475"/>
          </a:xfrm>
          <a:prstGeom prst="rightArrow">
            <a:avLst>
              <a:gd name="adj1" fmla="val 50000"/>
              <a:gd name="adj2" fmla="val 49946"/>
            </a:avLst>
          </a:prstGeom>
          <a:solidFill>
            <a:schemeClr val="accent1"/>
          </a:solidFill>
          <a:ln w="9525" algn="ctr">
            <a:solidFill>
              <a:schemeClr val="tx1"/>
            </a:solidFill>
            <a:round/>
            <a:headEnd/>
            <a:tailEnd/>
          </a:ln>
        </p:spPr>
        <p:txBody>
          <a:bodyPr wrap="none"/>
          <a:lstStyle/>
          <a:p>
            <a:endParaRPr lang="fr-FR"/>
          </a:p>
        </p:txBody>
      </p:sp>
      <p:sp>
        <p:nvSpPr>
          <p:cNvPr id="35" name="ZoneTexte 34"/>
          <p:cNvSpPr txBox="1">
            <a:spLocks noChangeArrowheads="1"/>
          </p:cNvSpPr>
          <p:nvPr/>
        </p:nvSpPr>
        <p:spPr bwMode="auto">
          <a:xfrm>
            <a:off x="4033589" y="4840833"/>
            <a:ext cx="4714875" cy="460375"/>
          </a:xfrm>
          <a:prstGeom prst="rect">
            <a:avLst/>
          </a:prstGeom>
          <a:noFill/>
          <a:ln w="9525">
            <a:noFill/>
            <a:miter lim="800000"/>
            <a:headEnd/>
            <a:tailEnd/>
          </a:ln>
        </p:spPr>
        <p:txBody>
          <a:bodyPr>
            <a:spAutoFit/>
          </a:bodyPr>
          <a:lstStyle/>
          <a:p>
            <a:r>
              <a:rPr lang="fr-FR" b="1" dirty="0"/>
              <a:t>Zone commerciale non locale</a:t>
            </a:r>
          </a:p>
        </p:txBody>
      </p:sp>
      <p:sp>
        <p:nvSpPr>
          <p:cNvPr id="36" name="Rectangle à coins arrondis 35"/>
          <p:cNvSpPr>
            <a:spLocks noChangeArrowheads="1"/>
          </p:cNvSpPr>
          <p:nvPr/>
        </p:nvSpPr>
        <p:spPr bwMode="auto">
          <a:xfrm>
            <a:off x="4356100" y="5229225"/>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37" name="Rectangle à coins arrondis 36"/>
          <p:cNvSpPr>
            <a:spLocks noChangeArrowheads="1"/>
          </p:cNvSpPr>
          <p:nvPr/>
        </p:nvSpPr>
        <p:spPr bwMode="auto">
          <a:xfrm>
            <a:off x="6875463" y="5200650"/>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a:solidFill>
                  <a:schemeClr val="bg1"/>
                </a:solidFill>
              </a:rPr>
              <a:t>NON</a:t>
            </a:r>
          </a:p>
        </p:txBody>
      </p:sp>
      <p:cxnSp>
        <p:nvCxnSpPr>
          <p:cNvPr id="40" name="Connecteur droit avec flèche 39"/>
          <p:cNvCxnSpPr>
            <a:cxnSpLocks noChangeShapeType="1"/>
          </p:cNvCxnSpPr>
          <p:nvPr/>
        </p:nvCxnSpPr>
        <p:spPr bwMode="auto">
          <a:xfrm flipH="1">
            <a:off x="3203575" y="1341438"/>
            <a:ext cx="1081088" cy="358775"/>
          </a:xfrm>
          <a:prstGeom prst="straightConnector1">
            <a:avLst/>
          </a:prstGeom>
          <a:noFill/>
          <a:ln w="50800" algn="ctr">
            <a:solidFill>
              <a:srgbClr val="FF0000"/>
            </a:solidFill>
            <a:round/>
            <a:headEnd/>
            <a:tailEnd type="arrow" w="med" len="med"/>
          </a:ln>
        </p:spPr>
      </p:cxnSp>
      <p:cxnSp>
        <p:nvCxnSpPr>
          <p:cNvPr id="41" name="Connecteur droit avec flèche 40"/>
          <p:cNvCxnSpPr>
            <a:cxnSpLocks noChangeShapeType="1"/>
          </p:cNvCxnSpPr>
          <p:nvPr/>
        </p:nvCxnSpPr>
        <p:spPr bwMode="auto">
          <a:xfrm flipH="1">
            <a:off x="3635375" y="5516563"/>
            <a:ext cx="649288" cy="433387"/>
          </a:xfrm>
          <a:prstGeom prst="straightConnector1">
            <a:avLst/>
          </a:prstGeom>
          <a:noFill/>
          <a:ln w="50800" algn="ctr">
            <a:solidFill>
              <a:srgbClr val="FF0000"/>
            </a:solidFill>
            <a:round/>
            <a:headEnd/>
            <a:tailEnd type="arrow" w="med" len="med"/>
          </a:ln>
        </p:spPr>
      </p:cxnSp>
      <p:cxnSp>
        <p:nvCxnSpPr>
          <p:cNvPr id="42" name="Connecteur droit avec flèche 41"/>
          <p:cNvCxnSpPr>
            <a:cxnSpLocks noChangeShapeType="1"/>
          </p:cNvCxnSpPr>
          <p:nvPr/>
        </p:nvCxnSpPr>
        <p:spPr bwMode="auto">
          <a:xfrm flipH="1">
            <a:off x="3348038" y="4437063"/>
            <a:ext cx="1008062" cy="360362"/>
          </a:xfrm>
          <a:prstGeom prst="straightConnector1">
            <a:avLst/>
          </a:prstGeom>
          <a:noFill/>
          <a:ln w="50800" algn="ctr">
            <a:solidFill>
              <a:srgbClr val="FF0000"/>
            </a:solidFill>
            <a:round/>
            <a:headEnd/>
            <a:tailEnd type="arrow" w="med" len="med"/>
          </a:ln>
        </p:spPr>
      </p:cxnSp>
      <p:cxnSp>
        <p:nvCxnSpPr>
          <p:cNvPr id="43" name="Connecteur droit avec flèche 42"/>
          <p:cNvCxnSpPr>
            <a:cxnSpLocks noChangeShapeType="1"/>
          </p:cNvCxnSpPr>
          <p:nvPr/>
        </p:nvCxnSpPr>
        <p:spPr bwMode="auto">
          <a:xfrm flipH="1">
            <a:off x="3203575" y="3357563"/>
            <a:ext cx="1081088" cy="358775"/>
          </a:xfrm>
          <a:prstGeom prst="straightConnector1">
            <a:avLst/>
          </a:prstGeom>
          <a:noFill/>
          <a:ln w="50800" algn="ctr">
            <a:solidFill>
              <a:srgbClr val="FF0000"/>
            </a:solidFill>
            <a:round/>
            <a:headEnd/>
            <a:tailEnd type="arrow" w="med" len="med"/>
          </a:ln>
        </p:spPr>
      </p:cxnSp>
      <p:cxnSp>
        <p:nvCxnSpPr>
          <p:cNvPr id="44" name="Connecteur droit avec flèche 43"/>
          <p:cNvCxnSpPr>
            <a:cxnSpLocks noChangeShapeType="1"/>
          </p:cNvCxnSpPr>
          <p:nvPr/>
        </p:nvCxnSpPr>
        <p:spPr bwMode="auto">
          <a:xfrm flipH="1">
            <a:off x="3203575" y="2378075"/>
            <a:ext cx="1081088" cy="360363"/>
          </a:xfrm>
          <a:prstGeom prst="straightConnector1">
            <a:avLst/>
          </a:prstGeom>
          <a:noFill/>
          <a:ln w="50800" algn="ctr">
            <a:solidFill>
              <a:srgbClr val="FF0000"/>
            </a:solidFill>
            <a:round/>
            <a:headEnd/>
            <a:tailEnd type="arrow" w="med" len="med"/>
          </a:ln>
        </p:spPr>
      </p:cxnSp>
      <p:cxnSp>
        <p:nvCxnSpPr>
          <p:cNvPr id="51" name="Connecteur en angle 50"/>
          <p:cNvCxnSpPr>
            <a:cxnSpLocks noChangeShapeType="1"/>
            <a:stCxn id="9" idx="3"/>
          </p:cNvCxnSpPr>
          <p:nvPr/>
        </p:nvCxnSpPr>
        <p:spPr bwMode="auto">
          <a:xfrm>
            <a:off x="7740650" y="1341438"/>
            <a:ext cx="1079500" cy="4608512"/>
          </a:xfrm>
          <a:prstGeom prst="bentConnector2">
            <a:avLst/>
          </a:prstGeom>
          <a:noFill/>
          <a:ln w="50800" algn="ctr">
            <a:solidFill>
              <a:srgbClr val="00B050"/>
            </a:solidFill>
            <a:round/>
            <a:headEnd/>
            <a:tailEnd type="arrow" w="med" len="med"/>
          </a:ln>
        </p:spPr>
      </p:cxnSp>
      <p:cxnSp>
        <p:nvCxnSpPr>
          <p:cNvPr id="75" name="Connecteur droit avec flèche 74"/>
          <p:cNvCxnSpPr>
            <a:cxnSpLocks noChangeShapeType="1"/>
          </p:cNvCxnSpPr>
          <p:nvPr/>
        </p:nvCxnSpPr>
        <p:spPr bwMode="auto">
          <a:xfrm>
            <a:off x="7885113" y="5445125"/>
            <a:ext cx="863600" cy="0"/>
          </a:xfrm>
          <a:prstGeom prst="straightConnector1">
            <a:avLst/>
          </a:prstGeom>
          <a:noFill/>
          <a:ln w="50800" algn="ctr">
            <a:solidFill>
              <a:srgbClr val="00B050"/>
            </a:solidFill>
            <a:round/>
            <a:headEnd/>
            <a:tailEnd type="arrow" w="med" len="med"/>
          </a:ln>
        </p:spPr>
      </p:cxnSp>
      <p:cxnSp>
        <p:nvCxnSpPr>
          <p:cNvPr id="76" name="Connecteur droit avec flèche 75"/>
          <p:cNvCxnSpPr>
            <a:cxnSpLocks noChangeShapeType="1"/>
          </p:cNvCxnSpPr>
          <p:nvPr/>
        </p:nvCxnSpPr>
        <p:spPr bwMode="auto">
          <a:xfrm>
            <a:off x="7885113" y="4437063"/>
            <a:ext cx="863600" cy="0"/>
          </a:xfrm>
          <a:prstGeom prst="straightConnector1">
            <a:avLst/>
          </a:prstGeom>
          <a:noFill/>
          <a:ln w="50800" algn="ctr">
            <a:solidFill>
              <a:srgbClr val="00B050"/>
            </a:solidFill>
            <a:round/>
            <a:headEnd/>
            <a:tailEnd type="arrow" w="med" len="med"/>
          </a:ln>
        </p:spPr>
      </p:cxnSp>
      <p:cxnSp>
        <p:nvCxnSpPr>
          <p:cNvPr id="77" name="Connecteur droit avec flèche 76"/>
          <p:cNvCxnSpPr>
            <a:cxnSpLocks noChangeShapeType="1"/>
          </p:cNvCxnSpPr>
          <p:nvPr/>
        </p:nvCxnSpPr>
        <p:spPr bwMode="auto">
          <a:xfrm>
            <a:off x="7885113" y="3357563"/>
            <a:ext cx="863600" cy="0"/>
          </a:xfrm>
          <a:prstGeom prst="straightConnector1">
            <a:avLst/>
          </a:prstGeom>
          <a:noFill/>
          <a:ln w="50800" algn="ctr">
            <a:solidFill>
              <a:srgbClr val="00B050"/>
            </a:solidFill>
            <a:round/>
            <a:headEnd/>
            <a:tailEnd type="arrow" w="med" len="med"/>
          </a:ln>
        </p:spPr>
      </p:cxnSp>
      <p:cxnSp>
        <p:nvCxnSpPr>
          <p:cNvPr id="78" name="Connecteur droit avec flèche 77"/>
          <p:cNvCxnSpPr>
            <a:cxnSpLocks noChangeShapeType="1"/>
          </p:cNvCxnSpPr>
          <p:nvPr/>
        </p:nvCxnSpPr>
        <p:spPr bwMode="auto">
          <a:xfrm>
            <a:off x="7885113" y="2349500"/>
            <a:ext cx="863600" cy="0"/>
          </a:xfrm>
          <a:prstGeom prst="straightConnector1">
            <a:avLst/>
          </a:prstGeom>
          <a:noFill/>
          <a:ln w="50800" algn="ctr">
            <a:solidFill>
              <a:srgbClr val="00B050"/>
            </a:solidFill>
            <a:round/>
            <a:headEnd/>
            <a:tailEnd type="arrow" w="med" len="med"/>
          </a:ln>
        </p:spPr>
      </p:cxnSp>
      <p:sp>
        <p:nvSpPr>
          <p:cNvPr id="80" name="Ellipse 79"/>
          <p:cNvSpPr>
            <a:spLocks noChangeArrowheads="1"/>
          </p:cNvSpPr>
          <p:nvPr/>
        </p:nvSpPr>
        <p:spPr bwMode="auto">
          <a:xfrm>
            <a:off x="-107950" y="765175"/>
            <a:ext cx="503238" cy="503238"/>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1</a:t>
            </a:r>
          </a:p>
        </p:txBody>
      </p:sp>
      <p:sp>
        <p:nvSpPr>
          <p:cNvPr id="81" name="Ellipse 80"/>
          <p:cNvSpPr>
            <a:spLocks noChangeArrowheads="1"/>
          </p:cNvSpPr>
          <p:nvPr/>
        </p:nvSpPr>
        <p:spPr bwMode="auto">
          <a:xfrm>
            <a:off x="-107950" y="1700213"/>
            <a:ext cx="503238" cy="504825"/>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2</a:t>
            </a:r>
          </a:p>
        </p:txBody>
      </p:sp>
      <p:sp>
        <p:nvSpPr>
          <p:cNvPr id="82" name="Ellipse 81"/>
          <p:cNvSpPr>
            <a:spLocks noChangeArrowheads="1"/>
          </p:cNvSpPr>
          <p:nvPr/>
        </p:nvSpPr>
        <p:spPr bwMode="auto">
          <a:xfrm>
            <a:off x="-107950" y="2781300"/>
            <a:ext cx="503238" cy="503238"/>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3</a:t>
            </a:r>
          </a:p>
        </p:txBody>
      </p:sp>
      <p:sp>
        <p:nvSpPr>
          <p:cNvPr id="83" name="Ellipse 82"/>
          <p:cNvSpPr>
            <a:spLocks noChangeArrowheads="1"/>
          </p:cNvSpPr>
          <p:nvPr/>
        </p:nvSpPr>
        <p:spPr bwMode="auto">
          <a:xfrm>
            <a:off x="-107950" y="3789363"/>
            <a:ext cx="503238" cy="503237"/>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4</a:t>
            </a:r>
          </a:p>
        </p:txBody>
      </p:sp>
      <p:sp>
        <p:nvSpPr>
          <p:cNvPr id="86" name="Ellipse 85"/>
          <p:cNvSpPr>
            <a:spLocks noChangeArrowheads="1"/>
          </p:cNvSpPr>
          <p:nvPr/>
        </p:nvSpPr>
        <p:spPr bwMode="auto">
          <a:xfrm>
            <a:off x="-36513" y="4941888"/>
            <a:ext cx="504826" cy="503237"/>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5</a:t>
            </a:r>
          </a:p>
        </p:txBody>
      </p:sp>
      <p:sp>
        <p:nvSpPr>
          <p:cNvPr id="87" name="Rectangle à coins arrondis 86"/>
          <p:cNvSpPr>
            <a:spLocks noChangeArrowheads="1"/>
          </p:cNvSpPr>
          <p:nvPr/>
        </p:nvSpPr>
        <p:spPr bwMode="auto">
          <a:xfrm>
            <a:off x="179388" y="5976938"/>
            <a:ext cx="4464050" cy="765175"/>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Application de la réglementation</a:t>
            </a:r>
          </a:p>
          <a:p>
            <a:r>
              <a:rPr lang="fr-FR" b="1" dirty="0">
                <a:solidFill>
                  <a:schemeClr val="bg1"/>
                </a:solidFill>
              </a:rPr>
              <a:t> des aides </a:t>
            </a:r>
            <a:r>
              <a:rPr lang="fr-FR" b="1" dirty="0" smtClean="0">
                <a:solidFill>
                  <a:schemeClr val="bg1"/>
                </a:solidFill>
              </a:rPr>
              <a:t>d’Etat, de </a:t>
            </a:r>
            <a:r>
              <a:rPr lang="fr-FR" b="1" dirty="0" err="1" smtClean="0">
                <a:solidFill>
                  <a:schemeClr val="bg1"/>
                </a:solidFill>
              </a:rPr>
              <a:t>minimis</a:t>
            </a:r>
            <a:r>
              <a:rPr lang="fr-FR" b="1" dirty="0" smtClean="0">
                <a:solidFill>
                  <a:schemeClr val="bg1"/>
                </a:solidFill>
              </a:rPr>
              <a:t>, ou SIEG</a:t>
            </a:r>
            <a:endParaRPr lang="fr-FR" b="1" dirty="0">
              <a:solidFill>
                <a:schemeClr val="bg1"/>
              </a:solidFill>
            </a:endParaRPr>
          </a:p>
        </p:txBody>
      </p:sp>
      <p:sp>
        <p:nvSpPr>
          <p:cNvPr id="90" name="Rectangle à coins arrondis 89"/>
          <p:cNvSpPr>
            <a:spLocks noChangeArrowheads="1"/>
          </p:cNvSpPr>
          <p:nvPr/>
        </p:nvSpPr>
        <p:spPr bwMode="auto">
          <a:xfrm>
            <a:off x="5219700" y="5949950"/>
            <a:ext cx="3852863" cy="763588"/>
          </a:xfrm>
          <a:prstGeom prst="roundRect">
            <a:avLst>
              <a:gd name="adj" fmla="val 16667"/>
            </a:avLst>
          </a:prstGeom>
          <a:solidFill>
            <a:srgbClr val="00B050"/>
          </a:solidFill>
          <a:ln w="9525" algn="ctr">
            <a:solidFill>
              <a:schemeClr val="tx1"/>
            </a:solidFill>
            <a:round/>
            <a:headEnd/>
            <a:tailEnd/>
          </a:ln>
        </p:spPr>
        <p:txBody>
          <a:bodyPr wrap="none"/>
          <a:lstStyle/>
          <a:p>
            <a:r>
              <a:rPr lang="fr-FR" b="1" dirty="0">
                <a:solidFill>
                  <a:schemeClr val="bg1"/>
                </a:solidFill>
              </a:rPr>
              <a:t>Pas d’application des règles</a:t>
            </a:r>
          </a:p>
          <a:p>
            <a:r>
              <a:rPr lang="fr-FR" b="1" dirty="0">
                <a:solidFill>
                  <a:schemeClr val="bg1"/>
                </a:solidFill>
              </a:rPr>
              <a:t>D’aides d’Etat</a:t>
            </a:r>
          </a:p>
        </p:txBody>
      </p:sp>
      <p:sp>
        <p:nvSpPr>
          <p:cNvPr id="46" name="Espace réservé du pied de page 45"/>
          <p:cNvSpPr>
            <a:spLocks noGrp="1"/>
          </p:cNvSpPr>
          <p:nvPr>
            <p:ph type="ftr" sz="quarter" idx="11"/>
          </p:nvPr>
        </p:nvSpPr>
        <p:spPr/>
        <p:txBody>
          <a:bodyPr/>
          <a:lstStyle/>
          <a:p>
            <a:r>
              <a:rPr lang="fr-FR" smtClean="0"/>
              <a:t>JP BOVE www.fcae.eu</a:t>
            </a:r>
            <a:endParaRPr lang="fr-FR"/>
          </a:p>
        </p:txBody>
      </p:sp>
      <p:sp>
        <p:nvSpPr>
          <p:cNvPr id="47" name="Espace réservé du numéro de diapositive 46"/>
          <p:cNvSpPr>
            <a:spLocks noGrp="1"/>
          </p:cNvSpPr>
          <p:nvPr>
            <p:ph type="sldNum" sz="quarter" idx="12"/>
          </p:nvPr>
        </p:nvSpPr>
        <p:spPr/>
        <p:txBody>
          <a:bodyPr/>
          <a:lstStyle/>
          <a:p>
            <a:fld id="{2B825D18-8F47-4676-AC87-C8BC662B5306}" type="slidenum">
              <a:rPr lang="fr-FR" smtClean="0"/>
              <a:pPr/>
              <a:t>16</a:t>
            </a:fld>
            <a:endParaRPr lang="fr-FR"/>
          </a:p>
        </p:txBody>
      </p:sp>
    </p:spTree>
    <p:extLst>
      <p:ext uri="{BB962C8B-B14F-4D97-AF65-F5344CB8AC3E}">
        <p14:creationId xmlns:p14="http://schemas.microsoft.com/office/powerpoint/2010/main" val="1291046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0-#ppt_w/2"/>
                                          </p:val>
                                        </p:tav>
                                        <p:tav tm="100000">
                                          <p:val>
                                            <p:strVal val="#ppt_x"/>
                                          </p:val>
                                        </p:tav>
                                      </p:tavLst>
                                    </p:anim>
                                    <p:anim calcmode="lin" valueType="num">
                                      <p:cBhvr additive="base">
                                        <p:cTn id="14"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0-#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nodeType="click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cBhvr additive="base">
                                        <p:cTn id="41" dur="500" fill="hold"/>
                                        <p:tgtEl>
                                          <p:spTgt spid="90"/>
                                        </p:tgtEl>
                                        <p:attrNameLst>
                                          <p:attrName>ppt_x</p:attrName>
                                        </p:attrNameLst>
                                      </p:cBhvr>
                                      <p:tavLst>
                                        <p:tav tm="0">
                                          <p:val>
                                            <p:strVal val="#ppt_x"/>
                                          </p:val>
                                        </p:tav>
                                        <p:tav tm="100000">
                                          <p:val>
                                            <p:strVal val="#ppt_x"/>
                                          </p:val>
                                        </p:tav>
                                      </p:tavLst>
                                    </p:anim>
                                    <p:anim calcmode="lin" valueType="num">
                                      <p:cBhvr additive="base">
                                        <p:cTn id="42"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3" fill="hold" nodeType="click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1+#ppt_w/2"/>
                                          </p:val>
                                        </p:tav>
                                        <p:tav tm="100000">
                                          <p:val>
                                            <p:strVal val="#ppt_x"/>
                                          </p:val>
                                        </p:tav>
                                      </p:tavLst>
                                    </p:anim>
                                    <p:anim calcmode="lin" valueType="num">
                                      <p:cBhvr additive="base">
                                        <p:cTn id="54" dur="500" fill="hold"/>
                                        <p:tgtEl>
                                          <p:spTgt spid="40"/>
                                        </p:tgtEl>
                                        <p:attrNameLst>
                                          <p:attrName>ppt_y</p:attrName>
                                        </p:attrNameLst>
                                      </p:cBhvr>
                                      <p:tavLst>
                                        <p:tav tm="0">
                                          <p:val>
                                            <p:strVal val="0-#ppt_h/2"/>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additive="base">
                                        <p:cTn id="57" dur="500" fill="hold"/>
                                        <p:tgtEl>
                                          <p:spTgt spid="81"/>
                                        </p:tgtEl>
                                        <p:attrNameLst>
                                          <p:attrName>ppt_x</p:attrName>
                                        </p:attrNameLst>
                                      </p:cBhvr>
                                      <p:tavLst>
                                        <p:tav tm="0">
                                          <p:val>
                                            <p:strVal val="0-#ppt_w/2"/>
                                          </p:val>
                                        </p:tav>
                                        <p:tav tm="100000">
                                          <p:val>
                                            <p:strVal val="#ppt_x"/>
                                          </p:val>
                                        </p:tav>
                                      </p:tavLst>
                                    </p:anim>
                                    <p:anim calcmode="lin" valueType="num">
                                      <p:cBhvr additive="base">
                                        <p:cTn id="58" dur="500" fill="hold"/>
                                        <p:tgtEl>
                                          <p:spTgt spid="81"/>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500" fill="hold"/>
                                        <p:tgtEl>
                                          <p:spTgt spid="13"/>
                                        </p:tgtEl>
                                        <p:attrNameLst>
                                          <p:attrName>ppt_x</p:attrName>
                                        </p:attrNameLst>
                                      </p:cBhvr>
                                      <p:tavLst>
                                        <p:tav tm="0">
                                          <p:val>
                                            <p:strVal val="0-#ppt_w/2"/>
                                          </p:val>
                                        </p:tav>
                                        <p:tav tm="100000">
                                          <p:val>
                                            <p:strVal val="#ppt_x"/>
                                          </p:val>
                                        </p:tav>
                                      </p:tavLst>
                                    </p:anim>
                                    <p:anim calcmode="lin" valueType="num">
                                      <p:cBhvr additive="base">
                                        <p:cTn id="7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1"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additive="base">
                                        <p:cTn id="77" dur="500" fill="hold"/>
                                        <p:tgtEl>
                                          <p:spTgt spid="15"/>
                                        </p:tgtEl>
                                        <p:attrNameLst>
                                          <p:attrName>ppt_x</p:attrName>
                                        </p:attrNameLst>
                                      </p:cBhvr>
                                      <p:tavLst>
                                        <p:tav tm="0">
                                          <p:val>
                                            <p:strVal val="#ppt_x"/>
                                          </p:val>
                                        </p:tav>
                                        <p:tav tm="100000">
                                          <p:val>
                                            <p:strVal val="#ppt_x"/>
                                          </p:val>
                                        </p:tav>
                                      </p:tavLst>
                                    </p:anim>
                                    <p:anim calcmode="lin" valueType="num">
                                      <p:cBhvr additive="base">
                                        <p:cTn id="78" dur="500" fill="hold"/>
                                        <p:tgtEl>
                                          <p:spTgt spid="15"/>
                                        </p:tgtEl>
                                        <p:attrNameLst>
                                          <p:attrName>ppt_y</p:attrName>
                                        </p:attrNameLst>
                                      </p:cBhvr>
                                      <p:tavLst>
                                        <p:tav tm="0">
                                          <p:val>
                                            <p:strVal val="0-#ppt_h/2"/>
                                          </p:val>
                                        </p:tav>
                                        <p:tav tm="100000">
                                          <p:val>
                                            <p:strVal val="#ppt_y"/>
                                          </p:val>
                                        </p:tav>
                                      </p:tavLst>
                                    </p:anim>
                                  </p:childTnLst>
                                </p:cTn>
                              </p:par>
                              <p:par>
                                <p:cTn id="79" presetID="2" presetClass="entr" presetSubtype="1" fill="hold" nodeType="withEffect">
                                  <p:stCondLst>
                                    <p:cond delay="0"/>
                                  </p:stCondLst>
                                  <p:childTnLst>
                                    <p:set>
                                      <p:cBhvr>
                                        <p:cTn id="80" dur="1" fill="hold">
                                          <p:stCondLst>
                                            <p:cond delay="0"/>
                                          </p:stCondLst>
                                        </p:cTn>
                                        <p:tgtEl>
                                          <p:spTgt spid="78"/>
                                        </p:tgtEl>
                                        <p:attrNameLst>
                                          <p:attrName>style.visibility</p:attrName>
                                        </p:attrNameLst>
                                      </p:cBhvr>
                                      <p:to>
                                        <p:strVal val="visible"/>
                                      </p:to>
                                    </p:set>
                                    <p:anim calcmode="lin" valueType="num">
                                      <p:cBhvr additive="base">
                                        <p:cTn id="81" dur="500" fill="hold"/>
                                        <p:tgtEl>
                                          <p:spTgt spid="78"/>
                                        </p:tgtEl>
                                        <p:attrNameLst>
                                          <p:attrName>ppt_x</p:attrName>
                                        </p:attrNameLst>
                                      </p:cBhvr>
                                      <p:tavLst>
                                        <p:tav tm="0">
                                          <p:val>
                                            <p:strVal val="#ppt_x"/>
                                          </p:val>
                                        </p:tav>
                                        <p:tav tm="100000">
                                          <p:val>
                                            <p:strVal val="#ppt_x"/>
                                          </p:val>
                                        </p:tav>
                                      </p:tavLst>
                                    </p:anim>
                                    <p:anim calcmode="lin" valueType="num">
                                      <p:cBhvr additive="base">
                                        <p:cTn id="82" dur="500" fill="hold"/>
                                        <p:tgtEl>
                                          <p:spTgt spid="78"/>
                                        </p:tgtEl>
                                        <p:attrNameLst>
                                          <p:attrName>ppt_y</p:attrName>
                                        </p:attrNameLst>
                                      </p:cBhvr>
                                      <p:tavLst>
                                        <p:tav tm="0">
                                          <p:val>
                                            <p:strVal val="0-#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1" fill="hold" grpId="0" nodeType="click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500" fill="hold"/>
                                        <p:tgtEl>
                                          <p:spTgt spid="14"/>
                                        </p:tgtEl>
                                        <p:attrNameLst>
                                          <p:attrName>ppt_x</p:attrName>
                                        </p:attrNameLst>
                                      </p:cBhvr>
                                      <p:tavLst>
                                        <p:tav tm="0">
                                          <p:val>
                                            <p:strVal val="#ppt_x"/>
                                          </p:val>
                                        </p:tav>
                                        <p:tav tm="100000">
                                          <p:val>
                                            <p:strVal val="#ppt_x"/>
                                          </p:val>
                                        </p:tav>
                                      </p:tavLst>
                                    </p:anim>
                                    <p:anim calcmode="lin" valueType="num">
                                      <p:cBhvr additive="base">
                                        <p:cTn id="88" dur="500" fill="hold"/>
                                        <p:tgtEl>
                                          <p:spTgt spid="14"/>
                                        </p:tgtEl>
                                        <p:attrNameLst>
                                          <p:attrName>ppt_y</p:attrName>
                                        </p:attrNameLst>
                                      </p:cBhvr>
                                      <p:tavLst>
                                        <p:tav tm="0">
                                          <p:val>
                                            <p:strVal val="0-#ppt_h/2"/>
                                          </p:val>
                                        </p:tav>
                                        <p:tav tm="100000">
                                          <p:val>
                                            <p:strVal val="#ppt_y"/>
                                          </p:val>
                                        </p:tav>
                                      </p:tavLst>
                                    </p:anim>
                                  </p:childTnLst>
                                </p:cTn>
                              </p:par>
                              <p:par>
                                <p:cTn id="89" presetID="2" presetClass="entr" presetSubtype="1" fill="hold" nodeType="with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500" fill="hold"/>
                                        <p:tgtEl>
                                          <p:spTgt spid="44"/>
                                        </p:tgtEl>
                                        <p:attrNameLst>
                                          <p:attrName>ppt_x</p:attrName>
                                        </p:attrNameLst>
                                      </p:cBhvr>
                                      <p:tavLst>
                                        <p:tav tm="0">
                                          <p:val>
                                            <p:strVal val="#ppt_x"/>
                                          </p:val>
                                        </p:tav>
                                        <p:tav tm="100000">
                                          <p:val>
                                            <p:strVal val="#ppt_x"/>
                                          </p:val>
                                        </p:tav>
                                      </p:tavLst>
                                    </p:anim>
                                    <p:anim calcmode="lin" valueType="num">
                                      <p:cBhvr additive="base">
                                        <p:cTn id="92" dur="500" fill="hold"/>
                                        <p:tgtEl>
                                          <p:spTgt spid="44"/>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82"/>
                                        </p:tgtEl>
                                        <p:attrNameLst>
                                          <p:attrName>style.visibility</p:attrName>
                                        </p:attrNameLst>
                                      </p:cBhvr>
                                      <p:to>
                                        <p:strVal val="visible"/>
                                      </p:to>
                                    </p:set>
                                    <p:anim calcmode="lin" valueType="num">
                                      <p:cBhvr additive="base">
                                        <p:cTn id="95" dur="500" fill="hold"/>
                                        <p:tgtEl>
                                          <p:spTgt spid="82"/>
                                        </p:tgtEl>
                                        <p:attrNameLst>
                                          <p:attrName>ppt_x</p:attrName>
                                        </p:attrNameLst>
                                      </p:cBhvr>
                                      <p:tavLst>
                                        <p:tav tm="0">
                                          <p:val>
                                            <p:strVal val="0-#ppt_w/2"/>
                                          </p:val>
                                        </p:tav>
                                        <p:tav tm="100000">
                                          <p:val>
                                            <p:strVal val="#ppt_x"/>
                                          </p:val>
                                        </p:tav>
                                      </p:tavLst>
                                    </p:anim>
                                    <p:anim calcmode="lin" valueType="num">
                                      <p:cBhvr additive="base">
                                        <p:cTn id="96"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8" fill="hold" grpId="0" nodeType="clickEffect">
                                  <p:stCondLst>
                                    <p:cond delay="0"/>
                                  </p:stCondLst>
                                  <p:childTnLst>
                                    <p:set>
                                      <p:cBhvr>
                                        <p:cTn id="100" dur="1" fill="hold">
                                          <p:stCondLst>
                                            <p:cond delay="0"/>
                                          </p:stCondLst>
                                        </p:cTn>
                                        <p:tgtEl>
                                          <p:spTgt spid="4"/>
                                        </p:tgtEl>
                                        <p:attrNameLst>
                                          <p:attrName>style.visibility</p:attrName>
                                        </p:attrNameLst>
                                      </p:cBhvr>
                                      <p:to>
                                        <p:strVal val="visible"/>
                                      </p:to>
                                    </p:set>
                                    <p:anim calcmode="lin" valueType="num">
                                      <p:cBhvr additive="base">
                                        <p:cTn id="101" dur="500" fill="hold"/>
                                        <p:tgtEl>
                                          <p:spTgt spid="4"/>
                                        </p:tgtEl>
                                        <p:attrNameLst>
                                          <p:attrName>ppt_x</p:attrName>
                                        </p:attrNameLst>
                                      </p:cBhvr>
                                      <p:tavLst>
                                        <p:tav tm="0">
                                          <p:val>
                                            <p:strVal val="0-#ppt_w/2"/>
                                          </p:val>
                                        </p:tav>
                                        <p:tav tm="100000">
                                          <p:val>
                                            <p:strVal val="#ppt_x"/>
                                          </p:val>
                                        </p:tav>
                                      </p:tavLst>
                                    </p:anim>
                                    <p:anim calcmode="lin" valueType="num">
                                      <p:cBhvr additive="base">
                                        <p:cTn id="10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grpId="0" nodeType="click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fill="hold"/>
                                        <p:tgtEl>
                                          <p:spTgt spid="23"/>
                                        </p:tgtEl>
                                        <p:attrNameLst>
                                          <p:attrName>ppt_x</p:attrName>
                                        </p:attrNameLst>
                                      </p:cBhvr>
                                      <p:tavLst>
                                        <p:tav tm="0">
                                          <p:val>
                                            <p:strVal val="0-#ppt_w/2"/>
                                          </p:val>
                                        </p:tav>
                                        <p:tav tm="100000">
                                          <p:val>
                                            <p:strVal val="#ppt_x"/>
                                          </p:val>
                                        </p:tav>
                                      </p:tavLst>
                                    </p:anim>
                                    <p:anim calcmode="lin" valueType="num">
                                      <p:cBhvr additive="base">
                                        <p:cTn id="10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grpId="0" nodeType="clickEffect">
                                  <p:stCondLst>
                                    <p:cond delay="0"/>
                                  </p:stCondLst>
                                  <p:childTnLst>
                                    <p:set>
                                      <p:cBhvr>
                                        <p:cTn id="112" dur="1" fill="hold">
                                          <p:stCondLst>
                                            <p:cond delay="0"/>
                                          </p:stCondLst>
                                        </p:cTn>
                                        <p:tgtEl>
                                          <p:spTgt spid="6"/>
                                        </p:tgtEl>
                                        <p:attrNameLst>
                                          <p:attrName>style.visibility</p:attrName>
                                        </p:attrNameLst>
                                      </p:cBhvr>
                                      <p:to>
                                        <p:strVal val="visible"/>
                                      </p:to>
                                    </p:set>
                                    <p:anim calcmode="lin" valueType="num">
                                      <p:cBhvr additive="base">
                                        <p:cTn id="113" dur="500" fill="hold"/>
                                        <p:tgtEl>
                                          <p:spTgt spid="6"/>
                                        </p:tgtEl>
                                        <p:attrNameLst>
                                          <p:attrName>ppt_x</p:attrName>
                                        </p:attrNameLst>
                                      </p:cBhvr>
                                      <p:tavLst>
                                        <p:tav tm="0">
                                          <p:val>
                                            <p:strVal val="0-#ppt_w/2"/>
                                          </p:val>
                                        </p:tav>
                                        <p:tav tm="100000">
                                          <p:val>
                                            <p:strVal val="#ppt_x"/>
                                          </p:val>
                                        </p:tav>
                                      </p:tavLst>
                                    </p:anim>
                                    <p:anim calcmode="lin" valueType="num">
                                      <p:cBhvr additive="base">
                                        <p:cTn id="1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1" fill="hold" grpId="0" nodeType="clickEffect">
                                  <p:stCondLst>
                                    <p:cond delay="0"/>
                                  </p:stCondLst>
                                  <p:childTnLst>
                                    <p:set>
                                      <p:cBhvr>
                                        <p:cTn id="118" dur="1" fill="hold">
                                          <p:stCondLst>
                                            <p:cond delay="0"/>
                                          </p:stCondLst>
                                        </p:cTn>
                                        <p:tgtEl>
                                          <p:spTgt spid="26"/>
                                        </p:tgtEl>
                                        <p:attrNameLst>
                                          <p:attrName>style.visibility</p:attrName>
                                        </p:attrNameLst>
                                      </p:cBhvr>
                                      <p:to>
                                        <p:strVal val="visible"/>
                                      </p:to>
                                    </p:set>
                                    <p:anim calcmode="lin" valueType="num">
                                      <p:cBhvr additive="base">
                                        <p:cTn id="119" dur="500" fill="hold"/>
                                        <p:tgtEl>
                                          <p:spTgt spid="26"/>
                                        </p:tgtEl>
                                        <p:attrNameLst>
                                          <p:attrName>ppt_x</p:attrName>
                                        </p:attrNameLst>
                                      </p:cBhvr>
                                      <p:tavLst>
                                        <p:tav tm="0">
                                          <p:val>
                                            <p:strVal val="#ppt_x"/>
                                          </p:val>
                                        </p:tav>
                                        <p:tav tm="100000">
                                          <p:val>
                                            <p:strVal val="#ppt_x"/>
                                          </p:val>
                                        </p:tav>
                                      </p:tavLst>
                                    </p:anim>
                                    <p:anim calcmode="lin" valueType="num">
                                      <p:cBhvr additive="base">
                                        <p:cTn id="120" dur="500" fill="hold"/>
                                        <p:tgtEl>
                                          <p:spTgt spid="26"/>
                                        </p:tgtEl>
                                        <p:attrNameLst>
                                          <p:attrName>ppt_y</p:attrName>
                                        </p:attrNameLst>
                                      </p:cBhvr>
                                      <p:tavLst>
                                        <p:tav tm="0">
                                          <p:val>
                                            <p:strVal val="0-#ppt_h/2"/>
                                          </p:val>
                                        </p:tav>
                                        <p:tav tm="100000">
                                          <p:val>
                                            <p:strVal val="#ppt_y"/>
                                          </p:val>
                                        </p:tav>
                                      </p:tavLst>
                                    </p:anim>
                                  </p:childTnLst>
                                </p:cTn>
                              </p:par>
                              <p:par>
                                <p:cTn id="121" presetID="2" presetClass="entr" presetSubtype="1" fill="hold" nodeType="withEffect">
                                  <p:stCondLst>
                                    <p:cond delay="0"/>
                                  </p:stCondLst>
                                  <p:childTnLst>
                                    <p:set>
                                      <p:cBhvr>
                                        <p:cTn id="122" dur="1" fill="hold">
                                          <p:stCondLst>
                                            <p:cond delay="0"/>
                                          </p:stCondLst>
                                        </p:cTn>
                                        <p:tgtEl>
                                          <p:spTgt spid="77"/>
                                        </p:tgtEl>
                                        <p:attrNameLst>
                                          <p:attrName>style.visibility</p:attrName>
                                        </p:attrNameLst>
                                      </p:cBhvr>
                                      <p:to>
                                        <p:strVal val="visible"/>
                                      </p:to>
                                    </p:set>
                                    <p:anim calcmode="lin" valueType="num">
                                      <p:cBhvr additive="base">
                                        <p:cTn id="123" dur="500" fill="hold"/>
                                        <p:tgtEl>
                                          <p:spTgt spid="77"/>
                                        </p:tgtEl>
                                        <p:attrNameLst>
                                          <p:attrName>ppt_x</p:attrName>
                                        </p:attrNameLst>
                                      </p:cBhvr>
                                      <p:tavLst>
                                        <p:tav tm="0">
                                          <p:val>
                                            <p:strVal val="#ppt_x"/>
                                          </p:val>
                                        </p:tav>
                                        <p:tav tm="100000">
                                          <p:val>
                                            <p:strVal val="#ppt_x"/>
                                          </p:val>
                                        </p:tav>
                                      </p:tavLst>
                                    </p:anim>
                                    <p:anim calcmode="lin" valueType="num">
                                      <p:cBhvr additive="base">
                                        <p:cTn id="124" dur="500" fill="hold"/>
                                        <p:tgtEl>
                                          <p:spTgt spid="77"/>
                                        </p:tgtEl>
                                        <p:attrNameLst>
                                          <p:attrName>ppt_y</p:attrName>
                                        </p:attrNameLst>
                                      </p:cBhvr>
                                      <p:tavLst>
                                        <p:tav tm="0">
                                          <p:val>
                                            <p:strVal val="0-#ppt_h/2"/>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1" fill="hold" grpId="0" nodeType="clickEffect">
                                  <p:stCondLst>
                                    <p:cond delay="0"/>
                                  </p:stCondLst>
                                  <p:childTnLst>
                                    <p:set>
                                      <p:cBhvr>
                                        <p:cTn id="128" dur="1" fill="hold">
                                          <p:stCondLst>
                                            <p:cond delay="0"/>
                                          </p:stCondLst>
                                        </p:cTn>
                                        <p:tgtEl>
                                          <p:spTgt spid="25"/>
                                        </p:tgtEl>
                                        <p:attrNameLst>
                                          <p:attrName>style.visibility</p:attrName>
                                        </p:attrNameLst>
                                      </p:cBhvr>
                                      <p:to>
                                        <p:strVal val="visible"/>
                                      </p:to>
                                    </p:set>
                                    <p:anim calcmode="lin" valueType="num">
                                      <p:cBhvr additive="base">
                                        <p:cTn id="129" dur="500" fill="hold"/>
                                        <p:tgtEl>
                                          <p:spTgt spid="25"/>
                                        </p:tgtEl>
                                        <p:attrNameLst>
                                          <p:attrName>ppt_x</p:attrName>
                                        </p:attrNameLst>
                                      </p:cBhvr>
                                      <p:tavLst>
                                        <p:tav tm="0">
                                          <p:val>
                                            <p:strVal val="#ppt_x"/>
                                          </p:val>
                                        </p:tav>
                                        <p:tav tm="100000">
                                          <p:val>
                                            <p:strVal val="#ppt_x"/>
                                          </p:val>
                                        </p:tav>
                                      </p:tavLst>
                                    </p:anim>
                                    <p:anim calcmode="lin" valueType="num">
                                      <p:cBhvr additive="base">
                                        <p:cTn id="130" dur="500" fill="hold"/>
                                        <p:tgtEl>
                                          <p:spTgt spid="25"/>
                                        </p:tgtEl>
                                        <p:attrNameLst>
                                          <p:attrName>ppt_y</p:attrName>
                                        </p:attrNameLst>
                                      </p:cBhvr>
                                      <p:tavLst>
                                        <p:tav tm="0">
                                          <p:val>
                                            <p:strVal val="0-#ppt_h/2"/>
                                          </p:val>
                                        </p:tav>
                                        <p:tav tm="100000">
                                          <p:val>
                                            <p:strVal val="#ppt_y"/>
                                          </p:val>
                                        </p:tav>
                                      </p:tavLst>
                                    </p:anim>
                                  </p:childTnLst>
                                </p:cTn>
                              </p:par>
                              <p:par>
                                <p:cTn id="131" presetID="2" presetClass="entr" presetSubtype="1" fill="hold" nodeType="with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additive="base">
                                        <p:cTn id="133" dur="500" fill="hold"/>
                                        <p:tgtEl>
                                          <p:spTgt spid="43"/>
                                        </p:tgtEl>
                                        <p:attrNameLst>
                                          <p:attrName>ppt_x</p:attrName>
                                        </p:attrNameLst>
                                      </p:cBhvr>
                                      <p:tavLst>
                                        <p:tav tm="0">
                                          <p:val>
                                            <p:strVal val="#ppt_x"/>
                                          </p:val>
                                        </p:tav>
                                        <p:tav tm="100000">
                                          <p:val>
                                            <p:strVal val="#ppt_x"/>
                                          </p:val>
                                        </p:tav>
                                      </p:tavLst>
                                    </p:anim>
                                    <p:anim calcmode="lin" valueType="num">
                                      <p:cBhvr additive="base">
                                        <p:cTn id="134"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grpId="0" nodeType="clickEffect">
                                  <p:stCondLst>
                                    <p:cond delay="0"/>
                                  </p:stCondLst>
                                  <p:childTnLst>
                                    <p:set>
                                      <p:cBhvr>
                                        <p:cTn id="138" dur="1" fill="hold">
                                          <p:stCondLst>
                                            <p:cond delay="0"/>
                                          </p:stCondLst>
                                        </p:cTn>
                                        <p:tgtEl>
                                          <p:spTgt spid="83"/>
                                        </p:tgtEl>
                                        <p:attrNameLst>
                                          <p:attrName>style.visibility</p:attrName>
                                        </p:attrNameLst>
                                      </p:cBhvr>
                                      <p:to>
                                        <p:strVal val="visible"/>
                                      </p:to>
                                    </p:set>
                                    <p:anim calcmode="lin" valueType="num">
                                      <p:cBhvr additive="base">
                                        <p:cTn id="139" dur="500" fill="hold"/>
                                        <p:tgtEl>
                                          <p:spTgt spid="83"/>
                                        </p:tgtEl>
                                        <p:attrNameLst>
                                          <p:attrName>ppt_x</p:attrName>
                                        </p:attrNameLst>
                                      </p:cBhvr>
                                      <p:tavLst>
                                        <p:tav tm="0">
                                          <p:val>
                                            <p:strVal val="0-#ppt_w/2"/>
                                          </p:val>
                                        </p:tav>
                                        <p:tav tm="100000">
                                          <p:val>
                                            <p:strVal val="#ppt_x"/>
                                          </p:val>
                                        </p:tav>
                                      </p:tavLst>
                                    </p:anim>
                                    <p:anim calcmode="lin" valueType="num">
                                      <p:cBhvr additive="base">
                                        <p:cTn id="140" dur="500" fill="hold"/>
                                        <p:tgtEl>
                                          <p:spTgt spid="83"/>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additive="base">
                                        <p:cTn id="143" dur="500" fill="hold"/>
                                        <p:tgtEl>
                                          <p:spTgt spid="27"/>
                                        </p:tgtEl>
                                        <p:attrNameLst>
                                          <p:attrName>ppt_x</p:attrName>
                                        </p:attrNameLst>
                                      </p:cBhvr>
                                      <p:tavLst>
                                        <p:tav tm="0">
                                          <p:val>
                                            <p:strVal val="0-#ppt_w/2"/>
                                          </p:val>
                                        </p:tav>
                                        <p:tav tm="100000">
                                          <p:val>
                                            <p:strVal val="#ppt_x"/>
                                          </p:val>
                                        </p:tav>
                                      </p:tavLst>
                                    </p:anim>
                                    <p:anim calcmode="lin" valueType="num">
                                      <p:cBhvr additive="base">
                                        <p:cTn id="144"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 presetClass="entr" presetSubtype="8" fill="hold" grpId="0" nodeType="click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additive="base">
                                        <p:cTn id="149" dur="500" fill="hold"/>
                                        <p:tgtEl>
                                          <p:spTgt spid="28"/>
                                        </p:tgtEl>
                                        <p:attrNameLst>
                                          <p:attrName>ppt_x</p:attrName>
                                        </p:attrNameLst>
                                      </p:cBhvr>
                                      <p:tavLst>
                                        <p:tav tm="0">
                                          <p:val>
                                            <p:strVal val="0-#ppt_w/2"/>
                                          </p:val>
                                        </p:tav>
                                        <p:tav tm="100000">
                                          <p:val>
                                            <p:strVal val="#ppt_x"/>
                                          </p:val>
                                        </p:tav>
                                      </p:tavLst>
                                    </p:anim>
                                    <p:anim calcmode="lin" valueType="num">
                                      <p:cBhvr additive="base">
                                        <p:cTn id="150" dur="500" fill="hold"/>
                                        <p:tgtEl>
                                          <p:spTgt spid="28"/>
                                        </p:tgtEl>
                                        <p:attrNameLst>
                                          <p:attrName>ppt_y</p:attrName>
                                        </p:attrNameLst>
                                      </p:cBhvr>
                                      <p:tavLst>
                                        <p:tav tm="0">
                                          <p:val>
                                            <p:strVal val="#ppt_y"/>
                                          </p:val>
                                        </p:tav>
                                        <p:tav tm="100000">
                                          <p:val>
                                            <p:strVal val="#ppt_y"/>
                                          </p:val>
                                        </p:tav>
                                      </p:tavLst>
                                    </p:anim>
                                  </p:childTnLst>
                                </p:cTn>
                              </p:par>
                              <p:par>
                                <p:cTn id="151" presetID="2" presetClass="entr" presetSubtype="8" fill="hold" grpId="0" nodeType="withEffect">
                                  <p:stCondLst>
                                    <p:cond delay="0"/>
                                  </p:stCondLst>
                                  <p:childTnLst>
                                    <p:set>
                                      <p:cBhvr>
                                        <p:cTn id="152" dur="1" fill="hold">
                                          <p:stCondLst>
                                            <p:cond delay="0"/>
                                          </p:stCondLst>
                                        </p:cTn>
                                        <p:tgtEl>
                                          <p:spTgt spid="29"/>
                                        </p:tgtEl>
                                        <p:attrNameLst>
                                          <p:attrName>style.visibility</p:attrName>
                                        </p:attrNameLst>
                                      </p:cBhvr>
                                      <p:to>
                                        <p:strVal val="visible"/>
                                      </p:to>
                                    </p:set>
                                    <p:anim calcmode="lin" valueType="num">
                                      <p:cBhvr additive="base">
                                        <p:cTn id="153" dur="500" fill="hold"/>
                                        <p:tgtEl>
                                          <p:spTgt spid="29"/>
                                        </p:tgtEl>
                                        <p:attrNameLst>
                                          <p:attrName>ppt_x</p:attrName>
                                        </p:attrNameLst>
                                      </p:cBhvr>
                                      <p:tavLst>
                                        <p:tav tm="0">
                                          <p:val>
                                            <p:strVal val="0-#ppt_w/2"/>
                                          </p:val>
                                        </p:tav>
                                        <p:tav tm="100000">
                                          <p:val>
                                            <p:strVal val="#ppt_x"/>
                                          </p:val>
                                        </p:tav>
                                      </p:tavLst>
                                    </p:anim>
                                    <p:anim calcmode="lin" valueType="num">
                                      <p:cBhvr additive="base">
                                        <p:cTn id="15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1" fill="hold" grpId="0" nodeType="clickEffect">
                                  <p:stCondLst>
                                    <p:cond delay="0"/>
                                  </p:stCondLst>
                                  <p:childTnLst>
                                    <p:set>
                                      <p:cBhvr>
                                        <p:cTn id="158" dur="1" fill="hold">
                                          <p:stCondLst>
                                            <p:cond delay="0"/>
                                          </p:stCondLst>
                                        </p:cTn>
                                        <p:tgtEl>
                                          <p:spTgt spid="31"/>
                                        </p:tgtEl>
                                        <p:attrNameLst>
                                          <p:attrName>style.visibility</p:attrName>
                                        </p:attrNameLst>
                                      </p:cBhvr>
                                      <p:to>
                                        <p:strVal val="visible"/>
                                      </p:to>
                                    </p:set>
                                    <p:anim calcmode="lin" valueType="num">
                                      <p:cBhvr additive="base">
                                        <p:cTn id="159" dur="500" fill="hold"/>
                                        <p:tgtEl>
                                          <p:spTgt spid="31"/>
                                        </p:tgtEl>
                                        <p:attrNameLst>
                                          <p:attrName>ppt_x</p:attrName>
                                        </p:attrNameLst>
                                      </p:cBhvr>
                                      <p:tavLst>
                                        <p:tav tm="0">
                                          <p:val>
                                            <p:strVal val="#ppt_x"/>
                                          </p:val>
                                        </p:tav>
                                        <p:tav tm="100000">
                                          <p:val>
                                            <p:strVal val="#ppt_x"/>
                                          </p:val>
                                        </p:tav>
                                      </p:tavLst>
                                    </p:anim>
                                    <p:anim calcmode="lin" valueType="num">
                                      <p:cBhvr additive="base">
                                        <p:cTn id="160" dur="500" fill="hold"/>
                                        <p:tgtEl>
                                          <p:spTgt spid="31"/>
                                        </p:tgtEl>
                                        <p:attrNameLst>
                                          <p:attrName>ppt_y</p:attrName>
                                        </p:attrNameLst>
                                      </p:cBhvr>
                                      <p:tavLst>
                                        <p:tav tm="0">
                                          <p:val>
                                            <p:strVal val="0-#ppt_h/2"/>
                                          </p:val>
                                        </p:tav>
                                        <p:tav tm="100000">
                                          <p:val>
                                            <p:strVal val="#ppt_y"/>
                                          </p:val>
                                        </p:tav>
                                      </p:tavLst>
                                    </p:anim>
                                  </p:childTnLst>
                                </p:cTn>
                              </p:par>
                              <p:par>
                                <p:cTn id="161" presetID="2" presetClass="entr" presetSubtype="1" fill="hold" nodeType="withEffect">
                                  <p:stCondLst>
                                    <p:cond delay="0"/>
                                  </p:stCondLst>
                                  <p:childTnLst>
                                    <p:set>
                                      <p:cBhvr>
                                        <p:cTn id="162" dur="1" fill="hold">
                                          <p:stCondLst>
                                            <p:cond delay="0"/>
                                          </p:stCondLst>
                                        </p:cTn>
                                        <p:tgtEl>
                                          <p:spTgt spid="76"/>
                                        </p:tgtEl>
                                        <p:attrNameLst>
                                          <p:attrName>style.visibility</p:attrName>
                                        </p:attrNameLst>
                                      </p:cBhvr>
                                      <p:to>
                                        <p:strVal val="visible"/>
                                      </p:to>
                                    </p:set>
                                    <p:anim calcmode="lin" valueType="num">
                                      <p:cBhvr additive="base">
                                        <p:cTn id="163" dur="500" fill="hold"/>
                                        <p:tgtEl>
                                          <p:spTgt spid="76"/>
                                        </p:tgtEl>
                                        <p:attrNameLst>
                                          <p:attrName>ppt_x</p:attrName>
                                        </p:attrNameLst>
                                      </p:cBhvr>
                                      <p:tavLst>
                                        <p:tav tm="0">
                                          <p:val>
                                            <p:strVal val="#ppt_x"/>
                                          </p:val>
                                        </p:tav>
                                        <p:tav tm="100000">
                                          <p:val>
                                            <p:strVal val="#ppt_x"/>
                                          </p:val>
                                        </p:tav>
                                      </p:tavLst>
                                    </p:anim>
                                    <p:anim calcmode="lin" valueType="num">
                                      <p:cBhvr additive="base">
                                        <p:cTn id="164" dur="500" fill="hold"/>
                                        <p:tgtEl>
                                          <p:spTgt spid="76"/>
                                        </p:tgtEl>
                                        <p:attrNameLst>
                                          <p:attrName>ppt_y</p:attrName>
                                        </p:attrNameLst>
                                      </p:cBhvr>
                                      <p:tavLst>
                                        <p:tav tm="0">
                                          <p:val>
                                            <p:strVal val="0-#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30"/>
                                        </p:tgtEl>
                                        <p:attrNameLst>
                                          <p:attrName>style.visibility</p:attrName>
                                        </p:attrNameLst>
                                      </p:cBhvr>
                                      <p:to>
                                        <p:strVal val="visible"/>
                                      </p:to>
                                    </p:set>
                                    <p:anim calcmode="lin" valueType="num">
                                      <p:cBhvr additive="base">
                                        <p:cTn id="169" dur="500" fill="hold"/>
                                        <p:tgtEl>
                                          <p:spTgt spid="30"/>
                                        </p:tgtEl>
                                        <p:attrNameLst>
                                          <p:attrName>ppt_x</p:attrName>
                                        </p:attrNameLst>
                                      </p:cBhvr>
                                      <p:tavLst>
                                        <p:tav tm="0">
                                          <p:val>
                                            <p:strVal val="0-#ppt_w/2"/>
                                          </p:val>
                                        </p:tav>
                                        <p:tav tm="100000">
                                          <p:val>
                                            <p:strVal val="#ppt_x"/>
                                          </p:val>
                                        </p:tav>
                                      </p:tavLst>
                                    </p:anim>
                                    <p:anim calcmode="lin" valueType="num">
                                      <p:cBhvr additive="base">
                                        <p:cTn id="170" dur="500" fill="hold"/>
                                        <p:tgtEl>
                                          <p:spTgt spid="30"/>
                                        </p:tgtEl>
                                        <p:attrNameLst>
                                          <p:attrName>ppt_y</p:attrName>
                                        </p:attrNameLst>
                                      </p:cBhvr>
                                      <p:tavLst>
                                        <p:tav tm="0">
                                          <p:val>
                                            <p:strVal val="#ppt_y"/>
                                          </p:val>
                                        </p:tav>
                                        <p:tav tm="100000">
                                          <p:val>
                                            <p:strVal val="#ppt_y"/>
                                          </p:val>
                                        </p:tav>
                                      </p:tavLst>
                                    </p:anim>
                                  </p:childTnLst>
                                </p:cTn>
                              </p:par>
                              <p:par>
                                <p:cTn id="171" presetID="2" presetClass="entr" presetSubtype="8" fill="hold"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additive="base">
                                        <p:cTn id="173" dur="500" fill="hold"/>
                                        <p:tgtEl>
                                          <p:spTgt spid="42"/>
                                        </p:tgtEl>
                                        <p:attrNameLst>
                                          <p:attrName>ppt_x</p:attrName>
                                        </p:attrNameLst>
                                      </p:cBhvr>
                                      <p:tavLst>
                                        <p:tav tm="0">
                                          <p:val>
                                            <p:strVal val="0-#ppt_w/2"/>
                                          </p:val>
                                        </p:tav>
                                        <p:tav tm="100000">
                                          <p:val>
                                            <p:strVal val="#ppt_x"/>
                                          </p:val>
                                        </p:tav>
                                      </p:tavLst>
                                    </p:anim>
                                    <p:anim calcmode="lin" valueType="num">
                                      <p:cBhvr additive="base">
                                        <p:cTn id="174" dur="500" fill="hold"/>
                                        <p:tgtEl>
                                          <p:spTgt spid="42"/>
                                        </p:tgtEl>
                                        <p:attrNameLst>
                                          <p:attrName>ppt_y</p:attrName>
                                        </p:attrNameLst>
                                      </p:cBhvr>
                                      <p:tavLst>
                                        <p:tav tm="0">
                                          <p:val>
                                            <p:strVal val="#ppt_y"/>
                                          </p:val>
                                        </p:tav>
                                        <p:tav tm="100000">
                                          <p:val>
                                            <p:strVal val="#ppt_y"/>
                                          </p:val>
                                        </p:tav>
                                      </p:tavLst>
                                    </p:anim>
                                  </p:childTnLst>
                                </p:cTn>
                              </p:par>
                              <p:par>
                                <p:cTn id="175" presetID="2" presetClass="entr" presetSubtype="8" fill="hold" grpId="0" nodeType="withEffect">
                                  <p:stCondLst>
                                    <p:cond delay="0"/>
                                  </p:stCondLst>
                                  <p:childTnLst>
                                    <p:set>
                                      <p:cBhvr>
                                        <p:cTn id="176" dur="1" fill="hold">
                                          <p:stCondLst>
                                            <p:cond delay="0"/>
                                          </p:stCondLst>
                                        </p:cTn>
                                        <p:tgtEl>
                                          <p:spTgt spid="86"/>
                                        </p:tgtEl>
                                        <p:attrNameLst>
                                          <p:attrName>style.visibility</p:attrName>
                                        </p:attrNameLst>
                                      </p:cBhvr>
                                      <p:to>
                                        <p:strVal val="visible"/>
                                      </p:to>
                                    </p:set>
                                    <p:anim calcmode="lin" valueType="num">
                                      <p:cBhvr additive="base">
                                        <p:cTn id="177" dur="500" fill="hold"/>
                                        <p:tgtEl>
                                          <p:spTgt spid="86"/>
                                        </p:tgtEl>
                                        <p:attrNameLst>
                                          <p:attrName>ppt_x</p:attrName>
                                        </p:attrNameLst>
                                      </p:cBhvr>
                                      <p:tavLst>
                                        <p:tav tm="0">
                                          <p:val>
                                            <p:strVal val="0-#ppt_w/2"/>
                                          </p:val>
                                        </p:tav>
                                        <p:tav tm="100000">
                                          <p:val>
                                            <p:strVal val="#ppt_x"/>
                                          </p:val>
                                        </p:tav>
                                      </p:tavLst>
                                    </p:anim>
                                    <p:anim calcmode="lin" valueType="num">
                                      <p:cBhvr additive="base">
                                        <p:cTn id="178" dur="500" fill="hold"/>
                                        <p:tgtEl>
                                          <p:spTgt spid="86"/>
                                        </p:tgtEl>
                                        <p:attrNameLst>
                                          <p:attrName>ppt_y</p:attrName>
                                        </p:attrNameLst>
                                      </p:cBhvr>
                                      <p:tavLst>
                                        <p:tav tm="0">
                                          <p:val>
                                            <p:strVal val="#ppt_y"/>
                                          </p:val>
                                        </p:tav>
                                        <p:tav tm="100000">
                                          <p:val>
                                            <p:strVal val="#ppt_y"/>
                                          </p:val>
                                        </p:tav>
                                      </p:tavLst>
                                    </p:anim>
                                  </p:childTnLst>
                                </p:cTn>
                              </p:par>
                              <p:par>
                                <p:cTn id="179" presetID="2" presetClass="entr" presetSubtype="8" fill="hold" grpId="0" nodeType="withEffect">
                                  <p:stCondLst>
                                    <p:cond delay="0"/>
                                  </p:stCondLst>
                                  <p:childTnLst>
                                    <p:set>
                                      <p:cBhvr>
                                        <p:cTn id="180" dur="1" fill="hold">
                                          <p:stCondLst>
                                            <p:cond delay="0"/>
                                          </p:stCondLst>
                                        </p:cTn>
                                        <p:tgtEl>
                                          <p:spTgt spid="33"/>
                                        </p:tgtEl>
                                        <p:attrNameLst>
                                          <p:attrName>style.visibility</p:attrName>
                                        </p:attrNameLst>
                                      </p:cBhvr>
                                      <p:to>
                                        <p:strVal val="visible"/>
                                      </p:to>
                                    </p:set>
                                    <p:anim calcmode="lin" valueType="num">
                                      <p:cBhvr additive="base">
                                        <p:cTn id="181" dur="500" fill="hold"/>
                                        <p:tgtEl>
                                          <p:spTgt spid="33"/>
                                        </p:tgtEl>
                                        <p:attrNameLst>
                                          <p:attrName>ppt_x</p:attrName>
                                        </p:attrNameLst>
                                      </p:cBhvr>
                                      <p:tavLst>
                                        <p:tav tm="0">
                                          <p:val>
                                            <p:strVal val="0-#ppt_w/2"/>
                                          </p:val>
                                        </p:tav>
                                        <p:tav tm="100000">
                                          <p:val>
                                            <p:strVal val="#ppt_x"/>
                                          </p:val>
                                        </p:tav>
                                      </p:tavLst>
                                    </p:anim>
                                    <p:anim calcmode="lin" valueType="num">
                                      <p:cBhvr additive="base">
                                        <p:cTn id="18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grpId="0" nodeType="clickEffect">
                                  <p:stCondLst>
                                    <p:cond delay="0"/>
                                  </p:stCondLst>
                                  <p:childTnLst>
                                    <p:set>
                                      <p:cBhvr>
                                        <p:cTn id="186" dur="1" fill="hold">
                                          <p:stCondLst>
                                            <p:cond delay="0"/>
                                          </p:stCondLst>
                                        </p:cTn>
                                        <p:tgtEl>
                                          <p:spTgt spid="34"/>
                                        </p:tgtEl>
                                        <p:attrNameLst>
                                          <p:attrName>style.visibility</p:attrName>
                                        </p:attrNameLst>
                                      </p:cBhvr>
                                      <p:to>
                                        <p:strVal val="visible"/>
                                      </p:to>
                                    </p:set>
                                    <p:anim calcmode="lin" valueType="num">
                                      <p:cBhvr additive="base">
                                        <p:cTn id="187" dur="500" fill="hold"/>
                                        <p:tgtEl>
                                          <p:spTgt spid="34"/>
                                        </p:tgtEl>
                                        <p:attrNameLst>
                                          <p:attrName>ppt_x</p:attrName>
                                        </p:attrNameLst>
                                      </p:cBhvr>
                                      <p:tavLst>
                                        <p:tav tm="0">
                                          <p:val>
                                            <p:strVal val="0-#ppt_w/2"/>
                                          </p:val>
                                        </p:tav>
                                        <p:tav tm="100000">
                                          <p:val>
                                            <p:strVal val="#ppt_x"/>
                                          </p:val>
                                        </p:tav>
                                      </p:tavLst>
                                    </p:anim>
                                    <p:anim calcmode="lin" valueType="num">
                                      <p:cBhvr additive="base">
                                        <p:cTn id="188" dur="500" fill="hold"/>
                                        <p:tgtEl>
                                          <p:spTgt spid="34"/>
                                        </p:tgtEl>
                                        <p:attrNameLst>
                                          <p:attrName>ppt_y</p:attrName>
                                        </p:attrNameLst>
                                      </p:cBhvr>
                                      <p:tavLst>
                                        <p:tav tm="0">
                                          <p:val>
                                            <p:strVal val="#ppt_y"/>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35"/>
                                        </p:tgtEl>
                                        <p:attrNameLst>
                                          <p:attrName>style.visibility</p:attrName>
                                        </p:attrNameLst>
                                      </p:cBhvr>
                                      <p:to>
                                        <p:strVal val="visible"/>
                                      </p:to>
                                    </p:set>
                                    <p:anim calcmode="lin" valueType="num">
                                      <p:cBhvr additive="base">
                                        <p:cTn id="191" dur="500" fill="hold"/>
                                        <p:tgtEl>
                                          <p:spTgt spid="35"/>
                                        </p:tgtEl>
                                        <p:attrNameLst>
                                          <p:attrName>ppt_x</p:attrName>
                                        </p:attrNameLst>
                                      </p:cBhvr>
                                      <p:tavLst>
                                        <p:tav tm="0">
                                          <p:val>
                                            <p:strVal val="0-#ppt_w/2"/>
                                          </p:val>
                                        </p:tav>
                                        <p:tav tm="100000">
                                          <p:val>
                                            <p:strVal val="#ppt_x"/>
                                          </p:val>
                                        </p:tav>
                                      </p:tavLst>
                                    </p:anim>
                                    <p:anim calcmode="lin" valueType="num">
                                      <p:cBhvr additive="base">
                                        <p:cTn id="192"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1" fill="hold" grpId="0" nodeType="clickEffect">
                                  <p:stCondLst>
                                    <p:cond delay="0"/>
                                  </p:stCondLst>
                                  <p:childTnLst>
                                    <p:set>
                                      <p:cBhvr>
                                        <p:cTn id="196" dur="1" fill="hold">
                                          <p:stCondLst>
                                            <p:cond delay="0"/>
                                          </p:stCondLst>
                                        </p:cTn>
                                        <p:tgtEl>
                                          <p:spTgt spid="37"/>
                                        </p:tgtEl>
                                        <p:attrNameLst>
                                          <p:attrName>style.visibility</p:attrName>
                                        </p:attrNameLst>
                                      </p:cBhvr>
                                      <p:to>
                                        <p:strVal val="visible"/>
                                      </p:to>
                                    </p:set>
                                    <p:anim calcmode="lin" valueType="num">
                                      <p:cBhvr additive="base">
                                        <p:cTn id="197" dur="500" fill="hold"/>
                                        <p:tgtEl>
                                          <p:spTgt spid="37"/>
                                        </p:tgtEl>
                                        <p:attrNameLst>
                                          <p:attrName>ppt_x</p:attrName>
                                        </p:attrNameLst>
                                      </p:cBhvr>
                                      <p:tavLst>
                                        <p:tav tm="0">
                                          <p:val>
                                            <p:strVal val="#ppt_x"/>
                                          </p:val>
                                        </p:tav>
                                        <p:tav tm="100000">
                                          <p:val>
                                            <p:strVal val="#ppt_x"/>
                                          </p:val>
                                        </p:tav>
                                      </p:tavLst>
                                    </p:anim>
                                    <p:anim calcmode="lin" valueType="num">
                                      <p:cBhvr additive="base">
                                        <p:cTn id="198" dur="500" fill="hold"/>
                                        <p:tgtEl>
                                          <p:spTgt spid="37"/>
                                        </p:tgtEl>
                                        <p:attrNameLst>
                                          <p:attrName>ppt_y</p:attrName>
                                        </p:attrNameLst>
                                      </p:cBhvr>
                                      <p:tavLst>
                                        <p:tav tm="0">
                                          <p:val>
                                            <p:strVal val="0-#ppt_h/2"/>
                                          </p:val>
                                        </p:tav>
                                        <p:tav tm="100000">
                                          <p:val>
                                            <p:strVal val="#ppt_y"/>
                                          </p:val>
                                        </p:tav>
                                      </p:tavLst>
                                    </p:anim>
                                  </p:childTnLst>
                                </p:cTn>
                              </p:par>
                              <p:par>
                                <p:cTn id="199" presetID="2" presetClass="entr" presetSubtype="1" fill="hold" nodeType="withEffect">
                                  <p:stCondLst>
                                    <p:cond delay="0"/>
                                  </p:stCondLst>
                                  <p:childTnLst>
                                    <p:set>
                                      <p:cBhvr>
                                        <p:cTn id="200" dur="1" fill="hold">
                                          <p:stCondLst>
                                            <p:cond delay="0"/>
                                          </p:stCondLst>
                                        </p:cTn>
                                        <p:tgtEl>
                                          <p:spTgt spid="75"/>
                                        </p:tgtEl>
                                        <p:attrNameLst>
                                          <p:attrName>style.visibility</p:attrName>
                                        </p:attrNameLst>
                                      </p:cBhvr>
                                      <p:to>
                                        <p:strVal val="visible"/>
                                      </p:to>
                                    </p:set>
                                    <p:anim calcmode="lin" valueType="num">
                                      <p:cBhvr additive="base">
                                        <p:cTn id="201" dur="500" fill="hold"/>
                                        <p:tgtEl>
                                          <p:spTgt spid="75"/>
                                        </p:tgtEl>
                                        <p:attrNameLst>
                                          <p:attrName>ppt_x</p:attrName>
                                        </p:attrNameLst>
                                      </p:cBhvr>
                                      <p:tavLst>
                                        <p:tav tm="0">
                                          <p:val>
                                            <p:strVal val="#ppt_x"/>
                                          </p:val>
                                        </p:tav>
                                        <p:tav tm="100000">
                                          <p:val>
                                            <p:strVal val="#ppt_x"/>
                                          </p:val>
                                        </p:tav>
                                      </p:tavLst>
                                    </p:anim>
                                    <p:anim calcmode="lin" valueType="num">
                                      <p:cBhvr additive="base">
                                        <p:cTn id="202" dur="500" fill="hold"/>
                                        <p:tgtEl>
                                          <p:spTgt spid="75"/>
                                        </p:tgtEl>
                                        <p:attrNameLst>
                                          <p:attrName>ppt_y</p:attrName>
                                        </p:attrNameLst>
                                      </p:cBhvr>
                                      <p:tavLst>
                                        <p:tav tm="0">
                                          <p:val>
                                            <p:strVal val="0-#ppt_h/2"/>
                                          </p:val>
                                        </p:tav>
                                        <p:tav tm="100000">
                                          <p:val>
                                            <p:strVal val="#ppt_y"/>
                                          </p:val>
                                        </p:tav>
                                      </p:tavLst>
                                    </p:anim>
                                  </p:childTnLst>
                                </p:cTn>
                              </p:par>
                            </p:childTnLst>
                          </p:cTn>
                        </p:par>
                      </p:childTnLst>
                    </p:cTn>
                  </p:par>
                  <p:par>
                    <p:cTn id="203" fill="hold">
                      <p:stCondLst>
                        <p:cond delay="indefinite"/>
                      </p:stCondLst>
                      <p:childTnLst>
                        <p:par>
                          <p:cTn id="204" fill="hold">
                            <p:stCondLst>
                              <p:cond delay="0"/>
                            </p:stCondLst>
                            <p:childTnLst>
                              <p:par>
                                <p:cTn id="205" presetID="2" presetClass="entr" presetSubtype="1" fill="hold" grpId="0" nodeType="clickEffect">
                                  <p:stCondLst>
                                    <p:cond delay="0"/>
                                  </p:stCondLst>
                                  <p:childTnLst>
                                    <p:set>
                                      <p:cBhvr>
                                        <p:cTn id="206" dur="1" fill="hold">
                                          <p:stCondLst>
                                            <p:cond delay="0"/>
                                          </p:stCondLst>
                                        </p:cTn>
                                        <p:tgtEl>
                                          <p:spTgt spid="36"/>
                                        </p:tgtEl>
                                        <p:attrNameLst>
                                          <p:attrName>style.visibility</p:attrName>
                                        </p:attrNameLst>
                                      </p:cBhvr>
                                      <p:to>
                                        <p:strVal val="visible"/>
                                      </p:to>
                                    </p:set>
                                    <p:anim calcmode="lin" valueType="num">
                                      <p:cBhvr additive="base">
                                        <p:cTn id="207" dur="500" fill="hold"/>
                                        <p:tgtEl>
                                          <p:spTgt spid="36"/>
                                        </p:tgtEl>
                                        <p:attrNameLst>
                                          <p:attrName>ppt_x</p:attrName>
                                        </p:attrNameLst>
                                      </p:cBhvr>
                                      <p:tavLst>
                                        <p:tav tm="0">
                                          <p:val>
                                            <p:strVal val="#ppt_x"/>
                                          </p:val>
                                        </p:tav>
                                        <p:tav tm="100000">
                                          <p:val>
                                            <p:strVal val="#ppt_x"/>
                                          </p:val>
                                        </p:tav>
                                      </p:tavLst>
                                    </p:anim>
                                    <p:anim calcmode="lin" valueType="num">
                                      <p:cBhvr additive="base">
                                        <p:cTn id="208" dur="500" fill="hold"/>
                                        <p:tgtEl>
                                          <p:spTgt spid="36"/>
                                        </p:tgtEl>
                                        <p:attrNameLst>
                                          <p:attrName>ppt_y</p:attrName>
                                        </p:attrNameLst>
                                      </p:cBhvr>
                                      <p:tavLst>
                                        <p:tav tm="0">
                                          <p:val>
                                            <p:strVal val="0-#ppt_h/2"/>
                                          </p:val>
                                        </p:tav>
                                        <p:tav tm="100000">
                                          <p:val>
                                            <p:strVal val="#ppt_y"/>
                                          </p:val>
                                        </p:tav>
                                      </p:tavLst>
                                    </p:anim>
                                  </p:childTnLst>
                                </p:cTn>
                              </p:par>
                              <p:par>
                                <p:cTn id="209" presetID="2" presetClass="entr" presetSubtype="1" fill="hold" nodeType="withEffect">
                                  <p:stCondLst>
                                    <p:cond delay="0"/>
                                  </p:stCondLst>
                                  <p:childTnLst>
                                    <p:set>
                                      <p:cBhvr>
                                        <p:cTn id="210" dur="1" fill="hold">
                                          <p:stCondLst>
                                            <p:cond delay="0"/>
                                          </p:stCondLst>
                                        </p:cTn>
                                        <p:tgtEl>
                                          <p:spTgt spid="41"/>
                                        </p:tgtEl>
                                        <p:attrNameLst>
                                          <p:attrName>style.visibility</p:attrName>
                                        </p:attrNameLst>
                                      </p:cBhvr>
                                      <p:to>
                                        <p:strVal val="visible"/>
                                      </p:to>
                                    </p:set>
                                    <p:anim calcmode="lin" valueType="num">
                                      <p:cBhvr additive="base">
                                        <p:cTn id="211" dur="500" fill="hold"/>
                                        <p:tgtEl>
                                          <p:spTgt spid="41"/>
                                        </p:tgtEl>
                                        <p:attrNameLst>
                                          <p:attrName>ppt_x</p:attrName>
                                        </p:attrNameLst>
                                      </p:cBhvr>
                                      <p:tavLst>
                                        <p:tav tm="0">
                                          <p:val>
                                            <p:strVal val="#ppt_x"/>
                                          </p:val>
                                        </p:tav>
                                        <p:tav tm="100000">
                                          <p:val>
                                            <p:strVal val="#ppt_x"/>
                                          </p:val>
                                        </p:tav>
                                      </p:tavLst>
                                    </p:anim>
                                    <p:anim calcmode="lin" valueType="num">
                                      <p:cBhvr additive="base">
                                        <p:cTn id="212"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8" fill="hold" grpId="0" nodeType="clickEffect">
                                  <p:stCondLst>
                                    <p:cond delay="0"/>
                                  </p:stCondLst>
                                  <p:childTnLst>
                                    <p:set>
                                      <p:cBhvr>
                                        <p:cTn id="216" dur="1" fill="hold">
                                          <p:stCondLst>
                                            <p:cond delay="0"/>
                                          </p:stCondLst>
                                        </p:cTn>
                                        <p:tgtEl>
                                          <p:spTgt spid="87"/>
                                        </p:tgtEl>
                                        <p:attrNameLst>
                                          <p:attrName>style.visibility</p:attrName>
                                        </p:attrNameLst>
                                      </p:cBhvr>
                                      <p:to>
                                        <p:strVal val="visible"/>
                                      </p:to>
                                    </p:set>
                                    <p:anim calcmode="lin" valueType="num">
                                      <p:cBhvr additive="base">
                                        <p:cTn id="217" dur="500" fill="hold"/>
                                        <p:tgtEl>
                                          <p:spTgt spid="87"/>
                                        </p:tgtEl>
                                        <p:attrNameLst>
                                          <p:attrName>ppt_x</p:attrName>
                                        </p:attrNameLst>
                                      </p:cBhvr>
                                      <p:tavLst>
                                        <p:tav tm="0">
                                          <p:val>
                                            <p:strVal val="0-#ppt_w/2"/>
                                          </p:val>
                                        </p:tav>
                                        <p:tav tm="100000">
                                          <p:val>
                                            <p:strVal val="#ppt_x"/>
                                          </p:val>
                                        </p:tav>
                                      </p:tavLst>
                                    </p:anim>
                                    <p:anim calcmode="lin" valueType="num">
                                      <p:cBhvr additive="base">
                                        <p:cTn id="218"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9" grpId="0" animBg="1"/>
      <p:bldP spid="10" grpId="0" animBg="1"/>
      <p:bldP spid="12" grpId="0" animBg="1"/>
      <p:bldP spid="13" grpId="0"/>
      <p:bldP spid="14" grpId="0" animBg="1"/>
      <p:bldP spid="15" grpId="0" animBg="1"/>
      <p:bldP spid="22" grpId="0" animBg="1"/>
      <p:bldP spid="23" grpId="0" animBg="1"/>
      <p:bldP spid="24" grpId="0"/>
      <p:bldP spid="25" grpId="0" animBg="1"/>
      <p:bldP spid="26" grpId="0" animBg="1"/>
      <p:bldP spid="27" grpId="0" animBg="1"/>
      <p:bldP spid="28" grpId="0" animBg="1"/>
      <p:bldP spid="29" grpId="0"/>
      <p:bldP spid="30" grpId="0" animBg="1"/>
      <p:bldP spid="31" grpId="0" animBg="1"/>
      <p:bldP spid="33" grpId="0" animBg="1"/>
      <p:bldP spid="34" grpId="0" animBg="1"/>
      <p:bldP spid="35" grpId="0"/>
      <p:bldP spid="36" grpId="0" animBg="1"/>
      <p:bldP spid="37" grpId="0" animBg="1"/>
      <p:bldP spid="80" grpId="0" animBg="1"/>
      <p:bldP spid="81" grpId="0" animBg="1"/>
      <p:bldP spid="82" grpId="0" animBg="1"/>
      <p:bldP spid="83" grpId="0" animBg="1"/>
      <p:bldP spid="86" grpId="0" animBg="1"/>
      <p:bldP spid="87" grpId="0" animBg="1"/>
      <p:bldP spid="9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8964488" cy="521156"/>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spécificités des aides d’Etat dans le </a:t>
            </a:r>
            <a:r>
              <a:rPr lang="fr-FR" sz="3600" b="1" dirty="0" smtClean="0">
                <a:solidFill>
                  <a:srgbClr val="00B050"/>
                </a:solidFill>
                <a:latin typeface="Arial" pitchFamily="34" charset="0"/>
                <a:cs typeface="Arial" pitchFamily="34" charset="0"/>
              </a:rPr>
              <a:t>secteur agricole</a:t>
            </a:r>
            <a:endParaRPr lang="fr-FR" sz="3600" b="1" dirty="0">
              <a:solidFill>
                <a:srgbClr val="00B050"/>
              </a:solidFill>
              <a:latin typeface="Arial" pitchFamily="34" charset="0"/>
              <a:cs typeface="Arial" pitchFamily="34" charset="0"/>
            </a:endParaRPr>
          </a:p>
        </p:txBody>
      </p:sp>
      <p:sp>
        <p:nvSpPr>
          <p:cNvPr id="12" name="ZoneTexte 11"/>
          <p:cNvSpPr txBox="1">
            <a:spLocks noChangeArrowheads="1"/>
          </p:cNvSpPr>
          <p:nvPr/>
        </p:nvSpPr>
        <p:spPr bwMode="auto">
          <a:xfrm>
            <a:off x="7452320" y="4973106"/>
            <a:ext cx="1584325" cy="40011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fr-FR" sz="2000" dirty="0">
                <a:solidFill>
                  <a:schemeClr val="tx2"/>
                </a:solidFill>
                <a:latin typeface="Impact" pitchFamily="34" charset="0"/>
              </a:rPr>
              <a:t>DG COMP</a:t>
            </a:r>
          </a:p>
        </p:txBody>
      </p:sp>
      <p:sp>
        <p:nvSpPr>
          <p:cNvPr id="13" name="ZoneTexte 12"/>
          <p:cNvSpPr txBox="1">
            <a:spLocks noChangeArrowheads="1"/>
          </p:cNvSpPr>
          <p:nvPr/>
        </p:nvSpPr>
        <p:spPr bwMode="auto">
          <a:xfrm>
            <a:off x="2915667" y="4967302"/>
            <a:ext cx="1584325" cy="40011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fr-FR" sz="2000" dirty="0">
                <a:solidFill>
                  <a:srgbClr val="00B050"/>
                </a:solidFill>
                <a:latin typeface="Impact" pitchFamily="34" charset="0"/>
              </a:rPr>
              <a:t>DG AGRI</a:t>
            </a:r>
          </a:p>
        </p:txBody>
      </p:sp>
      <p:sp>
        <p:nvSpPr>
          <p:cNvPr id="14" name="Espace réservé du contenu 3"/>
          <p:cNvSpPr txBox="1">
            <a:spLocks/>
          </p:cNvSpPr>
          <p:nvPr/>
        </p:nvSpPr>
        <p:spPr>
          <a:xfrm>
            <a:off x="457200" y="1285860"/>
            <a:ext cx="3970338" cy="4357718"/>
          </a:xfrm>
          <a:prstGeom prst="rect">
            <a:avLst/>
          </a:prstGeom>
        </p:spPr>
        <p:txBody>
          <a:bodyPr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fr-FR" sz="3200" b="1" i="0" u="sng" strike="noStrike" kern="1200" cap="none" spc="0" normalizeH="0" baseline="0" noProof="0" dirty="0" smtClean="0">
                <a:ln>
                  <a:noFill/>
                </a:ln>
                <a:solidFill>
                  <a:srgbClr val="00B050"/>
                </a:solidFill>
                <a:effectLst/>
                <a:uLnTx/>
                <a:uFillTx/>
                <a:latin typeface="+mn-lt"/>
                <a:ea typeface="+mn-ea"/>
                <a:cs typeface="+mn-cs"/>
              </a:rPr>
              <a:t>SECTEUR AGRICOLE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rgbClr val="00B050"/>
                </a:solidFill>
                <a:effectLst/>
                <a:uLnTx/>
                <a:uFillTx/>
                <a:latin typeface="+mn-lt"/>
                <a:ea typeface="+mn-ea"/>
                <a:cs typeface="+mn-cs"/>
              </a:rPr>
              <a:t>Pour les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producteurs </a:t>
            </a:r>
            <a:r>
              <a:rPr kumimoji="0" lang="fr-FR" sz="3200" b="1" i="0" u="none" strike="noStrike" kern="1200" cap="none" spc="0" normalizeH="0" baseline="0" noProof="0" dirty="0" smtClean="0">
                <a:ln>
                  <a:noFill/>
                </a:ln>
                <a:solidFill>
                  <a:srgbClr val="00B050"/>
                </a:solidFill>
                <a:effectLst/>
                <a:uLnTx/>
                <a:uFillTx/>
                <a:latin typeface="+mn-lt"/>
                <a:ea typeface="+mn-ea"/>
                <a:cs typeface="+mn-cs"/>
              </a:rPr>
              <a:t>primaires </a:t>
            </a:r>
            <a:r>
              <a:rPr kumimoji="0" lang="fr-FR" sz="3200" b="0" i="0" u="none" strike="noStrike" kern="1200" cap="none" spc="0" normalizeH="0" baseline="0" noProof="0" dirty="0" smtClean="0">
                <a:ln>
                  <a:noFill/>
                </a:ln>
                <a:solidFill>
                  <a:srgbClr val="00B050"/>
                </a:solidFill>
                <a:effectLst/>
                <a:uLnTx/>
                <a:uFillTx/>
                <a:latin typeface="+mn-lt"/>
                <a:ea typeface="+mn-ea"/>
                <a:cs typeface="+mn-cs"/>
              </a:rPr>
              <a:t>de produits agricoles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annexe I TFUE</a:t>
            </a:r>
            <a:r>
              <a:rPr kumimoji="0" lang="fr-FR" sz="3200" b="0" i="0" u="none" strike="noStrike" kern="1200" cap="none" spc="0" normalizeH="0" baseline="0" noProof="0" dirty="0" smtClean="0">
                <a:ln>
                  <a:noFill/>
                </a:ln>
                <a:solidFill>
                  <a:srgbClr val="00B050"/>
                </a:solidFill>
                <a:effectLst/>
                <a:uLnTx/>
                <a:uFillTx/>
                <a:latin typeface="+mn-lt"/>
                <a:ea typeface="+mn-ea"/>
                <a:cs typeface="+mn-cs"/>
              </a:rPr>
              <a:t>) </a:t>
            </a:r>
            <a:r>
              <a:rPr kumimoji="0" lang="fr-FR" sz="3200" b="1" i="0" u="none" strike="noStrike" kern="1200" cap="none" spc="0" normalizeH="0" baseline="0" noProof="0" dirty="0" smtClean="0">
                <a:ln>
                  <a:noFill/>
                </a:ln>
                <a:solidFill>
                  <a:srgbClr val="00B050"/>
                </a:solidFill>
                <a:effectLst/>
                <a:uLnTx/>
                <a:uFillTx/>
                <a:latin typeface="+mn-lt"/>
                <a:ea typeface="+mn-ea"/>
                <a:cs typeface="+mn-cs"/>
              </a:rPr>
              <a:t>et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Agroalimentaire </a:t>
            </a:r>
            <a:r>
              <a:rPr kumimoji="0" lang="fr-FR" sz="3200" b="1" i="0" u="none" strike="noStrike" kern="1200" cap="none" spc="0" normalizeH="0" baseline="0" noProof="0" dirty="0" smtClean="0">
                <a:ln>
                  <a:noFill/>
                </a:ln>
                <a:solidFill>
                  <a:srgbClr val="00B050"/>
                </a:solidFill>
                <a:effectLst/>
                <a:uLnTx/>
                <a:uFillTx/>
                <a:latin typeface="+mn-lt"/>
                <a:ea typeface="+mn-ea"/>
                <a:cs typeface="+mn-cs"/>
              </a:rPr>
              <a:t>produits </a:t>
            </a:r>
            <a:r>
              <a:rPr kumimoji="0" lang="fr-FR" sz="3200" b="0" i="0" u="none" strike="noStrike" kern="1200" cap="none" spc="0" normalizeH="0" baseline="0" noProof="0" dirty="0" smtClean="0">
                <a:ln>
                  <a:noFill/>
                </a:ln>
                <a:solidFill>
                  <a:srgbClr val="00B050"/>
                </a:solidFill>
                <a:effectLst/>
                <a:uLnTx/>
                <a:uFillTx/>
                <a:latin typeface="+mn-lt"/>
                <a:ea typeface="+mn-ea"/>
                <a:cs typeface="+mn-cs"/>
              </a:rPr>
              <a:t>finis Annexe 1</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00B050"/>
                </a:solidFill>
                <a:effectLst/>
                <a:uLnTx/>
                <a:uFillTx/>
                <a:latin typeface="+mn-lt"/>
                <a:ea typeface="+mn-ea"/>
                <a:cs typeface="+mn-cs"/>
              </a:rPr>
              <a:t>Principe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interventionniste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rgbClr val="00B050"/>
                </a:solidFill>
                <a:effectLst/>
                <a:uLnTx/>
                <a:uFillTx/>
                <a:latin typeface="+mn-lt"/>
                <a:ea typeface="+mn-ea"/>
                <a:cs typeface="+mn-cs"/>
              </a:rPr>
              <a:t>Soutenir la PAC et les agriculteurs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00B050"/>
                </a:solidFill>
                <a:effectLst/>
                <a:uLnTx/>
                <a:uFillTx/>
                <a:latin typeface="+mn-lt"/>
                <a:ea typeface="+mn-ea"/>
                <a:cs typeface="+mn-cs"/>
              </a:rPr>
              <a:t>Compétence</a:t>
            </a:r>
            <a:r>
              <a:rPr kumimoji="0" lang="fr-FR" sz="3200" b="0" i="0" u="sng" strike="noStrike" kern="1200" cap="none" spc="0" normalizeH="0" baseline="0" noProof="0" dirty="0" smtClean="0">
                <a:ln>
                  <a:noFill/>
                </a:ln>
                <a:solidFill>
                  <a:srgbClr val="00B050"/>
                </a:solidFill>
                <a:effectLst/>
                <a:uLnTx/>
                <a:uFillTx/>
                <a:latin typeface="+mn-lt"/>
                <a:ea typeface="+mn-ea"/>
                <a:cs typeface="+mn-cs"/>
              </a:rPr>
              <a:t> </a:t>
            </a:r>
            <a:r>
              <a:rPr kumimoji="0" lang="fr-FR" sz="3200" b="0" i="0" u="none" strike="noStrike" kern="1200" cap="none" spc="0" normalizeH="0" baseline="0" noProof="0" dirty="0" smtClean="0">
                <a:ln>
                  <a:noFill/>
                </a:ln>
                <a:solidFill>
                  <a:srgbClr val="00B050"/>
                </a:solidFill>
                <a:effectLst/>
                <a:uLnTx/>
                <a:uFillTx/>
                <a:latin typeface="+mn-lt"/>
                <a:ea typeface="+mn-ea"/>
                <a:cs typeface="+mn-cs"/>
              </a:rPr>
              <a:t>du Parlement et Conseil des ministres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rgbClr val="00B050"/>
                </a:solidFill>
                <a:effectLst/>
                <a:uLnTx/>
                <a:uFillTx/>
                <a:latin typeface="+mn-lt"/>
                <a:ea typeface="+mn-ea"/>
                <a:cs typeface="+mn-cs"/>
              </a:rPr>
              <a:t>Commission encadrée par les Etats</a:t>
            </a:r>
          </a:p>
        </p:txBody>
      </p:sp>
      <p:sp>
        <p:nvSpPr>
          <p:cNvPr id="15" name="Espace réservé du contenu 5"/>
          <p:cNvSpPr txBox="1">
            <a:spLocks/>
          </p:cNvSpPr>
          <p:nvPr/>
        </p:nvSpPr>
        <p:spPr>
          <a:xfrm>
            <a:off x="4816505" y="1357298"/>
            <a:ext cx="4041775" cy="4422775"/>
          </a:xfrm>
          <a:prstGeom prst="rect">
            <a:avLst/>
          </a:prstGeom>
        </p:spPr>
        <p:txBody>
          <a:bodyPr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SECTEUR NON AGRICOLE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Pour toutes les autres activités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Principe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non interventionniste</a:t>
            </a:r>
            <a:endParaRPr kumimoji="0" lang="fr-FR" sz="3200" b="0"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interdiction</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des aides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autorisation par dérogation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Limiter les aides au minimum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Compétence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Conseil mais presque jamais utilisée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Compétence absolue de la Commission </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900" b="1"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Aucun pouvoir des Etats</a:t>
            </a:r>
          </a:p>
        </p:txBody>
      </p:sp>
      <p:sp>
        <p:nvSpPr>
          <p:cNvPr id="9" name="ZoneTexte 8"/>
          <p:cNvSpPr txBox="1">
            <a:spLocks noChangeArrowheads="1"/>
          </p:cNvSpPr>
          <p:nvPr/>
        </p:nvSpPr>
        <p:spPr bwMode="auto">
          <a:xfrm>
            <a:off x="357158" y="5429264"/>
            <a:ext cx="4143404" cy="40011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fr-FR" sz="2000" dirty="0" smtClean="0">
                <a:solidFill>
                  <a:srgbClr val="00B050"/>
                </a:solidFill>
                <a:latin typeface="Impact" pitchFamily="34" charset="0"/>
              </a:rPr>
              <a:t>PRODUITS  ANNEXE 1 du TFUE</a:t>
            </a:r>
            <a:endParaRPr lang="fr-FR" sz="2000" dirty="0">
              <a:solidFill>
                <a:srgbClr val="00B050"/>
              </a:solidFill>
              <a:latin typeface="Impact" pitchFamily="34" charset="0"/>
            </a:endParaRPr>
          </a:p>
        </p:txBody>
      </p:sp>
      <p:sp>
        <p:nvSpPr>
          <p:cNvPr id="10" name="ZoneTexte 9"/>
          <p:cNvSpPr txBox="1">
            <a:spLocks noChangeArrowheads="1"/>
          </p:cNvSpPr>
          <p:nvPr/>
        </p:nvSpPr>
        <p:spPr bwMode="auto">
          <a:xfrm>
            <a:off x="4929222" y="5429264"/>
            <a:ext cx="4143372" cy="40011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fr-FR" sz="2000" dirty="0" smtClean="0">
                <a:solidFill>
                  <a:schemeClr val="tx2"/>
                </a:solidFill>
                <a:latin typeface="Impact" pitchFamily="34" charset="0"/>
              </a:rPr>
              <a:t>PRODUITS HORS  ANNEXE 1</a:t>
            </a:r>
            <a:endParaRPr lang="fr-FR" sz="2000" dirty="0">
              <a:solidFill>
                <a:schemeClr val="tx2"/>
              </a:solidFill>
              <a:latin typeface="Impact" pitchFamily="34" charset="0"/>
            </a:endParaRPr>
          </a:p>
        </p:txBody>
      </p:sp>
      <p:cxnSp>
        <p:nvCxnSpPr>
          <p:cNvPr id="16" name="Connecteur droit 15"/>
          <p:cNvCxnSpPr>
            <a:stCxn id="7" idx="2"/>
          </p:cNvCxnSpPr>
          <p:nvPr/>
        </p:nvCxnSpPr>
        <p:spPr>
          <a:xfrm rot="16200000" flipH="1">
            <a:off x="2473738" y="3473878"/>
            <a:ext cx="4429156" cy="5312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 name="Espace réservé du pied de page 10"/>
          <p:cNvSpPr>
            <a:spLocks noGrp="1"/>
          </p:cNvSpPr>
          <p:nvPr>
            <p:ph type="ftr" sz="quarter" idx="11"/>
          </p:nvPr>
        </p:nvSpPr>
        <p:spPr/>
        <p:txBody>
          <a:bodyPr/>
          <a:lstStyle/>
          <a:p>
            <a:r>
              <a:rPr lang="fr-FR" smtClean="0"/>
              <a:t>JP BOVE/FCAE</a:t>
            </a:r>
            <a:endParaRPr lang="fr-FR"/>
          </a:p>
        </p:txBody>
      </p:sp>
      <p:sp>
        <p:nvSpPr>
          <p:cNvPr id="17" name="Espace réservé du numéro de diapositive 16"/>
          <p:cNvSpPr>
            <a:spLocks noGrp="1"/>
          </p:cNvSpPr>
          <p:nvPr>
            <p:ph type="sldNum" sz="quarter" idx="12"/>
          </p:nvPr>
        </p:nvSpPr>
        <p:spPr/>
        <p:txBody>
          <a:bodyPr/>
          <a:lstStyle/>
          <a:p>
            <a:fld id="{2B825D18-8F47-4676-AC87-C8BC662B5306}" type="slidenum">
              <a:rPr lang="fr-FR" smtClean="0"/>
              <a:pPr/>
              <a:t>17</a:t>
            </a:fld>
            <a:endParaRPr lang="fr-FR" dirty="0"/>
          </a:p>
        </p:txBody>
      </p:sp>
      <p:sp>
        <p:nvSpPr>
          <p:cNvPr id="2" name="Ellipse 1"/>
          <p:cNvSpPr/>
          <p:nvPr/>
        </p:nvSpPr>
        <p:spPr>
          <a:xfrm rot="20644386">
            <a:off x="-1415" y="4929395"/>
            <a:ext cx="909668" cy="91259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
        <p:nvSpPr>
          <p:cNvPr id="18" name="Ellipse 17"/>
          <p:cNvSpPr/>
          <p:nvPr/>
        </p:nvSpPr>
        <p:spPr>
          <a:xfrm rot="20644386">
            <a:off x="4629649" y="4944986"/>
            <a:ext cx="1042632" cy="1050722"/>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b="1" smtClean="0"/>
              <a:t>HORS Art </a:t>
            </a:r>
            <a:r>
              <a:rPr lang="fr-FR" b="1" dirty="0" smtClean="0"/>
              <a:t>42</a:t>
            </a:r>
            <a:endParaRPr lang="fr-FR" b="1" dirty="0"/>
          </a:p>
        </p:txBody>
      </p:sp>
      <p:sp>
        <p:nvSpPr>
          <p:cNvPr id="19" name="ZoneTexte 18"/>
          <p:cNvSpPr txBox="1">
            <a:spLocks noChangeArrowheads="1"/>
          </p:cNvSpPr>
          <p:nvPr/>
        </p:nvSpPr>
        <p:spPr bwMode="auto">
          <a:xfrm>
            <a:off x="5796136" y="5034662"/>
            <a:ext cx="1584325" cy="338554"/>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fr-FR" sz="1600" dirty="0">
                <a:solidFill>
                  <a:srgbClr val="00B050"/>
                </a:solidFill>
                <a:latin typeface="Impact" pitchFamily="34" charset="0"/>
              </a:rPr>
              <a:t>DG </a:t>
            </a:r>
            <a:r>
              <a:rPr lang="fr-FR" sz="1600" dirty="0" smtClean="0">
                <a:solidFill>
                  <a:srgbClr val="00B050"/>
                </a:solidFill>
                <a:latin typeface="Impact" pitchFamily="34" charset="0"/>
              </a:rPr>
              <a:t>AGRI (forêt)</a:t>
            </a:r>
            <a:endParaRPr lang="fr-FR" sz="1600" dirty="0">
              <a:solidFill>
                <a:srgbClr val="00B050"/>
              </a:solidFill>
              <a:latin typeface="Impact" pitchFamily="34" charset="0"/>
            </a:endParaRPr>
          </a:p>
        </p:txBody>
      </p:sp>
      <p:sp>
        <p:nvSpPr>
          <p:cNvPr id="20" name="Rectangle 19"/>
          <p:cNvSpPr/>
          <p:nvPr/>
        </p:nvSpPr>
        <p:spPr>
          <a:xfrm>
            <a:off x="3386336" y="61043"/>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1" name="Image 20"/>
          <p:cNvPicPr>
            <a:picLocks noChangeAspect="1"/>
          </p:cNvPicPr>
          <p:nvPr/>
        </p:nvPicPr>
        <p:blipFill>
          <a:blip r:embed="rId2"/>
          <a:stretch>
            <a:fillRect/>
          </a:stretch>
        </p:blipFill>
        <p:spPr>
          <a:xfrm>
            <a:off x="8579667" y="61043"/>
            <a:ext cx="564333" cy="370847"/>
          </a:xfrm>
          <a:prstGeom prst="rect">
            <a:avLst/>
          </a:prstGeom>
        </p:spPr>
      </p:pic>
      <p:pic>
        <p:nvPicPr>
          <p:cNvPr id="22"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3" name="Image 2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anim calcmode="lin" valueType="num">
                                      <p:cBhvr additive="base">
                                        <p:cTn id="19"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anim calcmode="lin" valueType="num">
                                      <p:cBhvr additive="base">
                                        <p:cTn id="2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anim calcmode="lin" valueType="num">
                                      <p:cBhvr additive="base">
                                        <p:cTn id="31"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xEl>
                                              <p:pRg st="4" end="4"/>
                                            </p:txEl>
                                          </p:spTgt>
                                        </p:tgtEl>
                                        <p:attrNameLst>
                                          <p:attrName>style.visibility</p:attrName>
                                        </p:attrNameLst>
                                      </p:cBhvr>
                                      <p:to>
                                        <p:strVal val="visible"/>
                                      </p:to>
                                    </p:set>
                                    <p:anim calcmode="lin" valueType="num">
                                      <p:cBhvr additive="base">
                                        <p:cTn id="37"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
                                            <p:txEl>
                                              <p:pRg st="5" end="5"/>
                                            </p:txEl>
                                          </p:spTgt>
                                        </p:tgtEl>
                                        <p:attrNameLst>
                                          <p:attrName>style.visibility</p:attrName>
                                        </p:attrNameLst>
                                      </p:cBhvr>
                                      <p:to>
                                        <p:strVal val="visible"/>
                                      </p:to>
                                    </p:set>
                                    <p:anim calcmode="lin" valueType="num">
                                      <p:cBhvr additive="base">
                                        <p:cTn id="43"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5">
                                            <p:txEl>
                                              <p:pRg st="0" end="0"/>
                                            </p:txEl>
                                          </p:spTgt>
                                        </p:tgtEl>
                                        <p:attrNameLst>
                                          <p:attrName>style.visibility</p:attrName>
                                        </p:attrNameLst>
                                      </p:cBhvr>
                                      <p:to>
                                        <p:strVal val="visible"/>
                                      </p:to>
                                    </p:set>
                                    <p:anim calcmode="lin" valueType="num">
                                      <p:cBhvr additive="base">
                                        <p:cTn id="4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1+#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5">
                                            <p:txEl>
                                              <p:pRg st="1" end="1"/>
                                            </p:txEl>
                                          </p:spTgt>
                                        </p:tgtEl>
                                        <p:attrNameLst>
                                          <p:attrName>style.visibility</p:attrName>
                                        </p:attrNameLst>
                                      </p:cBhvr>
                                      <p:to>
                                        <p:strVal val="visible"/>
                                      </p:to>
                                    </p:set>
                                    <p:anim calcmode="lin" valueType="num">
                                      <p:cBhvr additive="base">
                                        <p:cTn id="61"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5">
                                            <p:txEl>
                                              <p:pRg st="2" end="2"/>
                                            </p:txEl>
                                          </p:spTgt>
                                        </p:tgtEl>
                                        <p:attrNameLst>
                                          <p:attrName>style.visibility</p:attrName>
                                        </p:attrNameLst>
                                      </p:cBhvr>
                                      <p:to>
                                        <p:strVal val="visible"/>
                                      </p:to>
                                    </p:set>
                                    <p:anim calcmode="lin" valueType="num">
                                      <p:cBhvr additive="base">
                                        <p:cTn id="67"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xEl>
                                              <p:pRg st="3" end="3"/>
                                            </p:txEl>
                                          </p:spTgt>
                                        </p:tgtEl>
                                        <p:attrNameLst>
                                          <p:attrName>style.visibility</p:attrName>
                                        </p:attrNameLst>
                                      </p:cBhvr>
                                      <p:to>
                                        <p:strVal val="visible"/>
                                      </p:to>
                                    </p:set>
                                    <p:anim calcmode="lin" valueType="num">
                                      <p:cBhvr additive="base">
                                        <p:cTn id="73"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5">
                                            <p:txEl>
                                              <p:pRg st="4" end="4"/>
                                            </p:txEl>
                                          </p:spTgt>
                                        </p:tgtEl>
                                        <p:attrNameLst>
                                          <p:attrName>style.visibility</p:attrName>
                                        </p:attrNameLst>
                                      </p:cBhvr>
                                      <p:to>
                                        <p:strVal val="visible"/>
                                      </p:to>
                                    </p:set>
                                    <p:anim calcmode="lin" valueType="num">
                                      <p:cBhvr additive="base">
                                        <p:cTn id="79"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5">
                                            <p:txEl>
                                              <p:pRg st="5" end="5"/>
                                            </p:txEl>
                                          </p:spTgt>
                                        </p:tgtEl>
                                        <p:attrNameLst>
                                          <p:attrName>style.visibility</p:attrName>
                                        </p:attrNameLst>
                                      </p:cBhvr>
                                      <p:to>
                                        <p:strVal val="visible"/>
                                      </p:to>
                                    </p:set>
                                    <p:anim calcmode="lin" valueType="num">
                                      <p:cBhvr additive="base">
                                        <p:cTn id="85" dur="500" fill="hold"/>
                                        <p:tgtEl>
                                          <p:spTgt spid="15">
                                            <p:txEl>
                                              <p:pRg st="5" end="5"/>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5">
                                            <p:txEl>
                                              <p:pRg st="6" end="6"/>
                                            </p:txEl>
                                          </p:spTgt>
                                        </p:tgtEl>
                                        <p:attrNameLst>
                                          <p:attrName>style.visibility</p:attrName>
                                        </p:attrNameLst>
                                      </p:cBhvr>
                                      <p:to>
                                        <p:strVal val="visible"/>
                                      </p:to>
                                    </p:set>
                                    <p:anim calcmode="lin" valueType="num">
                                      <p:cBhvr additive="base">
                                        <p:cTn id="91" dur="500" fill="hold"/>
                                        <p:tgtEl>
                                          <p:spTgt spid="15">
                                            <p:txEl>
                                              <p:pRg st="6" end="6"/>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5">
                                            <p:txEl>
                                              <p:pRg st="8" end="8"/>
                                            </p:txEl>
                                          </p:spTgt>
                                        </p:tgtEl>
                                        <p:attrNameLst>
                                          <p:attrName>style.visibility</p:attrName>
                                        </p:attrNameLst>
                                      </p:cBhvr>
                                      <p:to>
                                        <p:strVal val="visible"/>
                                      </p:to>
                                    </p:set>
                                    <p:anim calcmode="lin" valueType="num">
                                      <p:cBhvr additive="base">
                                        <p:cTn id="97" dur="500" fill="hold"/>
                                        <p:tgtEl>
                                          <p:spTgt spid="15">
                                            <p:txEl>
                                              <p:pRg st="8" end="8"/>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3"/>
                                        </p:tgtEl>
                                        <p:attrNameLst>
                                          <p:attrName>style.visibility</p:attrName>
                                        </p:attrNameLst>
                                      </p:cBhvr>
                                      <p:to>
                                        <p:strVal val="visible"/>
                                      </p:to>
                                    </p:set>
                                    <p:anim calcmode="lin" valueType="num">
                                      <p:cBhvr additive="base">
                                        <p:cTn id="103" dur="500" fill="hold"/>
                                        <p:tgtEl>
                                          <p:spTgt spid="13"/>
                                        </p:tgtEl>
                                        <p:attrNameLst>
                                          <p:attrName>ppt_x</p:attrName>
                                        </p:attrNameLst>
                                      </p:cBhvr>
                                      <p:tavLst>
                                        <p:tav tm="0">
                                          <p:val>
                                            <p:strVal val="0-#ppt_w/2"/>
                                          </p:val>
                                        </p:tav>
                                        <p:tav tm="100000">
                                          <p:val>
                                            <p:strVal val="#ppt_x"/>
                                          </p:val>
                                        </p:tav>
                                      </p:tavLst>
                                    </p:anim>
                                    <p:anim calcmode="lin" valueType="num">
                                      <p:cBhvr additive="base">
                                        <p:cTn id="10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500" fill="hold"/>
                                        <p:tgtEl>
                                          <p:spTgt spid="12"/>
                                        </p:tgtEl>
                                        <p:attrNameLst>
                                          <p:attrName>ppt_x</p:attrName>
                                        </p:attrNameLst>
                                      </p:cBhvr>
                                      <p:tavLst>
                                        <p:tav tm="0">
                                          <p:val>
                                            <p:strVal val="1+#ppt_w/2"/>
                                          </p:val>
                                        </p:tav>
                                        <p:tav tm="100000">
                                          <p:val>
                                            <p:strVal val="#ppt_x"/>
                                          </p:val>
                                        </p:tav>
                                      </p:tavLst>
                                    </p:anim>
                                    <p:anim calcmode="lin" valueType="num">
                                      <p:cBhvr additive="base">
                                        <p:cTn id="11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2"/>
                                        </p:tgtEl>
                                        <p:attrNameLst>
                                          <p:attrName>style.visibility</p:attrName>
                                        </p:attrNameLst>
                                      </p:cBhvr>
                                      <p:to>
                                        <p:strVal val="visible"/>
                                      </p:to>
                                    </p:set>
                                    <p:anim calcmode="lin" valueType="num">
                                      <p:cBhvr additive="base">
                                        <p:cTn id="115" dur="500" fill="hold"/>
                                        <p:tgtEl>
                                          <p:spTgt spid="2"/>
                                        </p:tgtEl>
                                        <p:attrNameLst>
                                          <p:attrName>ppt_x</p:attrName>
                                        </p:attrNameLst>
                                      </p:cBhvr>
                                      <p:tavLst>
                                        <p:tav tm="0">
                                          <p:val>
                                            <p:strVal val="#ppt_x"/>
                                          </p:val>
                                        </p:tav>
                                        <p:tav tm="100000">
                                          <p:val>
                                            <p:strVal val="#ppt_x"/>
                                          </p:val>
                                        </p:tav>
                                      </p:tavLst>
                                    </p:anim>
                                    <p:anim calcmode="lin" valueType="num">
                                      <p:cBhvr additive="base">
                                        <p:cTn id="1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18"/>
                                        </p:tgtEl>
                                        <p:attrNameLst>
                                          <p:attrName>style.visibility</p:attrName>
                                        </p:attrNameLst>
                                      </p:cBhvr>
                                      <p:to>
                                        <p:strVal val="visible"/>
                                      </p:to>
                                    </p:set>
                                    <p:anim calcmode="lin" valueType="num">
                                      <p:cBhvr additive="base">
                                        <p:cTn id="121" dur="500" fill="hold"/>
                                        <p:tgtEl>
                                          <p:spTgt spid="18"/>
                                        </p:tgtEl>
                                        <p:attrNameLst>
                                          <p:attrName>ppt_x</p:attrName>
                                        </p:attrNameLst>
                                      </p:cBhvr>
                                      <p:tavLst>
                                        <p:tav tm="0">
                                          <p:val>
                                            <p:strVal val="#ppt_x"/>
                                          </p:val>
                                        </p:tav>
                                        <p:tav tm="100000">
                                          <p:val>
                                            <p:strVal val="#ppt_x"/>
                                          </p:val>
                                        </p:tav>
                                      </p:tavLst>
                                    </p:anim>
                                    <p:anim calcmode="lin" valueType="num">
                                      <p:cBhvr additive="base">
                                        <p:cTn id="12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19"/>
                                        </p:tgtEl>
                                        <p:attrNameLst>
                                          <p:attrName>style.visibility</p:attrName>
                                        </p:attrNameLst>
                                      </p:cBhvr>
                                      <p:to>
                                        <p:strVal val="visible"/>
                                      </p:to>
                                    </p:set>
                                    <p:anim calcmode="lin" valueType="num">
                                      <p:cBhvr additive="base">
                                        <p:cTn id="127" dur="500" fill="hold"/>
                                        <p:tgtEl>
                                          <p:spTgt spid="19"/>
                                        </p:tgtEl>
                                        <p:attrNameLst>
                                          <p:attrName>ppt_x</p:attrName>
                                        </p:attrNameLst>
                                      </p:cBhvr>
                                      <p:tavLst>
                                        <p:tav tm="0">
                                          <p:val>
                                            <p:strVal val="0-#ppt_w/2"/>
                                          </p:val>
                                        </p:tav>
                                        <p:tav tm="100000">
                                          <p:val>
                                            <p:strVal val="#ppt_x"/>
                                          </p:val>
                                        </p:tav>
                                      </p:tavLst>
                                    </p:anim>
                                    <p:anim calcmode="lin" valueType="num">
                                      <p:cBhvr additive="base">
                                        <p:cTn id="12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uiExpand="1" build="p"/>
      <p:bldP spid="15" grpId="0" uiExpand="1" build="p"/>
      <p:bldP spid="9" grpId="0" animBg="1"/>
      <p:bldP spid="10" grpId="0" animBg="1"/>
      <p:bldP spid="2" grpId="0" animBg="1"/>
      <p:bldP spid="18"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964488" cy="521156"/>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spécificités des aides d’Etat dans le </a:t>
            </a:r>
            <a:r>
              <a:rPr lang="fr-FR" sz="3600" b="1" dirty="0" smtClean="0">
                <a:solidFill>
                  <a:srgbClr val="00B050"/>
                </a:solidFill>
                <a:latin typeface="Arial" pitchFamily="34" charset="0"/>
                <a:cs typeface="Arial" pitchFamily="34" charset="0"/>
              </a:rPr>
              <a:t>secteur agricole</a:t>
            </a:r>
            <a:endParaRPr lang="fr-FR" sz="3600" b="1" dirty="0">
              <a:solidFill>
                <a:srgbClr val="00B050"/>
              </a:solidFill>
              <a:latin typeface="Arial" pitchFamily="34" charset="0"/>
              <a:cs typeface="Arial" pitchFamily="34" charset="0"/>
            </a:endParaRPr>
          </a:p>
        </p:txBody>
      </p:sp>
      <p:sp>
        <p:nvSpPr>
          <p:cNvPr id="5" name="Espace réservé du contenu 2"/>
          <p:cNvSpPr txBox="1">
            <a:spLocks/>
          </p:cNvSpPr>
          <p:nvPr/>
        </p:nvSpPr>
        <p:spPr>
          <a:xfrm>
            <a:off x="285752" y="1214422"/>
            <a:ext cx="8929718" cy="4714908"/>
          </a:xfrm>
          <a:prstGeom prst="rect">
            <a:avLst/>
          </a:prstGeom>
        </p:spPr>
        <p:txBody>
          <a:bodyPr vert="horz" lIns="91440" tIns="45720" rIns="91440" bIns="45720" rtlCol="0">
            <a:normAutofit fontScale="700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0" u="sng"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00B050"/>
                </a:solidFill>
                <a:effectLst/>
                <a:uLnTx/>
                <a:uFillTx/>
                <a:latin typeface="+mn-lt"/>
                <a:ea typeface="+mn-ea"/>
                <a:cs typeface="+mn-cs"/>
              </a:rPr>
              <a:t>Articles 38 à 44 du Traité -&gt; la politique agricole commune (PAC)</a:t>
            </a:r>
          </a:p>
          <a:p>
            <a:pPr marL="40005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Article 38</a:t>
            </a:r>
            <a:r>
              <a:rPr kumimoji="0" lang="fr-FR" sz="2800" b="0" i="0" u="none" strike="noStrike" kern="1200" cap="none" spc="0" normalizeH="0" baseline="0" noProof="0" dirty="0" smtClean="0">
                <a:ln>
                  <a:noFill/>
                </a:ln>
                <a:solidFill>
                  <a:srgbClr val="00B050"/>
                </a:solidFill>
                <a:effectLst/>
                <a:uLnTx/>
                <a:uFillTx/>
                <a:latin typeface="+mn-lt"/>
                <a:ea typeface="+mn-ea"/>
                <a:cs typeface="+mn-cs"/>
              </a:rPr>
              <a:t>: définition </a:t>
            </a:r>
            <a:r>
              <a:rPr kumimoji="0" lang="fr-FR" sz="2800" b="1" i="0" u="none" strike="noStrike" kern="1200" cap="none" spc="0" normalizeH="0" baseline="0" noProof="0" dirty="0" smtClean="0">
                <a:ln>
                  <a:noFill/>
                </a:ln>
                <a:solidFill>
                  <a:srgbClr val="00B050"/>
                </a:solidFill>
                <a:effectLst/>
                <a:uLnTx/>
                <a:uFillTx/>
                <a:latin typeface="+mn-lt"/>
                <a:ea typeface="+mn-ea"/>
                <a:cs typeface="+mn-cs"/>
              </a:rPr>
              <a:t>produits agricoles et pêche</a:t>
            </a:r>
            <a:r>
              <a:rPr kumimoji="0" lang="fr-FR" sz="2800" b="0" i="0" u="none" strike="noStrike" kern="1200" cap="none" spc="0" normalizeH="0" baseline="0" noProof="0" dirty="0" smtClean="0">
                <a:ln>
                  <a:noFill/>
                </a:ln>
                <a:solidFill>
                  <a:srgbClr val="00B050"/>
                </a:solidFill>
                <a:effectLst/>
                <a:uLnTx/>
                <a:uFillTx/>
                <a:latin typeface="+mn-lt"/>
                <a:ea typeface="+mn-ea"/>
                <a:cs typeface="+mn-cs"/>
              </a:rPr>
              <a:t>, production et première transformation; </a:t>
            </a:r>
            <a:r>
              <a:rPr kumimoji="0" lang="fr-FR" sz="2800" b="1" i="0" u="none" strike="noStrike" kern="1200" cap="none" spc="0" normalizeH="0" baseline="0" noProof="0" dirty="0" smtClean="0">
                <a:ln>
                  <a:noFill/>
                </a:ln>
                <a:solidFill>
                  <a:srgbClr val="00B050"/>
                </a:solidFill>
                <a:effectLst/>
                <a:uLnTx/>
                <a:uFillTx/>
                <a:latin typeface="+mn-lt"/>
                <a:ea typeface="+mn-ea"/>
                <a:cs typeface="+mn-cs"/>
              </a:rPr>
              <a:t>renvoi à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l’annexe 1 du TFUE</a:t>
            </a:r>
          </a:p>
          <a:p>
            <a:pPr marL="40005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Article 42</a:t>
            </a:r>
            <a:r>
              <a:rPr kumimoji="0" lang="fr-FR" sz="2800" b="1" i="0" u="none" strike="noStrike" kern="1200" cap="none" spc="0" normalizeH="0" baseline="0" noProof="0" dirty="0" smtClean="0">
                <a:ln>
                  <a:noFill/>
                </a:ln>
                <a:solidFill>
                  <a:srgbClr val="00B050"/>
                </a:solidFill>
                <a:effectLst/>
                <a:uLnTx/>
                <a:uFillTx/>
                <a:latin typeface="+mn-lt"/>
                <a:ea typeface="+mn-ea"/>
                <a:cs typeface="+mn-cs"/>
              </a:rPr>
              <a:t>: </a:t>
            </a:r>
            <a:r>
              <a:rPr kumimoji="0" lang="fr-FR" sz="2800" b="0" i="0" u="none" strike="noStrike" kern="1200" cap="none" spc="0" normalizeH="0" baseline="0" noProof="0" dirty="0" smtClean="0">
                <a:ln>
                  <a:noFill/>
                </a:ln>
                <a:solidFill>
                  <a:srgbClr val="00B050"/>
                </a:solidFill>
                <a:effectLst/>
                <a:uLnTx/>
                <a:uFillTx/>
                <a:latin typeface="+mn-lt"/>
                <a:ea typeface="+mn-ea"/>
                <a:cs typeface="+mn-cs"/>
              </a:rPr>
              <a:t>application des règles de concurrence </a:t>
            </a:r>
            <a:r>
              <a:rPr kumimoji="0" lang="fr-FR" sz="2800" b="1" i="0" u="sng" strike="noStrike" kern="1200" cap="none" spc="0" normalizeH="0" baseline="0" noProof="0" dirty="0" smtClean="0">
                <a:ln>
                  <a:noFill/>
                </a:ln>
                <a:solidFill>
                  <a:srgbClr val="FF0000"/>
                </a:solidFill>
                <a:effectLst/>
                <a:uLnTx/>
                <a:uFillTx/>
                <a:latin typeface="+mn-lt"/>
                <a:ea typeface="+mn-ea"/>
                <a:cs typeface="+mn-cs"/>
              </a:rPr>
              <a:t>adaptée</a:t>
            </a:r>
            <a:r>
              <a:rPr kumimoji="0" lang="fr-FR" sz="2800" b="0" i="0" u="none" strike="noStrike" kern="1200" cap="none" spc="0" normalizeH="0" baseline="0" noProof="0" dirty="0" smtClean="0">
                <a:ln>
                  <a:noFill/>
                </a:ln>
                <a:solidFill>
                  <a:srgbClr val="00B050"/>
                </a:solidFill>
                <a:effectLst/>
                <a:uLnTx/>
                <a:uFillTx/>
                <a:latin typeface="+mn-lt"/>
                <a:ea typeface="+mn-ea"/>
                <a:cs typeface="+mn-cs"/>
              </a:rPr>
              <a:t> au secteur, par des </a:t>
            </a:r>
            <a:r>
              <a:rPr kumimoji="0" lang="fr-FR" sz="2800" b="1" i="0" u="none" strike="noStrike" kern="1200" cap="none" spc="0" normalizeH="0" baseline="0" noProof="0" dirty="0" smtClean="0">
                <a:ln>
                  <a:noFill/>
                </a:ln>
                <a:solidFill>
                  <a:srgbClr val="00B050"/>
                </a:solidFill>
                <a:effectLst/>
                <a:uLnTx/>
                <a:uFillTx/>
                <a:latin typeface="+mn-lt"/>
                <a:ea typeface="+mn-ea"/>
                <a:cs typeface="+mn-cs"/>
              </a:rPr>
              <a:t>règlements </a:t>
            </a:r>
            <a:r>
              <a:rPr kumimoji="0" lang="fr-FR" sz="2800" b="0" i="0" u="none" strike="noStrike" kern="1200" cap="none" spc="0" normalizeH="0" baseline="0" noProof="0" dirty="0" smtClean="0">
                <a:ln>
                  <a:noFill/>
                </a:ln>
                <a:solidFill>
                  <a:srgbClr val="00B050"/>
                </a:solidFill>
                <a:effectLst/>
                <a:uLnTx/>
                <a:uFillTx/>
                <a:latin typeface="+mn-lt"/>
                <a:ea typeface="+mn-ea"/>
                <a:cs typeface="+mn-cs"/>
              </a:rPr>
              <a:t>du Conseil et du parlement</a:t>
            </a:r>
          </a:p>
          <a:p>
            <a:pPr marL="40005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Articles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107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à 109 -&gt; la politique de concurrence des « aides d’Etat</a:t>
            </a:r>
          </a:p>
          <a:p>
            <a:pPr marL="40005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Article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107</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principe d’</a:t>
            </a:r>
            <a:r>
              <a:rPr kumimoji="0" lang="fr-FR" sz="2800" b="1" i="0" u="sng" strike="noStrike" kern="1200" cap="none" spc="0" normalizeH="0" baseline="0" noProof="0" dirty="0" smtClean="0">
                <a:ln>
                  <a:noFill/>
                </a:ln>
                <a:solidFill>
                  <a:srgbClr val="FF0000"/>
                </a:solidFill>
                <a:effectLst/>
                <a:uLnTx/>
                <a:uFillTx/>
                <a:latin typeface="+mn-lt"/>
                <a:ea typeface="+mn-ea"/>
                <a:cs typeface="+mn-cs"/>
              </a:rPr>
              <a:t>interdiction</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des aides d’Etat et autorisation par exception</a:t>
            </a:r>
          </a:p>
          <a:p>
            <a:pPr marL="40005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Article 108</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règles de procédure; obligation de notification</a:t>
            </a:r>
          </a:p>
          <a:p>
            <a:pPr marL="40005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300" b="0" i="0" u="none" strike="noStrike" kern="1200" cap="none" spc="0" normalizeH="0" baseline="0" noProof="0" dirty="0" smtClean="0">
                <a:ln>
                  <a:noFill/>
                </a:ln>
                <a:solidFill>
                  <a:schemeClr val="tx2"/>
                </a:solidFill>
                <a:effectLst/>
                <a:uLnTx/>
                <a:uFillTx/>
                <a:latin typeface="+mn-lt"/>
                <a:ea typeface="+mn-ea"/>
                <a:cs typeface="+mn-cs"/>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1" u="sng" strike="noStrike" kern="1200" cap="none" spc="0" normalizeH="0" baseline="0" noProof="0" dirty="0" smtClean="0">
                <a:ln>
                  <a:noFill/>
                </a:ln>
                <a:solidFill>
                  <a:srgbClr val="00B050"/>
                </a:solidFill>
                <a:effectLst/>
                <a:uLnTx/>
                <a:uFillTx/>
                <a:latin typeface="+mn-lt"/>
                <a:ea typeface="+mn-ea"/>
                <a:cs typeface="+mn-cs"/>
              </a:rPr>
              <a:t>-&gt; la production agricole bénéficie </a:t>
            </a:r>
            <a:r>
              <a:rPr kumimoji="0" lang="fr-FR" sz="3200" b="1" i="1" u="sng" strike="noStrike" kern="1200" cap="none" spc="0" normalizeH="0" baseline="0" noProof="0" dirty="0" smtClean="0">
                <a:ln>
                  <a:noFill/>
                </a:ln>
                <a:solidFill>
                  <a:srgbClr val="FF0000"/>
                </a:solidFill>
                <a:effectLst/>
                <a:uLnTx/>
                <a:uFillTx/>
                <a:latin typeface="+mn-lt"/>
                <a:ea typeface="+mn-ea"/>
                <a:cs typeface="+mn-cs"/>
              </a:rPr>
              <a:t>de règles de concurrence très adaptées et particulièrement favorables </a:t>
            </a:r>
            <a:r>
              <a:rPr kumimoji="0" lang="fr-FR" sz="3200" b="1" i="1" u="sng" strike="noStrike" kern="1200" cap="none" spc="0" normalizeH="0" baseline="0" noProof="0" dirty="0" smtClean="0">
                <a:ln>
                  <a:noFill/>
                </a:ln>
                <a:solidFill>
                  <a:srgbClr val="00B050"/>
                </a:solidFill>
                <a:effectLst/>
                <a:uLnTx/>
                <a:uFillTx/>
                <a:latin typeface="+mn-lt"/>
                <a:ea typeface="+mn-ea"/>
                <a:cs typeface="+mn-cs"/>
              </a:rPr>
              <a:t>par rapport aux autres secteurs d’activité: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1" u="none" strike="noStrike" kern="1200" cap="none" spc="0" normalizeH="0" baseline="0" noProof="0" dirty="0" smtClean="0">
                <a:ln>
                  <a:noFill/>
                </a:ln>
                <a:solidFill>
                  <a:srgbClr val="00B050"/>
                </a:solidFill>
                <a:effectLst/>
                <a:uLnTx/>
                <a:uFillTx/>
                <a:latin typeface="+mn-lt"/>
                <a:ea typeface="+mn-ea"/>
                <a:cs typeface="+mn-cs"/>
              </a:rPr>
              <a:t>	- pas de limitation d’aide liée à la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taille </a:t>
            </a:r>
            <a:r>
              <a:rPr kumimoji="0" lang="fr-FR" sz="3200" b="1" i="1" u="none" strike="noStrike" kern="1200" cap="none" spc="0" normalizeH="0" baseline="0" noProof="0" dirty="0" smtClean="0">
                <a:ln>
                  <a:noFill/>
                </a:ln>
                <a:solidFill>
                  <a:srgbClr val="00B050"/>
                </a:solidFill>
                <a:effectLst/>
                <a:uLnTx/>
                <a:uFillTx/>
                <a:latin typeface="+mn-lt"/>
                <a:ea typeface="+mn-ea"/>
                <a:cs typeface="+mn-cs"/>
              </a:rPr>
              <a:t>de l’entreprise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1" u="none" strike="noStrike" kern="1200" cap="none" spc="0" normalizeH="0" baseline="0" noProof="0" dirty="0" smtClean="0">
                <a:ln>
                  <a:noFill/>
                </a:ln>
                <a:solidFill>
                  <a:srgbClr val="00B050"/>
                </a:solidFill>
                <a:effectLst/>
                <a:uLnTx/>
                <a:uFillTx/>
                <a:latin typeface="+mn-lt"/>
                <a:ea typeface="+mn-ea"/>
                <a:cs typeface="+mn-cs"/>
              </a:rPr>
              <a:t>	- pas de limitation d’aide liée à la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zone </a:t>
            </a:r>
            <a:r>
              <a:rPr kumimoji="0" lang="fr-FR" sz="3200" b="1" i="1" u="none" strike="noStrike" kern="1200" cap="none" spc="0" normalizeH="0" baseline="0" noProof="0" dirty="0" smtClean="0">
                <a:ln>
                  <a:noFill/>
                </a:ln>
                <a:solidFill>
                  <a:srgbClr val="00B050"/>
                </a:solidFill>
                <a:effectLst/>
                <a:uLnTx/>
                <a:uFillTx/>
                <a:latin typeface="+mn-lt"/>
                <a:ea typeface="+mn-ea"/>
                <a:cs typeface="+mn-cs"/>
              </a:rPr>
              <a:t>de localisation</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1" u="none" strike="noStrike" kern="1200" cap="none" spc="0" normalizeH="0" baseline="0" noProof="0" dirty="0" smtClean="0">
                <a:ln>
                  <a:noFill/>
                </a:ln>
                <a:solidFill>
                  <a:srgbClr val="00B050"/>
                </a:solidFill>
                <a:effectLst/>
                <a:uLnTx/>
                <a:uFillTx/>
                <a:latin typeface="+mn-lt"/>
                <a:ea typeface="+mn-ea"/>
                <a:cs typeface="+mn-cs"/>
              </a:rPr>
              <a:t>	- des taux d’aide très élevés: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40</a:t>
            </a:r>
            <a:r>
              <a:rPr kumimoji="0" lang="fr-FR" sz="3200" b="1" i="1" u="none" strike="noStrike" kern="1200" cap="none" spc="0" normalizeH="0" baseline="0" noProof="0" dirty="0" smtClean="0">
                <a:ln>
                  <a:noFill/>
                </a:ln>
                <a:solidFill>
                  <a:srgbClr val="00B050"/>
                </a:solidFill>
                <a:effectLst/>
                <a:uLnTx/>
                <a:uFillTx/>
                <a:latin typeface="+mn-lt"/>
                <a:ea typeface="+mn-ea"/>
                <a:cs typeface="+mn-cs"/>
              </a:rPr>
              <a:t>% pour l’investissement</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a:ln>
                <a:noFill/>
              </a:ln>
              <a:solidFill>
                <a:schemeClr val="tx2"/>
              </a:solidFill>
              <a:effectLst/>
              <a:uLnTx/>
              <a:uFillTx/>
              <a:latin typeface="+mn-lt"/>
              <a:ea typeface="+mn-ea"/>
              <a:cs typeface="+mn-cs"/>
            </a:endParaRPr>
          </a:p>
        </p:txBody>
      </p:sp>
      <p:sp>
        <p:nvSpPr>
          <p:cNvPr id="6" name="Rectangle à coins arrondis 5"/>
          <p:cNvSpPr/>
          <p:nvPr/>
        </p:nvSpPr>
        <p:spPr>
          <a:xfrm>
            <a:off x="214282" y="1500174"/>
            <a:ext cx="8643998" cy="157163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214282" y="3143248"/>
            <a:ext cx="8929718" cy="1071570"/>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pied de page 8"/>
          <p:cNvSpPr>
            <a:spLocks noGrp="1"/>
          </p:cNvSpPr>
          <p:nvPr>
            <p:ph type="ftr" sz="quarter" idx="11"/>
          </p:nvPr>
        </p:nvSpPr>
        <p:spPr/>
        <p:txBody>
          <a:bodyPr/>
          <a:lstStyle/>
          <a:p>
            <a:r>
              <a:rPr lang="fr-FR" smtClean="0"/>
              <a:t>JP BOVE/FCAE</a:t>
            </a:r>
            <a:endParaRPr lang="fr-FR"/>
          </a:p>
        </p:txBody>
      </p:sp>
      <p:sp>
        <p:nvSpPr>
          <p:cNvPr id="10" name="Espace réservé du numéro de diapositive 9"/>
          <p:cNvSpPr>
            <a:spLocks noGrp="1"/>
          </p:cNvSpPr>
          <p:nvPr>
            <p:ph type="sldNum" sz="quarter" idx="12"/>
          </p:nvPr>
        </p:nvSpPr>
        <p:spPr/>
        <p:txBody>
          <a:bodyPr/>
          <a:lstStyle/>
          <a:p>
            <a:fld id="{2B825D18-8F47-4676-AC87-C8BC662B5306}" type="slidenum">
              <a:rPr lang="fr-FR" smtClean="0"/>
              <a:pPr/>
              <a:t>18</a:t>
            </a:fld>
            <a:endParaRPr lang="fr-FR" dirty="0"/>
          </a:p>
        </p:txBody>
      </p:sp>
      <p:sp>
        <p:nvSpPr>
          <p:cNvPr id="11" name="Ellipse 10"/>
          <p:cNvSpPr/>
          <p:nvPr/>
        </p:nvSpPr>
        <p:spPr>
          <a:xfrm rot="20644386">
            <a:off x="-203820" y="1872571"/>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
        <p:nvSpPr>
          <p:cNvPr id="12" name="Ellipse 11"/>
          <p:cNvSpPr/>
          <p:nvPr/>
        </p:nvSpPr>
        <p:spPr>
          <a:xfrm rot="20644386">
            <a:off x="-160147" y="3665074"/>
            <a:ext cx="879321" cy="796379"/>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b="1" smtClean="0"/>
              <a:t>HORS Art </a:t>
            </a:r>
            <a:r>
              <a:rPr lang="fr-FR" b="1" dirty="0" smtClean="0"/>
              <a:t>42</a:t>
            </a:r>
            <a:endParaRPr lang="fr-FR" b="1" dirty="0"/>
          </a:p>
        </p:txBody>
      </p:sp>
      <p:sp>
        <p:nvSpPr>
          <p:cNvPr id="13" name="Rectangle 12"/>
          <p:cNvSpPr/>
          <p:nvPr/>
        </p:nvSpPr>
        <p:spPr>
          <a:xfrm>
            <a:off x="3386336" y="61270"/>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4" name="Image 13"/>
          <p:cNvPicPr>
            <a:picLocks noChangeAspect="1"/>
          </p:cNvPicPr>
          <p:nvPr/>
        </p:nvPicPr>
        <p:blipFill>
          <a:blip r:embed="rId2"/>
          <a:stretch>
            <a:fillRect/>
          </a:stretch>
        </p:blipFill>
        <p:spPr>
          <a:xfrm>
            <a:off x="8579667" y="69695"/>
            <a:ext cx="564333" cy="370847"/>
          </a:xfrm>
          <a:prstGeom prst="rect">
            <a:avLst/>
          </a:prstGeom>
        </p:spPr>
      </p:pic>
      <p:pic>
        <p:nvPicPr>
          <p:cNvPr id="15"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
                                            <p:txEl>
                                              <p:pRg st="12" end="12"/>
                                            </p:txEl>
                                          </p:spTgt>
                                        </p:tgtEl>
                                        <p:attrNameLst>
                                          <p:attrName>style.visibility</p:attrName>
                                        </p:attrNameLst>
                                      </p:cBhvr>
                                      <p:to>
                                        <p:strVal val="visible"/>
                                      </p:to>
                                    </p:set>
                                    <p:anim calcmode="lin" valueType="num">
                                      <p:cBhvr additive="base">
                                        <p:cTn id="7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additive="base">
                                        <p:cTn id="85" dur="500" fill="hold"/>
                                        <p:tgtEl>
                                          <p:spTgt spid="11"/>
                                        </p:tgtEl>
                                        <p:attrNameLst>
                                          <p:attrName>ppt_x</p:attrName>
                                        </p:attrNameLst>
                                      </p:cBhvr>
                                      <p:tavLst>
                                        <p:tav tm="0">
                                          <p:val>
                                            <p:strVal val="#ppt_x"/>
                                          </p:val>
                                        </p:tav>
                                        <p:tav tm="100000">
                                          <p:val>
                                            <p:strVal val="#ppt_x"/>
                                          </p:val>
                                        </p:tav>
                                      </p:tavLst>
                                    </p:anim>
                                    <p:anim calcmode="lin" valueType="num">
                                      <p:cBhvr additive="base">
                                        <p:cTn id="8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additive="base">
                                        <p:cTn id="91" dur="500" fill="hold"/>
                                        <p:tgtEl>
                                          <p:spTgt spid="12"/>
                                        </p:tgtEl>
                                        <p:attrNameLst>
                                          <p:attrName>ppt_x</p:attrName>
                                        </p:attrNameLst>
                                      </p:cBhvr>
                                      <p:tavLst>
                                        <p:tav tm="0">
                                          <p:val>
                                            <p:strVal val="#ppt_x"/>
                                          </p:val>
                                        </p:tav>
                                        <p:tav tm="100000">
                                          <p:val>
                                            <p:strVal val="#ppt_x"/>
                                          </p:val>
                                        </p:tav>
                                      </p:tavLst>
                                    </p:anim>
                                    <p:anim calcmode="lin" valueType="num">
                                      <p:cBhvr additive="base">
                                        <p:cTn id="9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animBg="1"/>
      <p:bldP spid="8"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Définition du </a:t>
            </a:r>
            <a:r>
              <a:rPr lang="fr-FR" sz="3600" b="1" dirty="0" smtClean="0">
                <a:solidFill>
                  <a:srgbClr val="00B050"/>
                </a:solidFill>
                <a:latin typeface="Arial" pitchFamily="34" charset="0"/>
                <a:cs typeface="Arial" pitchFamily="34" charset="0"/>
              </a:rPr>
              <a:t>secteur agricole</a:t>
            </a:r>
            <a:endParaRPr lang="fr-FR" sz="3600" b="1" dirty="0">
              <a:solidFill>
                <a:srgbClr val="00B050"/>
              </a:solidFill>
              <a:latin typeface="Arial" pitchFamily="34" charset="0"/>
              <a:cs typeface="Arial" pitchFamily="34" charset="0"/>
            </a:endParaRPr>
          </a:p>
        </p:txBody>
      </p:sp>
      <p:sp>
        <p:nvSpPr>
          <p:cNvPr id="5" name="Rectangle 1027"/>
          <p:cNvSpPr txBox="1">
            <a:spLocks noChangeArrowheads="1"/>
          </p:cNvSpPr>
          <p:nvPr/>
        </p:nvSpPr>
        <p:spPr>
          <a:xfrm>
            <a:off x="228600" y="1357298"/>
            <a:ext cx="8915400" cy="4500594"/>
          </a:xfrm>
          <a:prstGeom prst="rect">
            <a:avLst/>
          </a:prstGeom>
        </p:spPr>
        <p:txBody>
          <a:bodyPr vert="horz" lIns="91440" tIns="45720" rIns="91440" bIns="45720" rtlCol="0">
            <a:normAutofit fontScale="92500" lnSpcReduction="20000"/>
          </a:bodyPr>
          <a:lstStyle/>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00B050"/>
                </a:solidFill>
                <a:effectLst/>
                <a:uLnTx/>
                <a:uFillTx/>
                <a:latin typeface="Verdana" pitchFamily="34" charset="0"/>
                <a:ea typeface="+mn-ea"/>
                <a:cs typeface="+mn-cs"/>
              </a:rPr>
              <a:t>Définition:</a:t>
            </a:r>
            <a:r>
              <a:rPr kumimoji="0" lang="fr-FR" sz="2800" b="1" i="0" u="none" strike="noStrike" kern="1200" cap="none" spc="0" normalizeH="0" baseline="0" noProof="0" dirty="0" smtClean="0">
                <a:ln>
                  <a:noFill/>
                </a:ln>
                <a:solidFill>
                  <a:srgbClr val="00B050"/>
                </a:solidFill>
                <a:effectLst/>
                <a:uLnTx/>
                <a:uFillTx/>
                <a:latin typeface="Verdana" pitchFamily="34" charset="0"/>
                <a:ea typeface="+mn-ea"/>
                <a:cs typeface="+mn-cs"/>
              </a:rPr>
              <a:t> Art 38 </a:t>
            </a:r>
            <a:r>
              <a:rPr kumimoji="0" lang="fr-FR" sz="2800" b="0" i="0" u="none" strike="noStrike" kern="1200" cap="none" spc="0" normalizeH="0" baseline="0" noProof="0" dirty="0" smtClean="0">
                <a:ln>
                  <a:noFill/>
                </a:ln>
                <a:solidFill>
                  <a:srgbClr val="00B050"/>
                </a:solidFill>
                <a:effectLst/>
                <a:uLnTx/>
                <a:uFillTx/>
                <a:latin typeface="Verdana" pitchFamily="34" charset="0"/>
                <a:ea typeface="+mn-ea"/>
                <a:cs typeface="+mn-cs"/>
              </a:rPr>
              <a:t>TFUE (ex 32)</a:t>
            </a: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1000" b="0" i="0" u="none" strike="noStrike" kern="1200" cap="none" spc="0" normalizeH="0" baseline="0" noProof="0" dirty="0" smtClean="0">
              <a:ln>
                <a:noFill/>
              </a:ln>
              <a:solidFill>
                <a:srgbClr val="00B050"/>
              </a:solidFill>
              <a:effectLst/>
              <a:uLnTx/>
              <a:uFillTx/>
              <a:latin typeface="Verdana" pitchFamily="34" charset="0"/>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1000" b="0" i="0" u="none" strike="noStrike" kern="1200" cap="none" spc="0" normalizeH="0" baseline="0" noProof="0" dirty="0" smtClean="0">
              <a:ln>
                <a:noFill/>
              </a:ln>
              <a:solidFill>
                <a:srgbClr val="00B050"/>
              </a:solidFill>
              <a:effectLst/>
              <a:uLnTx/>
              <a:uFillTx/>
              <a:latin typeface="Verdana" pitchFamily="34" charset="0"/>
              <a:ea typeface="+mn-ea"/>
              <a:cs typeface="+mn-cs"/>
            </a:endParaRPr>
          </a:p>
          <a:p>
            <a:pPr marL="457200" marR="0" lvl="1"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1000" b="0" i="0" u="none" strike="noStrike" kern="1200" cap="none" spc="0" normalizeH="0" baseline="0" noProof="0" dirty="0" smtClean="0">
              <a:ln>
                <a:noFill/>
              </a:ln>
              <a:solidFill>
                <a:srgbClr val="00B050"/>
              </a:solidFill>
              <a:effectLst/>
              <a:uLnTx/>
              <a:uFillTx/>
              <a:latin typeface="Verdana" pitchFamily="34" charset="0"/>
              <a:ea typeface="+mn-ea"/>
              <a:cs typeface="+mn-cs"/>
            </a:endParaRPr>
          </a:p>
          <a:p>
            <a:pPr marL="457200" marR="0" lvl="1"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1000" b="1" i="0" u="none" strike="noStrike" kern="1200" cap="none" spc="0" normalizeH="0" baseline="0" noProof="0" dirty="0" smtClean="0">
              <a:ln>
                <a:noFill/>
              </a:ln>
              <a:solidFill>
                <a:srgbClr val="00B050"/>
              </a:solidFill>
              <a:effectLst/>
              <a:uLnTx/>
              <a:uFillTx/>
              <a:latin typeface="Verdana" pitchFamily="34" charset="0"/>
              <a:ea typeface="+mn-ea"/>
              <a:cs typeface="+mn-cs"/>
            </a:endParaRPr>
          </a:p>
          <a:p>
            <a:pPr marL="457200" marR="0" lvl="1"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1900" b="1" i="0" u="none" strike="noStrike" kern="1200" cap="none" spc="0" normalizeH="0" baseline="0" noProof="0" dirty="0" smtClean="0">
                <a:ln>
                  <a:noFill/>
                </a:ln>
                <a:solidFill>
                  <a:srgbClr val="00B050"/>
                </a:solidFill>
                <a:effectLst/>
                <a:uLnTx/>
                <a:uFillTx/>
                <a:latin typeface="Verdana" pitchFamily="34" charset="0"/>
                <a:ea typeface="+mn-ea"/>
                <a:cs typeface="+mn-cs"/>
              </a:rPr>
              <a:t>-&gt;</a:t>
            </a:r>
            <a:r>
              <a:rPr kumimoji="0" lang="fr-FR" sz="1000" b="1" i="0" u="none" strike="noStrike" kern="1200" cap="none" spc="0" normalizeH="0" baseline="0" noProof="0" dirty="0" smtClean="0">
                <a:ln>
                  <a:noFill/>
                </a:ln>
                <a:solidFill>
                  <a:srgbClr val="00B050"/>
                </a:solidFill>
                <a:effectLst/>
                <a:uLnTx/>
                <a:uFillTx/>
                <a:latin typeface="Verdana" pitchFamily="34" charset="0"/>
                <a:ea typeface="+mn-ea"/>
                <a:cs typeface="+mn-cs"/>
              </a:rPr>
              <a:t> </a:t>
            </a:r>
            <a:r>
              <a:rPr kumimoji="0" lang="fr-FR" sz="2400" b="1" i="0" u="none" strike="noStrike" kern="1200" cap="none" spc="0" normalizeH="0" baseline="0" noProof="0" dirty="0" smtClean="0">
                <a:ln>
                  <a:noFill/>
                </a:ln>
                <a:solidFill>
                  <a:srgbClr val="00B050"/>
                </a:solidFill>
                <a:effectLst/>
                <a:uLnTx/>
                <a:uFillTx/>
                <a:latin typeface="Verdana" pitchFamily="34" charset="0"/>
                <a:ea typeface="+mn-ea"/>
                <a:cs typeface="+mn-cs"/>
              </a:rPr>
              <a:t>Le secteur concerne la production primaire et la commercialisation transformation de produits finis agricoles listés à l’annexe 1 TFUE</a:t>
            </a:r>
            <a:endParaRPr kumimoji="0" lang="fr-FR" sz="2400" b="1" i="0" u="none" strike="noStrike" kern="1200" cap="none" spc="0" normalizeH="0" baseline="0" noProof="0" dirty="0">
              <a:ln>
                <a:noFill/>
              </a:ln>
              <a:solidFill>
                <a:srgbClr val="00B050"/>
              </a:solidFill>
              <a:effectLst/>
              <a:uLnTx/>
              <a:uFillTx/>
              <a:latin typeface="Verdana" pitchFamily="34" charset="0"/>
              <a:ea typeface="+mn-ea"/>
              <a:cs typeface="+mn-cs"/>
            </a:endParaRPr>
          </a:p>
        </p:txBody>
      </p:sp>
      <p:pic>
        <p:nvPicPr>
          <p:cNvPr id="6" name="Picture 1029"/>
          <p:cNvPicPr>
            <a:picLocks noChangeAspect="1" noChangeArrowheads="1"/>
          </p:cNvPicPr>
          <p:nvPr/>
        </p:nvPicPr>
        <p:blipFill>
          <a:blip r:embed="rId2" cstate="print"/>
          <a:srcRect/>
          <a:stretch>
            <a:fillRect/>
          </a:stretch>
        </p:blipFill>
        <p:spPr bwMode="auto">
          <a:xfrm>
            <a:off x="571504" y="1701980"/>
            <a:ext cx="7715272" cy="3086841"/>
          </a:xfrm>
          <a:prstGeom prst="rect">
            <a:avLst/>
          </a:prstGeom>
          <a:noFill/>
          <a:ln w="9525">
            <a:noFill/>
            <a:miter lim="800000"/>
            <a:headEnd/>
            <a:tailEnd/>
          </a:ln>
          <a:effectLst/>
        </p:spPr>
      </p:pic>
      <p:sp>
        <p:nvSpPr>
          <p:cNvPr id="8" name="Rectangle 1030"/>
          <p:cNvSpPr>
            <a:spLocks noChangeArrowheads="1"/>
          </p:cNvSpPr>
          <p:nvPr/>
        </p:nvSpPr>
        <p:spPr bwMode="auto">
          <a:xfrm>
            <a:off x="714348" y="2428868"/>
            <a:ext cx="7572428" cy="857256"/>
          </a:xfrm>
          <a:prstGeom prst="rect">
            <a:avLst/>
          </a:prstGeom>
          <a:noFill/>
          <a:ln w="28575">
            <a:solidFill>
              <a:srgbClr val="FF0000"/>
            </a:solidFill>
            <a:miter lim="800000"/>
            <a:headEnd/>
            <a:tailEnd/>
          </a:ln>
          <a:effectLst/>
        </p:spPr>
        <p:txBody>
          <a:bodyPr wrap="none" anchor="ctr"/>
          <a:lstStyle/>
          <a:p>
            <a:endParaRPr lang="fr-FR"/>
          </a:p>
        </p:txBody>
      </p:sp>
      <p:sp>
        <p:nvSpPr>
          <p:cNvPr id="9" name="Rectangle 1031"/>
          <p:cNvSpPr>
            <a:spLocks noChangeArrowheads="1"/>
          </p:cNvSpPr>
          <p:nvPr/>
        </p:nvSpPr>
        <p:spPr bwMode="auto">
          <a:xfrm>
            <a:off x="714348" y="3857628"/>
            <a:ext cx="7643866" cy="428628"/>
          </a:xfrm>
          <a:prstGeom prst="rect">
            <a:avLst/>
          </a:prstGeom>
          <a:noFill/>
          <a:ln w="28575">
            <a:solidFill>
              <a:srgbClr val="FF0000"/>
            </a:solidFill>
            <a:miter lim="800000"/>
            <a:headEnd/>
            <a:tailEnd/>
          </a:ln>
          <a:effectLst/>
        </p:spPr>
        <p:txBody>
          <a:bodyPr wrap="none" anchor="ctr"/>
          <a:lstStyle/>
          <a:p>
            <a:endParaRPr lang="fr-FR"/>
          </a:p>
        </p:txBody>
      </p:sp>
      <p:sp>
        <p:nvSpPr>
          <p:cNvPr id="10" name="Espace réservé du pied de page 9"/>
          <p:cNvSpPr>
            <a:spLocks noGrp="1"/>
          </p:cNvSpPr>
          <p:nvPr>
            <p:ph type="ftr" sz="quarter" idx="11"/>
          </p:nvPr>
        </p:nvSpPr>
        <p:spPr/>
        <p:txBody>
          <a:bodyPr/>
          <a:lstStyle/>
          <a:p>
            <a:r>
              <a:rPr lang="fr-FR" smtClean="0"/>
              <a:t>JP BOVE/FCAE</a:t>
            </a: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19</a:t>
            </a:fld>
            <a:endParaRPr lang="fr-FR" dirty="0"/>
          </a:p>
        </p:txBody>
      </p:sp>
      <p:sp>
        <p:nvSpPr>
          <p:cNvPr id="14" name="Ellipse 13"/>
          <p:cNvSpPr/>
          <p:nvPr/>
        </p:nvSpPr>
        <p:spPr>
          <a:xfrm rot="20644386">
            <a:off x="-203820" y="1860603"/>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
        <p:nvSpPr>
          <p:cNvPr id="12" name="Rectangle 11"/>
          <p:cNvSpPr/>
          <p:nvPr/>
        </p:nvSpPr>
        <p:spPr>
          <a:xfrm>
            <a:off x="3386336" y="50706"/>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3"/>
          <a:stretch>
            <a:fillRect/>
          </a:stretch>
        </p:blipFill>
        <p:spPr>
          <a:xfrm>
            <a:off x="8579667" y="68555"/>
            <a:ext cx="564333" cy="370847"/>
          </a:xfrm>
          <a:prstGeom prst="rect">
            <a:avLst/>
          </a:prstGeom>
        </p:spPr>
      </p:pic>
      <p:pic>
        <p:nvPicPr>
          <p:cNvPr id="15"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
                                            <p:txEl>
                                              <p:pRg st="13" end="13"/>
                                            </p:txEl>
                                          </p:spTgt>
                                        </p:tgtEl>
                                        <p:attrNameLst>
                                          <p:attrName>style.visibility</p:attrName>
                                        </p:attrNameLst>
                                      </p:cBhvr>
                                      <p:to>
                                        <p:strVal val="visible"/>
                                      </p:to>
                                    </p:set>
                                    <p:anim calcmode="lin" valueType="num">
                                      <p:cBhvr additive="base">
                                        <p:cTn id="17" dur="500" fill="hold"/>
                                        <p:tgtEl>
                                          <p:spTgt spid="5">
                                            <p:txEl>
                                              <p:pRg st="13" end="1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8" grpId="0" animBg="1"/>
      <p:bldP spid="9"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pic>
        <p:nvPicPr>
          <p:cNvPr id="7" name="Image 6"/>
          <p:cNvPicPr>
            <a:picLocks noChangeAspect="1"/>
          </p:cNvPicPr>
          <p:nvPr/>
        </p:nvPicPr>
        <p:blipFill rotWithShape="1">
          <a:blip r:embed="rId2" cstate="print">
            <a:extLst>
              <a:ext uri="{28A0092B-C50C-407E-A947-70E740481C1C}">
                <a14:useLocalDpi xmlns:a14="http://schemas.microsoft.com/office/drawing/2010/main" val="0"/>
              </a:ext>
            </a:extLst>
          </a:blip>
          <a:srcRect b="23281"/>
          <a:stretch/>
        </p:blipFill>
        <p:spPr>
          <a:xfrm>
            <a:off x="1475656" y="116632"/>
            <a:ext cx="1178641" cy="326312"/>
          </a:xfrm>
          <a:prstGeom prst="rect">
            <a:avLst/>
          </a:prstGeom>
        </p:spPr>
      </p:pic>
      <p:sp>
        <p:nvSpPr>
          <p:cNvPr id="11" name="Titre 1"/>
          <p:cNvSpPr>
            <a:spLocks noGrp="1"/>
          </p:cNvSpPr>
          <p:nvPr>
            <p:ph type="ctrTitle"/>
          </p:nvPr>
        </p:nvSpPr>
        <p:spPr>
          <a:xfrm>
            <a:off x="0" y="1886967"/>
            <a:ext cx="9144000" cy="1470025"/>
          </a:xfrm>
        </p:spPr>
        <p:txBody>
          <a:bodyPr/>
          <a:lstStyle/>
          <a:p>
            <a:r>
              <a:rPr lang="fr-FR" b="1" dirty="0" smtClean="0">
                <a:latin typeface="Arial" pitchFamily="34" charset="0"/>
                <a:cs typeface="Arial" pitchFamily="34" charset="0"/>
              </a:rPr>
              <a:t>Formation « aides d’Etat »</a:t>
            </a:r>
            <a:br>
              <a:rPr lang="fr-FR" b="1" dirty="0" smtClean="0">
                <a:latin typeface="Arial" pitchFamily="34" charset="0"/>
                <a:cs typeface="Arial" pitchFamily="34" charset="0"/>
              </a:rPr>
            </a:br>
            <a:r>
              <a:rPr lang="fr-FR" b="1" dirty="0" smtClean="0">
                <a:latin typeface="Arial" pitchFamily="34" charset="0"/>
                <a:cs typeface="Arial" pitchFamily="34" charset="0"/>
              </a:rPr>
              <a:t>Session 2</a:t>
            </a:r>
            <a:endParaRPr lang="fr-FR" b="1" dirty="0">
              <a:latin typeface="Arial" pitchFamily="34" charset="0"/>
              <a:cs typeface="Arial" pitchFamily="34" charset="0"/>
            </a:endParaRPr>
          </a:p>
        </p:txBody>
      </p:sp>
      <p:sp>
        <p:nvSpPr>
          <p:cNvPr id="12" name="Titre 1"/>
          <p:cNvSpPr txBox="1">
            <a:spLocks/>
          </p:cNvSpPr>
          <p:nvPr/>
        </p:nvSpPr>
        <p:spPr>
          <a:xfrm>
            <a:off x="-1" y="3111103"/>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smtClean="0">
                <a:latin typeface="Arial" pitchFamily="34" charset="0"/>
                <a:cs typeface="Arial" pitchFamily="34" charset="0"/>
              </a:rPr>
              <a:t>La réglementation des aides d’Etat pour le développement rural</a:t>
            </a:r>
            <a:endParaRPr lang="fr-FR" sz="2800" b="1" dirty="0">
              <a:latin typeface="Arial" pitchFamily="34" charset="0"/>
              <a:cs typeface="Arial" pitchFamily="34" charset="0"/>
            </a:endParaRPr>
          </a:p>
        </p:txBody>
      </p:sp>
      <p:pic>
        <p:nvPicPr>
          <p:cNvPr id="14" name="Image 1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15" name="Espace réservé du pied de page 14"/>
          <p:cNvSpPr>
            <a:spLocks noGrp="1"/>
          </p:cNvSpPr>
          <p:nvPr>
            <p:ph type="ftr" sz="quarter" idx="11"/>
          </p:nvPr>
        </p:nvSpPr>
        <p:spPr/>
        <p:txBody>
          <a:bodyPr/>
          <a:lstStyle/>
          <a:p>
            <a:r>
              <a:rPr lang="fr-FR" smtClean="0"/>
              <a:t>JP BOVE/FCAE</a:t>
            </a:r>
            <a:endParaRPr lang="fr-FR"/>
          </a:p>
        </p:txBody>
      </p:sp>
      <p:sp>
        <p:nvSpPr>
          <p:cNvPr id="16" name="Espace réservé du numéro de diapositive 15"/>
          <p:cNvSpPr>
            <a:spLocks noGrp="1"/>
          </p:cNvSpPr>
          <p:nvPr>
            <p:ph type="sldNum" sz="quarter" idx="12"/>
          </p:nvPr>
        </p:nvSpPr>
        <p:spPr/>
        <p:txBody>
          <a:bodyPr/>
          <a:lstStyle/>
          <a:p>
            <a:fld id="{2B825D18-8F47-4676-AC87-C8BC662B5306}" type="slidenum">
              <a:rPr lang="fr-FR" smtClean="0"/>
              <a:pPr/>
              <a:t>2</a:t>
            </a:fld>
            <a:endParaRPr lang="fr-FR"/>
          </a:p>
        </p:txBody>
      </p:sp>
      <p:sp>
        <p:nvSpPr>
          <p:cNvPr id="17" name="Rectangle 16"/>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8" name="Image 17"/>
          <p:cNvPicPr>
            <a:picLocks noChangeAspect="1"/>
          </p:cNvPicPr>
          <p:nvPr/>
        </p:nvPicPr>
        <p:blipFill>
          <a:blip r:embed="rId4"/>
          <a:stretch>
            <a:fillRect/>
          </a:stretch>
        </p:blipFill>
        <p:spPr>
          <a:xfrm>
            <a:off x="8579635" y="103978"/>
            <a:ext cx="564333" cy="370847"/>
          </a:xfrm>
          <a:prstGeom prst="rect">
            <a:avLst/>
          </a:prstGeom>
        </p:spPr>
      </p:pic>
      <p:pic>
        <p:nvPicPr>
          <p:cNvPr id="20" name="Picture 4"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3244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482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l="31876" t="14999" r="26875" b="5000"/>
          <a:stretch>
            <a:fillRect/>
          </a:stretch>
        </p:blipFill>
        <p:spPr bwMode="auto">
          <a:xfrm>
            <a:off x="642910" y="0"/>
            <a:ext cx="771530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18" name="Rectangle 2"/>
          <p:cNvSpPr>
            <a:spLocks noGrp="1" noChangeArrowheads="1"/>
          </p:cNvSpPr>
          <p:nvPr>
            <p:ph type="title"/>
          </p:nvPr>
        </p:nvSpPr>
        <p:spPr>
          <a:xfrm>
            <a:off x="7286644" y="142852"/>
            <a:ext cx="1714512" cy="1143008"/>
          </a:xfrm>
        </p:spPr>
        <p:txBody>
          <a:bodyPr>
            <a:noAutofit/>
          </a:bodyPr>
          <a:lstStyle/>
          <a:p>
            <a:r>
              <a:rPr lang="fr-FR" sz="2400" b="1" dirty="0">
                <a:solidFill>
                  <a:srgbClr val="00B050"/>
                </a:solidFill>
                <a:latin typeface="Verdana" pitchFamily="34" charset="0"/>
              </a:rPr>
              <a:t>ANNEXE 1 </a:t>
            </a:r>
            <a:r>
              <a:rPr lang="fr-FR" sz="2400" b="1" dirty="0" smtClean="0">
                <a:solidFill>
                  <a:srgbClr val="00B050"/>
                </a:solidFill>
                <a:latin typeface="Verdana" pitchFamily="34" charset="0"/>
              </a:rPr>
              <a:t>TFUE</a:t>
            </a:r>
            <a:endParaRPr lang="fr-FR" sz="2400" b="1" dirty="0">
              <a:solidFill>
                <a:srgbClr val="00B050"/>
              </a:solidFill>
              <a:latin typeface="Verdana" pitchFamily="34" charset="0"/>
            </a:endParaRPr>
          </a:p>
        </p:txBody>
      </p:sp>
      <p:sp>
        <p:nvSpPr>
          <p:cNvPr id="34819" name="Rectangle 3"/>
          <p:cNvSpPr>
            <a:spLocks noGrp="1" noChangeArrowheads="1"/>
          </p:cNvSpPr>
          <p:nvPr>
            <p:ph type="body" idx="1"/>
          </p:nvPr>
        </p:nvSpPr>
        <p:spPr>
          <a:xfrm>
            <a:off x="685800" y="1371600"/>
            <a:ext cx="7772400" cy="4724400"/>
          </a:xfrm>
        </p:spPr>
        <p:txBody>
          <a:bodyPr/>
          <a:lstStyle/>
          <a:p>
            <a:pPr lvl="1"/>
            <a:endParaRPr lang="fr-FR">
              <a:latin typeface="Verdana" pitchFamily="34" charset="0"/>
            </a:endParaRPr>
          </a:p>
          <a:p>
            <a:endParaRPr lang="fr-FR">
              <a:latin typeface="Verdana" pitchFamily="34" charset="0"/>
            </a:endParaRPr>
          </a:p>
          <a:p>
            <a:endParaRPr lang="fr-FR">
              <a:latin typeface="Verdana" pitchFamily="34" charset="0"/>
            </a:endParaRPr>
          </a:p>
        </p:txBody>
      </p:sp>
      <p:sp>
        <p:nvSpPr>
          <p:cNvPr id="2" name="Espace réservé du pied de page 1"/>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20</a:t>
            </a:fld>
            <a:endParaRPr lang="fr-FR"/>
          </a:p>
        </p:txBody>
      </p:sp>
      <p:sp>
        <p:nvSpPr>
          <p:cNvPr id="9" name="Ellipse 8"/>
          <p:cNvSpPr/>
          <p:nvPr/>
        </p:nvSpPr>
        <p:spPr>
          <a:xfrm rot="20644386">
            <a:off x="7720463" y="1385613"/>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Tree>
    <p:extLst>
      <p:ext uri="{BB962C8B-B14F-4D97-AF65-F5344CB8AC3E}">
        <p14:creationId xmlns:p14="http://schemas.microsoft.com/office/powerpoint/2010/main" val="22089143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0-#ppt_w/2"/>
                                          </p:val>
                                        </p:tav>
                                        <p:tav tm="100000">
                                          <p:val>
                                            <p:strVal val="#ppt_x"/>
                                          </p:val>
                                        </p:tav>
                                      </p:tavLst>
                                    </p:anim>
                                    <p:anim calcmode="lin" valueType="num">
                                      <p:cBhvr additive="base">
                                        <p:cTn id="8" dur="500" fill="hold"/>
                                        <p:tgtEl>
                                          <p:spTgt spid="348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821"/>
                                        </p:tgtEl>
                                        <p:attrNameLst>
                                          <p:attrName>style.visibility</p:attrName>
                                        </p:attrNameLst>
                                      </p:cBhvr>
                                      <p:to>
                                        <p:strVal val="visible"/>
                                      </p:to>
                                    </p:set>
                                    <p:anim calcmode="lin" valueType="num">
                                      <p:cBhvr additive="base">
                                        <p:cTn id="13" dur="500" fill="hold"/>
                                        <p:tgtEl>
                                          <p:spTgt spid="34821"/>
                                        </p:tgtEl>
                                        <p:attrNameLst>
                                          <p:attrName>ppt_x</p:attrName>
                                        </p:attrNameLst>
                                      </p:cBhvr>
                                      <p:tavLst>
                                        <p:tav tm="0">
                                          <p:val>
                                            <p:strVal val="#ppt_x"/>
                                          </p:val>
                                        </p:tav>
                                        <p:tav tm="100000">
                                          <p:val>
                                            <p:strVal val="#ppt_x"/>
                                          </p:val>
                                        </p:tav>
                                      </p:tavLst>
                                    </p:anim>
                                    <p:anim calcmode="lin" valueType="num">
                                      <p:cBhvr additive="base">
                                        <p:cTn id="14" dur="500" fill="hold"/>
                                        <p:tgtEl>
                                          <p:spTgt spid="348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584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7332" y="71414"/>
            <a:ext cx="6500816" cy="6786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2" name="Rectangle 2"/>
          <p:cNvSpPr>
            <a:spLocks noGrp="1" noChangeArrowheads="1"/>
          </p:cNvSpPr>
          <p:nvPr>
            <p:ph type="title"/>
          </p:nvPr>
        </p:nvSpPr>
        <p:spPr>
          <a:xfrm>
            <a:off x="7215206" y="104756"/>
            <a:ext cx="1904984" cy="609600"/>
          </a:xfrm>
        </p:spPr>
        <p:txBody>
          <a:bodyPr>
            <a:noAutofit/>
          </a:bodyPr>
          <a:lstStyle/>
          <a:p>
            <a:r>
              <a:rPr lang="fr-FR" sz="1800" b="1" dirty="0">
                <a:solidFill>
                  <a:srgbClr val="00B050"/>
                </a:solidFill>
                <a:latin typeface="Verdana" pitchFamily="34" charset="0"/>
              </a:rPr>
              <a:t>Annexe 1 TFUE (2)</a:t>
            </a:r>
          </a:p>
        </p:txBody>
      </p:sp>
      <p:sp>
        <p:nvSpPr>
          <p:cNvPr id="35843" name="Rectangle 3"/>
          <p:cNvSpPr>
            <a:spLocks noGrp="1" noChangeArrowheads="1"/>
          </p:cNvSpPr>
          <p:nvPr>
            <p:ph type="body" idx="1"/>
          </p:nvPr>
        </p:nvSpPr>
        <p:spPr>
          <a:xfrm>
            <a:off x="685800" y="1371600"/>
            <a:ext cx="7772400" cy="4724400"/>
          </a:xfrm>
        </p:spPr>
        <p:txBody>
          <a:bodyPr/>
          <a:lstStyle/>
          <a:p>
            <a:pPr lvl="1"/>
            <a:endParaRPr lang="fr-FR">
              <a:latin typeface="Verdana" pitchFamily="34" charset="0"/>
            </a:endParaRPr>
          </a:p>
          <a:p>
            <a:endParaRPr lang="fr-FR">
              <a:latin typeface="Verdana" pitchFamily="34" charset="0"/>
            </a:endParaRPr>
          </a:p>
          <a:p>
            <a:endParaRPr lang="fr-FR">
              <a:latin typeface="Verdana" pitchFamily="34" charset="0"/>
            </a:endParaRP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21</a:t>
            </a:fld>
            <a:endParaRPr lang="fr-FR"/>
          </a:p>
        </p:txBody>
      </p:sp>
      <p:sp>
        <p:nvSpPr>
          <p:cNvPr id="9" name="Ellipse 8"/>
          <p:cNvSpPr/>
          <p:nvPr/>
        </p:nvSpPr>
        <p:spPr>
          <a:xfrm rot="20644386">
            <a:off x="7939080" y="1218893"/>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Tree>
    <p:extLst>
      <p:ext uri="{BB962C8B-B14F-4D97-AF65-F5344CB8AC3E}">
        <p14:creationId xmlns:p14="http://schemas.microsoft.com/office/powerpoint/2010/main" val="41420264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0-#ppt_w/2"/>
                                          </p:val>
                                        </p:tav>
                                        <p:tav tm="100000">
                                          <p:val>
                                            <p:strVal val="#ppt_x"/>
                                          </p:val>
                                        </p:tav>
                                      </p:tavLst>
                                    </p:anim>
                                    <p:anim calcmode="lin" valueType="num">
                                      <p:cBhvr additive="base">
                                        <p:cTn id="8" dur="500" fill="hold"/>
                                        <p:tgtEl>
                                          <p:spTgt spid="358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847"/>
                                        </p:tgtEl>
                                        <p:attrNameLst>
                                          <p:attrName>style.visibility</p:attrName>
                                        </p:attrNameLst>
                                      </p:cBhvr>
                                      <p:to>
                                        <p:strVal val="visible"/>
                                      </p:to>
                                    </p:set>
                                    <p:anim calcmode="lin" valueType="num">
                                      <p:cBhvr additive="base">
                                        <p:cTn id="13" dur="500" fill="hold"/>
                                        <p:tgtEl>
                                          <p:spTgt spid="35847"/>
                                        </p:tgtEl>
                                        <p:attrNameLst>
                                          <p:attrName>ppt_x</p:attrName>
                                        </p:attrNameLst>
                                      </p:cBhvr>
                                      <p:tavLst>
                                        <p:tav tm="0">
                                          <p:val>
                                            <p:strVal val="#ppt_x"/>
                                          </p:val>
                                        </p:tav>
                                        <p:tav tm="100000">
                                          <p:val>
                                            <p:strVal val="#ppt_x"/>
                                          </p:val>
                                        </p:tav>
                                      </p:tavLst>
                                    </p:anim>
                                    <p:anim calcmode="lin" valueType="num">
                                      <p:cBhvr additive="base">
                                        <p:cTn id="14" dur="500" fill="hold"/>
                                        <p:tgtEl>
                                          <p:spTgt spid="3584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Rectangle 9"/>
          <p:cNvSpPr/>
          <p:nvPr/>
        </p:nvSpPr>
        <p:spPr>
          <a:xfrm>
            <a:off x="0" y="-27384"/>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686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538" y="214290"/>
            <a:ext cx="6392887" cy="3000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6" name="Rectangle 2"/>
          <p:cNvSpPr>
            <a:spLocks noGrp="1" noChangeArrowheads="1"/>
          </p:cNvSpPr>
          <p:nvPr>
            <p:ph type="title"/>
          </p:nvPr>
        </p:nvSpPr>
        <p:spPr>
          <a:xfrm>
            <a:off x="7072330" y="247632"/>
            <a:ext cx="2119298" cy="609600"/>
          </a:xfrm>
        </p:spPr>
        <p:txBody>
          <a:bodyPr>
            <a:noAutofit/>
          </a:bodyPr>
          <a:lstStyle/>
          <a:p>
            <a:r>
              <a:rPr lang="fr-FR" sz="2400" b="1" dirty="0">
                <a:solidFill>
                  <a:srgbClr val="00B050"/>
                </a:solidFill>
                <a:latin typeface="Verdana" pitchFamily="34" charset="0"/>
              </a:rPr>
              <a:t>Annexe 1 TFUE (3)</a:t>
            </a:r>
          </a:p>
        </p:txBody>
      </p:sp>
      <p:sp>
        <p:nvSpPr>
          <p:cNvPr id="36867" name="Rectangle 3"/>
          <p:cNvSpPr>
            <a:spLocks noGrp="1" noChangeArrowheads="1"/>
          </p:cNvSpPr>
          <p:nvPr>
            <p:ph type="body" idx="1"/>
          </p:nvPr>
        </p:nvSpPr>
        <p:spPr>
          <a:xfrm>
            <a:off x="685800" y="1371600"/>
            <a:ext cx="7815290" cy="4129102"/>
          </a:xfrm>
        </p:spPr>
        <p:txBody>
          <a:bodyPr/>
          <a:lstStyle/>
          <a:p>
            <a:pPr lvl="1"/>
            <a:endParaRPr lang="fr-FR" dirty="0">
              <a:latin typeface="Verdana" pitchFamily="34" charset="0"/>
            </a:endParaRPr>
          </a:p>
          <a:p>
            <a:endParaRPr lang="fr-FR" dirty="0">
              <a:latin typeface="Verdana" pitchFamily="34" charset="0"/>
            </a:endParaRPr>
          </a:p>
          <a:p>
            <a:endParaRPr lang="fr-FR" dirty="0">
              <a:latin typeface="Verdana" pitchFamily="34" charset="0"/>
            </a:endParaRPr>
          </a:p>
        </p:txBody>
      </p:sp>
      <p:sp>
        <p:nvSpPr>
          <p:cNvPr id="2" name="ZoneTexte 1"/>
          <p:cNvSpPr txBox="1"/>
          <p:nvPr/>
        </p:nvSpPr>
        <p:spPr>
          <a:xfrm>
            <a:off x="682998" y="3143248"/>
            <a:ext cx="3388936" cy="1815882"/>
          </a:xfrm>
          <a:prstGeom prst="rect">
            <a:avLst/>
          </a:prstGeom>
          <a:noFill/>
          <a:ln>
            <a:solidFill>
              <a:srgbClr val="FF0000"/>
            </a:solidFill>
          </a:ln>
        </p:spPr>
        <p:txBody>
          <a:bodyPr wrap="square" rtlCol="0">
            <a:spAutoFit/>
          </a:bodyPr>
          <a:lstStyle/>
          <a:p>
            <a:r>
              <a:rPr lang="fr-FR" sz="1600" b="1" u="sng" dirty="0" smtClean="0">
                <a:solidFill>
                  <a:schemeClr val="tx2"/>
                </a:solidFill>
                <a:latin typeface="+mj-lt"/>
              </a:rPr>
              <a:t>SONT CLASSES HORS ANNEXE 1</a:t>
            </a:r>
          </a:p>
          <a:p>
            <a:pPr marL="285750" indent="-285750">
              <a:buFontTx/>
              <a:buChar char="-"/>
            </a:pPr>
            <a:r>
              <a:rPr lang="fr-FR" sz="1600" dirty="0" smtClean="0">
                <a:solidFill>
                  <a:schemeClr val="tx2"/>
                </a:solidFill>
                <a:latin typeface="+mj-lt"/>
              </a:rPr>
              <a:t>Chocolat</a:t>
            </a:r>
          </a:p>
          <a:p>
            <a:pPr marL="285750" indent="-285750">
              <a:buFontTx/>
              <a:buChar char="-"/>
            </a:pPr>
            <a:r>
              <a:rPr lang="fr-FR" sz="1600" dirty="0" smtClean="0">
                <a:solidFill>
                  <a:schemeClr val="tx2"/>
                </a:solidFill>
                <a:latin typeface="+mj-lt"/>
              </a:rPr>
              <a:t>Pain et viennoiseries</a:t>
            </a:r>
          </a:p>
          <a:p>
            <a:pPr marL="285750" indent="-285750">
              <a:buFontTx/>
              <a:buChar char="-"/>
            </a:pPr>
            <a:r>
              <a:rPr lang="fr-FR" sz="1600" dirty="0" smtClean="0">
                <a:solidFill>
                  <a:schemeClr val="tx2"/>
                </a:solidFill>
                <a:latin typeface="+mj-lt"/>
              </a:rPr>
              <a:t>Sel </a:t>
            </a:r>
          </a:p>
          <a:p>
            <a:pPr marL="285750" indent="-285750">
              <a:buFontTx/>
              <a:buChar char="-"/>
            </a:pPr>
            <a:endParaRPr lang="fr-FR" sz="1600" dirty="0" smtClean="0">
              <a:solidFill>
                <a:srgbClr val="FF0000"/>
              </a:solidFill>
              <a:latin typeface="+mj-lt"/>
            </a:endParaRPr>
          </a:p>
          <a:p>
            <a:pPr marL="285750" indent="-285750">
              <a:buFontTx/>
              <a:buChar char="-"/>
            </a:pPr>
            <a:endParaRPr lang="fr-FR" sz="1600" dirty="0" smtClean="0">
              <a:latin typeface="+mj-lt"/>
            </a:endParaRPr>
          </a:p>
          <a:p>
            <a:pPr marL="285750" indent="-285750">
              <a:buFontTx/>
              <a:buChar char="-"/>
            </a:pPr>
            <a:endParaRPr lang="fr-FR" sz="1600" dirty="0">
              <a:latin typeface="+mj-lt"/>
            </a:endParaRPr>
          </a:p>
        </p:txBody>
      </p:sp>
      <p:sp>
        <p:nvSpPr>
          <p:cNvPr id="7" name="ZoneTexte 6"/>
          <p:cNvSpPr txBox="1"/>
          <p:nvPr/>
        </p:nvSpPr>
        <p:spPr>
          <a:xfrm>
            <a:off x="4572000" y="3143248"/>
            <a:ext cx="3888432" cy="1815882"/>
          </a:xfrm>
          <a:prstGeom prst="rect">
            <a:avLst/>
          </a:prstGeom>
          <a:noFill/>
          <a:ln>
            <a:solidFill>
              <a:srgbClr val="00B050"/>
            </a:solidFill>
          </a:ln>
        </p:spPr>
        <p:txBody>
          <a:bodyPr wrap="square" rtlCol="0">
            <a:spAutoFit/>
          </a:bodyPr>
          <a:lstStyle/>
          <a:p>
            <a:r>
              <a:rPr lang="fr-FR" sz="1600" b="1" u="sng" dirty="0" smtClean="0">
                <a:solidFill>
                  <a:srgbClr val="00B050"/>
                </a:solidFill>
                <a:latin typeface="+mj-lt"/>
              </a:rPr>
              <a:t>SONT CLASSES EN ANNEXE 1 :</a:t>
            </a:r>
          </a:p>
          <a:p>
            <a:pPr marL="285750" indent="-285750">
              <a:buFontTx/>
              <a:buChar char="-"/>
            </a:pPr>
            <a:r>
              <a:rPr lang="fr-FR" sz="1600" dirty="0" smtClean="0">
                <a:solidFill>
                  <a:srgbClr val="00B050"/>
                </a:solidFill>
                <a:latin typeface="+mj-lt"/>
              </a:rPr>
              <a:t>Cacao</a:t>
            </a:r>
          </a:p>
          <a:p>
            <a:pPr marL="285750" indent="-285750">
              <a:buFontTx/>
              <a:buChar char="-"/>
            </a:pPr>
            <a:r>
              <a:rPr lang="fr-FR" sz="1600" dirty="0">
                <a:solidFill>
                  <a:srgbClr val="00B050"/>
                </a:solidFill>
                <a:latin typeface="+mj-lt"/>
              </a:rPr>
              <a:t>Farine</a:t>
            </a:r>
          </a:p>
          <a:p>
            <a:pPr marL="285750" indent="-285750">
              <a:buFontTx/>
              <a:buChar char="-"/>
            </a:pPr>
            <a:r>
              <a:rPr lang="fr-FR" sz="1600" dirty="0">
                <a:solidFill>
                  <a:srgbClr val="00B050"/>
                </a:solidFill>
                <a:latin typeface="+mj-lt"/>
              </a:rPr>
              <a:t>Poivre</a:t>
            </a:r>
          </a:p>
          <a:p>
            <a:pPr marL="285750" indent="-285750">
              <a:buFontTx/>
              <a:buChar char="-"/>
            </a:pPr>
            <a:r>
              <a:rPr lang="fr-FR" sz="1600" dirty="0" smtClean="0">
                <a:solidFill>
                  <a:srgbClr val="00B050"/>
                </a:solidFill>
                <a:latin typeface="+mj-lt"/>
              </a:rPr>
              <a:t>Algues (dont spiruline) </a:t>
            </a:r>
          </a:p>
          <a:p>
            <a:pPr marL="285750" indent="-285750">
              <a:buFontTx/>
              <a:buChar char="-"/>
            </a:pPr>
            <a:r>
              <a:rPr lang="fr-FR" sz="1600" dirty="0" smtClean="0">
                <a:solidFill>
                  <a:srgbClr val="00B050"/>
                </a:solidFill>
                <a:latin typeface="+mj-lt"/>
              </a:rPr>
              <a:t>Salade de fruits</a:t>
            </a:r>
          </a:p>
          <a:p>
            <a:pPr marL="285750" indent="-285750">
              <a:buFontTx/>
              <a:buChar char="-"/>
            </a:pPr>
            <a:r>
              <a:rPr lang="fr-FR" sz="1600" dirty="0" smtClean="0">
                <a:solidFill>
                  <a:srgbClr val="00B050"/>
                </a:solidFill>
                <a:latin typeface="+mj-lt"/>
              </a:rPr>
              <a:t>Boudin Antillais …</a:t>
            </a:r>
          </a:p>
        </p:txBody>
      </p:sp>
      <p:sp>
        <p:nvSpPr>
          <p:cNvPr id="8" name="ZoneTexte 7"/>
          <p:cNvSpPr txBox="1"/>
          <p:nvPr/>
        </p:nvSpPr>
        <p:spPr>
          <a:xfrm>
            <a:off x="500034" y="5229067"/>
            <a:ext cx="8072494" cy="1200329"/>
          </a:xfrm>
          <a:prstGeom prst="rect">
            <a:avLst/>
          </a:prstGeom>
          <a:noFill/>
        </p:spPr>
        <p:txBody>
          <a:bodyPr wrap="square" rtlCol="0">
            <a:spAutoFit/>
          </a:bodyPr>
          <a:lstStyle/>
          <a:p>
            <a:r>
              <a:rPr lang="fr-FR" sz="1800" b="1" u="sng" dirty="0" smtClean="0">
                <a:solidFill>
                  <a:srgbClr val="00B050"/>
                </a:solidFill>
                <a:latin typeface="+mj-lt"/>
              </a:rPr>
              <a:t>En cas  d’incertitude sur l’appartenance à l’annexe 1 du TFUE:</a:t>
            </a:r>
          </a:p>
          <a:p>
            <a:r>
              <a:rPr lang="fr-FR" sz="1800" b="1" dirty="0" smtClean="0">
                <a:solidFill>
                  <a:srgbClr val="00B050"/>
                </a:solidFill>
                <a:latin typeface="+mj-lt"/>
              </a:rPr>
              <a:t>-&gt; Se référer à la nomenclature des produits douaniers</a:t>
            </a:r>
          </a:p>
          <a:p>
            <a:r>
              <a:rPr lang="fr-FR" sz="1800" b="1" dirty="0" smtClean="0">
                <a:solidFill>
                  <a:srgbClr val="00B050"/>
                </a:solidFill>
                <a:latin typeface="+mj-lt"/>
              </a:rPr>
              <a:t>-&gt; Contacter les services du Ministères de l’agriculture </a:t>
            </a:r>
          </a:p>
          <a:p>
            <a:pPr algn="ctr"/>
            <a:r>
              <a:rPr lang="fr-FR" sz="1800" b="1" i="1" u="sng" dirty="0" smtClean="0">
                <a:solidFill>
                  <a:srgbClr val="00B050"/>
                </a:solidFill>
                <a:latin typeface="+mj-lt"/>
              </a:rPr>
              <a:t>NB</a:t>
            </a:r>
            <a:r>
              <a:rPr lang="fr-FR" sz="1800" b="1" i="1" dirty="0" smtClean="0">
                <a:solidFill>
                  <a:srgbClr val="00B050"/>
                </a:solidFill>
                <a:latin typeface="+mj-lt"/>
              </a:rPr>
              <a:t>: l’agro-alimentaire (IAA) fait l’objet d’un traitement particulier</a:t>
            </a:r>
            <a:endParaRPr lang="fr-FR" sz="1800" b="1" i="1" dirty="0">
              <a:solidFill>
                <a:srgbClr val="00B050"/>
              </a:solidFill>
              <a:latin typeface="+mj-lt"/>
            </a:endParaRP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22</a:t>
            </a:fld>
            <a:endParaRPr lang="fr-FR" dirty="0"/>
          </a:p>
        </p:txBody>
      </p:sp>
      <p:sp>
        <p:nvSpPr>
          <p:cNvPr id="12" name="Ellipse 11"/>
          <p:cNvSpPr/>
          <p:nvPr/>
        </p:nvSpPr>
        <p:spPr>
          <a:xfrm rot="20644386">
            <a:off x="7590892" y="4010921"/>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
        <p:nvSpPr>
          <p:cNvPr id="13" name="Ellipse 12"/>
          <p:cNvSpPr/>
          <p:nvPr/>
        </p:nvSpPr>
        <p:spPr>
          <a:xfrm rot="20644386">
            <a:off x="2469856" y="4033425"/>
            <a:ext cx="879321" cy="796379"/>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b="1" smtClean="0"/>
              <a:t>HORS Art </a:t>
            </a:r>
            <a:r>
              <a:rPr lang="fr-FR" b="1" dirty="0" smtClean="0"/>
              <a:t>42</a:t>
            </a:r>
            <a:endParaRPr lang="fr-FR" b="1" dirty="0"/>
          </a:p>
        </p:txBody>
      </p:sp>
    </p:spTree>
    <p:extLst>
      <p:ext uri="{BB962C8B-B14F-4D97-AF65-F5344CB8AC3E}">
        <p14:creationId xmlns:p14="http://schemas.microsoft.com/office/powerpoint/2010/main" val="32867336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0-#ppt_w/2"/>
                                          </p:val>
                                        </p:tav>
                                        <p:tav tm="100000">
                                          <p:val>
                                            <p:strVal val="#ppt_x"/>
                                          </p:val>
                                        </p:tav>
                                      </p:tavLst>
                                    </p:anim>
                                    <p:anim calcmode="lin" valueType="num">
                                      <p:cBhvr additive="base">
                                        <p:cTn id="8" dur="500"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869"/>
                                        </p:tgtEl>
                                        <p:attrNameLst>
                                          <p:attrName>style.visibility</p:attrName>
                                        </p:attrNameLst>
                                      </p:cBhvr>
                                      <p:to>
                                        <p:strVal val="visible"/>
                                      </p:to>
                                    </p:set>
                                    <p:anim calcmode="lin" valueType="num">
                                      <p:cBhvr additive="base">
                                        <p:cTn id="13" dur="500" fill="hold"/>
                                        <p:tgtEl>
                                          <p:spTgt spid="36869"/>
                                        </p:tgtEl>
                                        <p:attrNameLst>
                                          <p:attrName>ppt_x</p:attrName>
                                        </p:attrNameLst>
                                      </p:cBhvr>
                                      <p:tavLst>
                                        <p:tav tm="0">
                                          <p:val>
                                            <p:strVal val="#ppt_x"/>
                                          </p:val>
                                        </p:tav>
                                        <p:tav tm="100000">
                                          <p:val>
                                            <p:strVal val="#ppt_x"/>
                                          </p:val>
                                        </p:tav>
                                      </p:tavLst>
                                    </p:anim>
                                    <p:anim calcmode="lin" valueType="num">
                                      <p:cBhvr additive="base">
                                        <p:cTn id="14" dur="500" fill="hold"/>
                                        <p:tgtEl>
                                          <p:spTgt spid="3686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2" grpId="0" animBg="1"/>
      <p:bldP spid="7" grpId="0" animBg="1"/>
      <p:bldP spid="8" grpId="0"/>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14282" y="1428736"/>
            <a:ext cx="9164048" cy="3500462"/>
          </a:xfrm>
          <a:prstGeom prst="rect">
            <a:avLst/>
          </a:prstGeom>
          <a:noFill/>
          <a:ln w="9525">
            <a:noFill/>
            <a:miter lim="800000"/>
            <a:headEnd/>
            <a:tailEnd/>
          </a:ln>
          <a:effectLst/>
        </p:spPr>
      </p:pic>
      <p:sp>
        <p:nvSpPr>
          <p:cNvPr id="28675" name="Rectangle 1027"/>
          <p:cNvSpPr>
            <a:spLocks noGrp="1" noChangeArrowheads="1"/>
          </p:cNvSpPr>
          <p:nvPr>
            <p:ph type="body" idx="1"/>
          </p:nvPr>
        </p:nvSpPr>
        <p:spPr>
          <a:xfrm>
            <a:off x="142844" y="1571612"/>
            <a:ext cx="8915400" cy="4357718"/>
          </a:xfrm>
        </p:spPr>
        <p:txBody>
          <a:bodyPr>
            <a:normAutofit fontScale="92500" lnSpcReduction="20000"/>
          </a:bodyPr>
          <a:lstStyle/>
          <a:p>
            <a:pPr>
              <a:lnSpc>
                <a:spcPct val="90000"/>
              </a:lnSpc>
            </a:pPr>
            <a:r>
              <a:rPr lang="fr-FR" sz="2800" b="1" u="sng" dirty="0" smtClean="0">
                <a:solidFill>
                  <a:srgbClr val="00B050"/>
                </a:solidFill>
                <a:latin typeface="Verdana" pitchFamily="34" charset="0"/>
              </a:rPr>
              <a:t>L’article 42 </a:t>
            </a:r>
            <a:r>
              <a:rPr lang="fr-FR" sz="2800" dirty="0" smtClean="0">
                <a:solidFill>
                  <a:srgbClr val="00B050"/>
                </a:solidFill>
                <a:latin typeface="Verdana" pitchFamily="34" charset="0"/>
              </a:rPr>
              <a:t>TFUE</a:t>
            </a:r>
            <a:endParaRPr lang="fr-FR" sz="2800" dirty="0">
              <a:solidFill>
                <a:srgbClr val="00B050"/>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2800" dirty="0">
              <a:solidFill>
                <a:schemeClr val="tx2"/>
              </a:solidFill>
              <a:latin typeface="Verdana" pitchFamily="34" charset="0"/>
            </a:endParaRPr>
          </a:p>
          <a:p>
            <a:pPr>
              <a:lnSpc>
                <a:spcPct val="90000"/>
              </a:lnSpc>
            </a:pPr>
            <a:endParaRPr lang="fr-FR" sz="1000" dirty="0" smtClean="0">
              <a:solidFill>
                <a:srgbClr val="00B050"/>
              </a:solidFill>
              <a:latin typeface="Verdana" pitchFamily="34" charset="0"/>
            </a:endParaRPr>
          </a:p>
          <a:p>
            <a:pPr lvl="1">
              <a:lnSpc>
                <a:spcPct val="90000"/>
              </a:lnSpc>
              <a:buNone/>
            </a:pPr>
            <a:endParaRPr lang="fr-FR" sz="1000" dirty="0" smtClean="0">
              <a:solidFill>
                <a:srgbClr val="00B050"/>
              </a:solidFill>
              <a:latin typeface="Verdana" pitchFamily="34" charset="0"/>
            </a:endParaRPr>
          </a:p>
          <a:p>
            <a:pPr lvl="1">
              <a:lnSpc>
                <a:spcPct val="90000"/>
              </a:lnSpc>
              <a:buNone/>
            </a:pPr>
            <a:endParaRPr lang="fr-FR" sz="1000" b="1" dirty="0" smtClean="0">
              <a:solidFill>
                <a:srgbClr val="00B050"/>
              </a:solidFill>
              <a:latin typeface="Verdana" pitchFamily="34" charset="0"/>
            </a:endParaRPr>
          </a:p>
          <a:p>
            <a:pPr lvl="1">
              <a:lnSpc>
                <a:spcPct val="90000"/>
              </a:lnSpc>
              <a:buNone/>
            </a:pPr>
            <a:r>
              <a:rPr lang="fr-FR" sz="1000" b="1" dirty="0" smtClean="0">
                <a:solidFill>
                  <a:srgbClr val="00B050"/>
                </a:solidFill>
                <a:latin typeface="Verdana" pitchFamily="34" charset="0"/>
              </a:rPr>
              <a:t>-&gt;  </a:t>
            </a:r>
            <a:r>
              <a:rPr lang="fr-FR" sz="2400" b="1" dirty="0" smtClean="0">
                <a:solidFill>
                  <a:srgbClr val="00B050"/>
                </a:solidFill>
                <a:latin typeface="Verdana" pitchFamily="34" charset="0"/>
              </a:rPr>
              <a:t>application « </a:t>
            </a:r>
            <a:r>
              <a:rPr lang="fr-FR" sz="2400" b="1" dirty="0" smtClean="0">
                <a:solidFill>
                  <a:srgbClr val="FF0000"/>
                </a:solidFill>
                <a:latin typeface="Verdana" pitchFamily="34" charset="0"/>
              </a:rPr>
              <a:t>adaptée</a:t>
            </a:r>
            <a:r>
              <a:rPr lang="fr-FR" sz="2400" b="1" dirty="0" smtClean="0">
                <a:solidFill>
                  <a:srgbClr val="00B050"/>
                </a:solidFill>
                <a:latin typeface="Verdana" pitchFamily="34" charset="0"/>
              </a:rPr>
              <a:t> » des règles de concurrence dans le secteur agricole</a:t>
            </a:r>
            <a:endParaRPr lang="fr-FR" sz="2400" b="1" dirty="0">
              <a:solidFill>
                <a:srgbClr val="00B050"/>
              </a:solidFill>
              <a:latin typeface="Verdana" pitchFamily="34" charset="0"/>
            </a:endParaRPr>
          </a:p>
        </p:txBody>
      </p:sp>
      <p:sp>
        <p:nvSpPr>
          <p:cNvPr id="8" name="Espace réservé du pied de page 7"/>
          <p:cNvSpPr>
            <a:spLocks noGrp="1"/>
          </p:cNvSpPr>
          <p:nvPr>
            <p:ph type="ftr" sz="quarter" idx="11"/>
          </p:nvPr>
        </p:nvSpPr>
        <p:spPr/>
        <p:txBody>
          <a:bodyPr/>
          <a:lstStyle/>
          <a:p>
            <a:r>
              <a:rPr lang="fr-FR" smtClean="0"/>
              <a:t>JP BOVE/FCAE</a:t>
            </a:r>
            <a:endParaRPr lang="fr-FR"/>
          </a:p>
        </p:txBody>
      </p:sp>
      <p:sp>
        <p:nvSpPr>
          <p:cNvPr id="10" name="Rectangle 9"/>
          <p:cNvSpPr/>
          <p:nvPr/>
        </p:nvSpPr>
        <p:spPr>
          <a:xfrm>
            <a:off x="428564" y="2071678"/>
            <a:ext cx="8215402" cy="1071570"/>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428564" y="3429000"/>
            <a:ext cx="6643734" cy="500066"/>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Spécificités du </a:t>
            </a:r>
            <a:r>
              <a:rPr lang="fr-FR" sz="3600" b="1" dirty="0" smtClean="0">
                <a:solidFill>
                  <a:srgbClr val="00B050"/>
                </a:solidFill>
                <a:latin typeface="Arial" pitchFamily="34" charset="0"/>
                <a:cs typeface="Arial" pitchFamily="34" charset="0"/>
              </a:rPr>
              <a:t>secteur agricole</a:t>
            </a:r>
            <a:endParaRPr lang="fr-FR" sz="3600" b="1" dirty="0">
              <a:solidFill>
                <a:srgbClr val="00B050"/>
              </a:solidFill>
              <a:latin typeface="Arial" pitchFamily="34" charset="0"/>
              <a:cs typeface="Arial" pitchFamily="34" charset="0"/>
            </a:endParaRP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23</a:t>
            </a:fld>
            <a:endParaRPr lang="fr-FR" dirty="0"/>
          </a:p>
        </p:txBody>
      </p:sp>
      <p:sp>
        <p:nvSpPr>
          <p:cNvPr id="13" name="Ellipse 12"/>
          <p:cNvSpPr/>
          <p:nvPr/>
        </p:nvSpPr>
        <p:spPr>
          <a:xfrm rot="20644386">
            <a:off x="8112326" y="873437"/>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pic>
        <p:nvPicPr>
          <p:cNvPr id="14"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16" name="Rectangle 15"/>
          <p:cNvSpPr/>
          <p:nvPr/>
        </p:nvSpPr>
        <p:spPr>
          <a:xfrm>
            <a:off x="3289036" y="44378"/>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Image 16"/>
          <p:cNvPicPr>
            <a:picLocks noChangeAspect="1"/>
          </p:cNvPicPr>
          <p:nvPr/>
        </p:nvPicPr>
        <p:blipFill>
          <a:blip r:embed="rId5"/>
          <a:stretch>
            <a:fillRect/>
          </a:stretch>
        </p:blipFill>
        <p:spPr>
          <a:xfrm>
            <a:off x="8482335" y="68851"/>
            <a:ext cx="564333" cy="37084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675">
                                            <p:txEl>
                                              <p:pRg st="12" end="12"/>
                                            </p:txEl>
                                          </p:spTgt>
                                        </p:tgtEl>
                                        <p:attrNameLst>
                                          <p:attrName>style.visibility</p:attrName>
                                        </p:attrNameLst>
                                      </p:cBhvr>
                                      <p:to>
                                        <p:strVal val="visible"/>
                                      </p:to>
                                    </p:set>
                                    <p:anim calcmode="lin" valueType="num">
                                      <p:cBhvr additive="base">
                                        <p:cTn id="31" dur="500" fill="hold"/>
                                        <p:tgtEl>
                                          <p:spTgt spid="28675">
                                            <p:txEl>
                                              <p:pRg st="12" end="1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67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P spid="10" grpId="0" animBg="1"/>
      <p:bldP spid="11"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4967235" y="714356"/>
            <a:ext cx="4105359" cy="2000264"/>
          </a:xfrm>
          <a:prstGeom prst="rect">
            <a:avLst/>
          </a:prstGeom>
          <a:noFill/>
          <a:ln w="9525">
            <a:noFill/>
            <a:miter lim="800000"/>
            <a:headEnd/>
            <a:tailEnd/>
          </a:ln>
          <a:effectLst/>
        </p:spPr>
      </p:pic>
      <p:sp>
        <p:nvSpPr>
          <p:cNvPr id="25605" name="Titre 1"/>
          <p:cNvSpPr txBox="1">
            <a:spLocks/>
          </p:cNvSpPr>
          <p:nvPr/>
        </p:nvSpPr>
        <p:spPr bwMode="auto">
          <a:xfrm>
            <a:off x="285752" y="928670"/>
            <a:ext cx="4643438" cy="1214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b="1" dirty="0" smtClean="0">
                <a:solidFill>
                  <a:srgbClr val="00B050"/>
                </a:solidFill>
                <a:latin typeface="Calibri" pitchFamily="34" charset="0"/>
              </a:rPr>
              <a:t>Le principe du cofinancement pour le </a:t>
            </a:r>
            <a:r>
              <a:rPr lang="fr-FR" sz="1800" b="1" dirty="0" err="1" smtClean="0">
                <a:solidFill>
                  <a:srgbClr val="00B050"/>
                </a:solidFill>
                <a:latin typeface="Calibri" pitchFamily="34" charset="0"/>
              </a:rPr>
              <a:t>Feader</a:t>
            </a:r>
            <a:r>
              <a:rPr lang="fr-FR" sz="1800" b="1" dirty="0" smtClean="0">
                <a:solidFill>
                  <a:srgbClr val="00B050"/>
                </a:solidFill>
                <a:latin typeface="Calibri" pitchFamily="34" charset="0"/>
              </a:rPr>
              <a:t> </a:t>
            </a:r>
          </a:p>
          <a:p>
            <a:pPr eaLnBrk="1" hangingPunct="1"/>
            <a:r>
              <a:rPr lang="fr-FR" sz="1800" b="1" dirty="0" smtClean="0">
                <a:solidFill>
                  <a:srgbClr val="00B050"/>
                </a:solidFill>
                <a:latin typeface="Calibri" pitchFamily="34" charset="0"/>
              </a:rPr>
              <a:t>Et la création du « top up »</a:t>
            </a:r>
            <a:endParaRPr lang="fr-FR" sz="1800" b="1" dirty="0">
              <a:solidFill>
                <a:srgbClr val="00B050"/>
              </a:solidFill>
              <a:latin typeface="Calibri" pitchFamily="34" charset="0"/>
            </a:endParaRPr>
          </a:p>
        </p:txBody>
      </p:sp>
      <p:sp>
        <p:nvSpPr>
          <p:cNvPr id="4" name="Rectangle 3"/>
          <p:cNvSpPr/>
          <p:nvPr/>
        </p:nvSpPr>
        <p:spPr>
          <a:xfrm>
            <a:off x="35497" y="2143116"/>
            <a:ext cx="1427286" cy="371477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ZoneTexte 4"/>
          <p:cNvSpPr txBox="1"/>
          <p:nvPr/>
        </p:nvSpPr>
        <p:spPr>
          <a:xfrm>
            <a:off x="-36512" y="2363786"/>
            <a:ext cx="1584325" cy="922338"/>
          </a:xfrm>
          <a:prstGeom prst="rect">
            <a:avLst/>
          </a:prstGeom>
          <a:noFill/>
        </p:spPr>
        <p:txBody>
          <a:bodyPr>
            <a:spAutoFit/>
          </a:bodyPr>
          <a:lstStyle/>
          <a:p>
            <a:pPr algn="ctr">
              <a:defRPr/>
            </a:pPr>
            <a:r>
              <a:rPr lang="fr-FR" sz="1800" b="1" dirty="0">
                <a:solidFill>
                  <a:schemeClr val="bg1"/>
                </a:solidFill>
                <a:latin typeface="+mj-lt"/>
              </a:rPr>
              <a:t>COUT TOTAL </a:t>
            </a:r>
          </a:p>
          <a:p>
            <a:pPr algn="ctr">
              <a:defRPr/>
            </a:pPr>
            <a:r>
              <a:rPr lang="fr-FR" sz="1800" b="1" dirty="0">
                <a:solidFill>
                  <a:schemeClr val="bg1"/>
                </a:solidFill>
                <a:latin typeface="+mj-lt"/>
              </a:rPr>
              <a:t>DE L’OPERATION</a:t>
            </a:r>
          </a:p>
        </p:txBody>
      </p:sp>
      <p:sp>
        <p:nvSpPr>
          <p:cNvPr id="6" name="ZoneTexte 5"/>
          <p:cNvSpPr txBox="1"/>
          <p:nvPr/>
        </p:nvSpPr>
        <p:spPr>
          <a:xfrm>
            <a:off x="251520" y="1824029"/>
            <a:ext cx="1211262" cy="369332"/>
          </a:xfrm>
          <a:prstGeom prst="rect">
            <a:avLst/>
          </a:prstGeom>
          <a:noFill/>
        </p:spPr>
        <p:txBody>
          <a:bodyPr>
            <a:spAutoFit/>
          </a:bodyPr>
          <a:lstStyle/>
          <a:p>
            <a:pPr algn="ctr">
              <a:defRPr/>
            </a:pPr>
            <a:r>
              <a:rPr lang="fr-FR" b="1" dirty="0" smtClean="0">
                <a:latin typeface="+mj-lt"/>
              </a:rPr>
              <a:t>150</a:t>
            </a:r>
            <a:endParaRPr lang="fr-FR" b="1" dirty="0">
              <a:latin typeface="+mj-lt"/>
            </a:endParaRPr>
          </a:p>
        </p:txBody>
      </p:sp>
      <p:sp>
        <p:nvSpPr>
          <p:cNvPr id="11" name="Rectangle 10"/>
          <p:cNvSpPr/>
          <p:nvPr/>
        </p:nvSpPr>
        <p:spPr>
          <a:xfrm>
            <a:off x="3143126" y="2852739"/>
            <a:ext cx="1356866" cy="300515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ZoneTexte 11"/>
          <p:cNvSpPr txBox="1"/>
          <p:nvPr/>
        </p:nvSpPr>
        <p:spPr>
          <a:xfrm>
            <a:off x="2987675" y="3009900"/>
            <a:ext cx="1584325" cy="923925"/>
          </a:xfrm>
          <a:prstGeom prst="rect">
            <a:avLst/>
          </a:prstGeom>
          <a:noFill/>
        </p:spPr>
        <p:txBody>
          <a:bodyPr>
            <a:spAutoFit/>
          </a:bodyPr>
          <a:lstStyle/>
          <a:p>
            <a:pPr algn="ctr">
              <a:defRPr/>
            </a:pPr>
            <a:r>
              <a:rPr lang="fr-FR" sz="1800" b="1" dirty="0">
                <a:solidFill>
                  <a:schemeClr val="bg1"/>
                </a:solidFill>
                <a:latin typeface="+mj-lt"/>
              </a:rPr>
              <a:t>DEPENSE </a:t>
            </a:r>
          </a:p>
          <a:p>
            <a:pPr algn="ctr">
              <a:defRPr/>
            </a:pPr>
            <a:r>
              <a:rPr lang="fr-FR" sz="1800" b="1" dirty="0">
                <a:solidFill>
                  <a:schemeClr val="bg1"/>
                </a:solidFill>
                <a:latin typeface="+mj-lt"/>
              </a:rPr>
              <a:t>PUBLIQUE</a:t>
            </a:r>
          </a:p>
          <a:p>
            <a:pPr algn="ctr">
              <a:defRPr/>
            </a:pPr>
            <a:r>
              <a:rPr lang="fr-FR" sz="1800" b="1" dirty="0">
                <a:solidFill>
                  <a:schemeClr val="bg1"/>
                </a:solidFill>
                <a:latin typeface="+mj-lt"/>
              </a:rPr>
              <a:t>TOTALE</a:t>
            </a:r>
          </a:p>
        </p:txBody>
      </p:sp>
      <p:sp>
        <p:nvSpPr>
          <p:cNvPr id="13" name="ZoneTexte 12"/>
          <p:cNvSpPr txBox="1"/>
          <p:nvPr/>
        </p:nvSpPr>
        <p:spPr>
          <a:xfrm>
            <a:off x="3144713" y="2390775"/>
            <a:ext cx="1211263" cy="461963"/>
          </a:xfrm>
          <a:prstGeom prst="rect">
            <a:avLst/>
          </a:prstGeom>
          <a:noFill/>
        </p:spPr>
        <p:txBody>
          <a:bodyPr>
            <a:spAutoFit/>
          </a:bodyPr>
          <a:lstStyle/>
          <a:p>
            <a:pPr algn="ctr">
              <a:defRPr/>
            </a:pPr>
            <a:r>
              <a:rPr lang="fr-FR" b="1" dirty="0">
                <a:latin typeface="+mj-lt"/>
              </a:rPr>
              <a:t>80</a:t>
            </a:r>
          </a:p>
        </p:txBody>
      </p:sp>
      <p:sp>
        <p:nvSpPr>
          <p:cNvPr id="14" name="Rectangle 13"/>
          <p:cNvSpPr/>
          <p:nvPr/>
        </p:nvSpPr>
        <p:spPr>
          <a:xfrm>
            <a:off x="4643438" y="4786322"/>
            <a:ext cx="1787525" cy="107157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chemeClr val="bg1"/>
                </a:solidFill>
              </a:rPr>
              <a:t>FEADER</a:t>
            </a:r>
          </a:p>
        </p:txBody>
      </p:sp>
      <p:sp>
        <p:nvSpPr>
          <p:cNvPr id="15" name="Rectangle 14"/>
          <p:cNvSpPr/>
          <p:nvPr/>
        </p:nvSpPr>
        <p:spPr>
          <a:xfrm>
            <a:off x="4643438" y="3643315"/>
            <a:ext cx="1789112" cy="1143008"/>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b="1" dirty="0">
              <a:solidFill>
                <a:schemeClr val="bg1"/>
              </a:solidFill>
            </a:endParaRPr>
          </a:p>
          <a:p>
            <a:pPr algn="ctr">
              <a:defRPr/>
            </a:pPr>
            <a:r>
              <a:rPr lang="fr-FR" sz="1800" b="1" dirty="0">
                <a:solidFill>
                  <a:schemeClr val="bg1"/>
                </a:solidFill>
              </a:rPr>
              <a:t>CONTREPARTIES NATIONALES PUBLIQUES</a:t>
            </a:r>
          </a:p>
          <a:p>
            <a:pPr algn="ctr">
              <a:defRPr/>
            </a:pPr>
            <a:r>
              <a:rPr lang="fr-FR" sz="1800" b="1" dirty="0">
                <a:solidFill>
                  <a:schemeClr val="bg1"/>
                </a:solidFill>
              </a:rPr>
              <a:t>AU FEADER</a:t>
            </a:r>
          </a:p>
          <a:p>
            <a:pPr algn="ctr">
              <a:defRPr/>
            </a:pPr>
            <a:endParaRPr lang="fr-FR" sz="1800" b="1" dirty="0">
              <a:solidFill>
                <a:schemeClr val="bg1"/>
              </a:solidFill>
            </a:endParaRPr>
          </a:p>
        </p:txBody>
      </p:sp>
      <p:sp>
        <p:nvSpPr>
          <p:cNvPr id="16" name="Rectangle 15"/>
          <p:cNvSpPr/>
          <p:nvPr/>
        </p:nvSpPr>
        <p:spPr>
          <a:xfrm>
            <a:off x="4643438" y="2852738"/>
            <a:ext cx="1789112" cy="79057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chemeClr val="bg1"/>
                </a:solidFill>
              </a:rPr>
              <a:t>TOP UP</a:t>
            </a:r>
          </a:p>
        </p:txBody>
      </p:sp>
      <p:sp>
        <p:nvSpPr>
          <p:cNvPr id="17" name="ZoneTexte 16"/>
          <p:cNvSpPr txBox="1"/>
          <p:nvPr/>
        </p:nvSpPr>
        <p:spPr>
          <a:xfrm>
            <a:off x="6359525" y="3111500"/>
            <a:ext cx="660400" cy="461963"/>
          </a:xfrm>
          <a:prstGeom prst="rect">
            <a:avLst/>
          </a:prstGeom>
          <a:noFill/>
        </p:spPr>
        <p:txBody>
          <a:bodyPr>
            <a:spAutoFit/>
          </a:bodyPr>
          <a:lstStyle/>
          <a:p>
            <a:pPr algn="ctr">
              <a:defRPr/>
            </a:pPr>
            <a:r>
              <a:rPr lang="fr-FR" b="1" dirty="0">
                <a:latin typeface="+mj-lt"/>
              </a:rPr>
              <a:t>20</a:t>
            </a:r>
          </a:p>
        </p:txBody>
      </p:sp>
      <p:sp>
        <p:nvSpPr>
          <p:cNvPr id="18" name="ZoneTexte 17"/>
          <p:cNvSpPr txBox="1"/>
          <p:nvPr/>
        </p:nvSpPr>
        <p:spPr>
          <a:xfrm>
            <a:off x="6372225" y="4000504"/>
            <a:ext cx="660400" cy="461962"/>
          </a:xfrm>
          <a:prstGeom prst="rect">
            <a:avLst/>
          </a:prstGeom>
          <a:noFill/>
        </p:spPr>
        <p:txBody>
          <a:bodyPr>
            <a:spAutoFit/>
          </a:bodyPr>
          <a:lstStyle/>
          <a:p>
            <a:pPr algn="ctr">
              <a:defRPr/>
            </a:pPr>
            <a:r>
              <a:rPr lang="fr-FR" b="1" dirty="0">
                <a:latin typeface="+mj-lt"/>
              </a:rPr>
              <a:t>30</a:t>
            </a:r>
          </a:p>
        </p:txBody>
      </p:sp>
      <p:sp>
        <p:nvSpPr>
          <p:cNvPr id="19" name="ZoneTexte 18"/>
          <p:cNvSpPr txBox="1"/>
          <p:nvPr/>
        </p:nvSpPr>
        <p:spPr>
          <a:xfrm>
            <a:off x="6359525" y="5143512"/>
            <a:ext cx="660400" cy="461963"/>
          </a:xfrm>
          <a:prstGeom prst="rect">
            <a:avLst/>
          </a:prstGeom>
          <a:noFill/>
        </p:spPr>
        <p:txBody>
          <a:bodyPr>
            <a:spAutoFit/>
          </a:bodyPr>
          <a:lstStyle/>
          <a:p>
            <a:pPr algn="ctr">
              <a:defRPr/>
            </a:pPr>
            <a:r>
              <a:rPr lang="fr-FR" b="1" dirty="0">
                <a:latin typeface="+mj-lt"/>
              </a:rPr>
              <a:t>30</a:t>
            </a:r>
          </a:p>
        </p:txBody>
      </p:sp>
      <p:cxnSp>
        <p:nvCxnSpPr>
          <p:cNvPr id="8" name="Connecteur droit 7"/>
          <p:cNvCxnSpPr/>
          <p:nvPr/>
        </p:nvCxnSpPr>
        <p:spPr>
          <a:xfrm>
            <a:off x="6588125" y="3643314"/>
            <a:ext cx="2419350"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Accolade fermante 8"/>
          <p:cNvSpPr/>
          <p:nvPr/>
        </p:nvSpPr>
        <p:spPr>
          <a:xfrm>
            <a:off x="6858017" y="3714753"/>
            <a:ext cx="285752" cy="2143140"/>
          </a:xfrm>
          <a:prstGeom prst="rightBrace">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fr-FR"/>
          </a:p>
        </p:txBody>
      </p:sp>
      <p:sp>
        <p:nvSpPr>
          <p:cNvPr id="10" name="ZoneTexte 9"/>
          <p:cNvSpPr txBox="1"/>
          <p:nvPr/>
        </p:nvSpPr>
        <p:spPr>
          <a:xfrm>
            <a:off x="7000892" y="4364188"/>
            <a:ext cx="2214578" cy="707886"/>
          </a:xfrm>
          <a:prstGeom prst="rect">
            <a:avLst/>
          </a:prstGeom>
          <a:noFill/>
        </p:spPr>
        <p:txBody>
          <a:bodyPr wrap="square">
            <a:spAutoFit/>
          </a:bodyPr>
          <a:lstStyle/>
          <a:p>
            <a:pPr algn="ctr">
              <a:defRPr/>
            </a:pPr>
            <a:r>
              <a:rPr lang="fr-FR" sz="2000" b="1" dirty="0">
                <a:solidFill>
                  <a:srgbClr val="00B050"/>
                </a:solidFill>
                <a:latin typeface="+mj-lt"/>
              </a:rPr>
              <a:t>COFINANCEMENT DU FEADER</a:t>
            </a:r>
          </a:p>
        </p:txBody>
      </p:sp>
      <p:sp>
        <p:nvSpPr>
          <p:cNvPr id="24" name="ZoneTexte 23"/>
          <p:cNvSpPr txBox="1"/>
          <p:nvPr/>
        </p:nvSpPr>
        <p:spPr>
          <a:xfrm>
            <a:off x="7091363" y="2794000"/>
            <a:ext cx="2017712" cy="646331"/>
          </a:xfrm>
          <a:prstGeom prst="rect">
            <a:avLst/>
          </a:prstGeom>
          <a:noFill/>
        </p:spPr>
        <p:txBody>
          <a:bodyPr>
            <a:spAutoFit/>
          </a:bodyPr>
          <a:lstStyle/>
          <a:p>
            <a:pPr algn="ctr">
              <a:defRPr/>
            </a:pPr>
            <a:r>
              <a:rPr lang="fr-FR" sz="1800" b="1" dirty="0" smtClean="0">
                <a:solidFill>
                  <a:srgbClr val="FF0000"/>
                </a:solidFill>
                <a:latin typeface="+mj-lt"/>
              </a:rPr>
              <a:t>NON COFINANCE PAR LE FEADER</a:t>
            </a:r>
            <a:endParaRPr lang="fr-FR" sz="1800" b="1" dirty="0">
              <a:solidFill>
                <a:srgbClr val="FF0000"/>
              </a:solidFill>
              <a:latin typeface="+mj-lt"/>
            </a:endParaRPr>
          </a:p>
        </p:txBody>
      </p:sp>
      <p:sp>
        <p:nvSpPr>
          <p:cNvPr id="25" name="Accolade fermante 24"/>
          <p:cNvSpPr/>
          <p:nvPr/>
        </p:nvSpPr>
        <p:spPr>
          <a:xfrm>
            <a:off x="6823075" y="2714620"/>
            <a:ext cx="177817" cy="849316"/>
          </a:xfrm>
          <a:prstGeom prst="righ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fr-FR"/>
          </a:p>
        </p:txBody>
      </p:sp>
      <p:sp>
        <p:nvSpPr>
          <p:cNvPr id="22" name="Espace réservé du pied de page 21"/>
          <p:cNvSpPr>
            <a:spLocks noGrp="1"/>
          </p:cNvSpPr>
          <p:nvPr>
            <p:ph type="ftr" sz="quarter" idx="11"/>
          </p:nvPr>
        </p:nvSpPr>
        <p:spPr/>
        <p:txBody>
          <a:bodyPr/>
          <a:lstStyle/>
          <a:p>
            <a:pPr>
              <a:defRPr/>
            </a:pPr>
            <a:r>
              <a:rPr lang="fr-FR" smtClean="0"/>
              <a:t>JP BOVE/FCAE</a:t>
            </a:r>
            <a:endParaRPr lang="fr-FR"/>
          </a:p>
        </p:txBody>
      </p:sp>
      <p:sp>
        <p:nvSpPr>
          <p:cNvPr id="27" name="Titre 1"/>
          <p:cNvSpPr txBox="1">
            <a:spLocks/>
          </p:cNvSpPr>
          <p:nvPr/>
        </p:nvSpPr>
        <p:spPr>
          <a:xfrm>
            <a:off x="142844" y="714356"/>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Spécificités du </a:t>
            </a:r>
            <a:r>
              <a:rPr lang="fr-FR" sz="2400" b="1" dirty="0" smtClean="0">
                <a:solidFill>
                  <a:srgbClr val="00B050"/>
                </a:solidFill>
                <a:latin typeface="Arial" pitchFamily="34" charset="0"/>
                <a:cs typeface="Arial" pitchFamily="34" charset="0"/>
              </a:rPr>
              <a:t>FEADER </a:t>
            </a:r>
            <a:r>
              <a:rPr lang="fr-FR" sz="2400" b="1" dirty="0" smtClean="0">
                <a:latin typeface="Arial" pitchFamily="34" charset="0"/>
                <a:cs typeface="Arial" pitchFamily="34" charset="0"/>
              </a:rPr>
              <a:t>et du RDR</a:t>
            </a:r>
            <a:endParaRPr lang="fr-FR" sz="2400" b="1" dirty="0">
              <a:latin typeface="Arial" pitchFamily="34" charset="0"/>
              <a:cs typeface="Arial" pitchFamily="34" charset="0"/>
            </a:endParaRPr>
          </a:p>
        </p:txBody>
      </p:sp>
      <p:sp>
        <p:nvSpPr>
          <p:cNvPr id="23" name="Espace réservé du numéro de diapositive 22"/>
          <p:cNvSpPr>
            <a:spLocks noGrp="1"/>
          </p:cNvSpPr>
          <p:nvPr>
            <p:ph type="sldNum" sz="quarter" idx="12"/>
          </p:nvPr>
        </p:nvSpPr>
        <p:spPr/>
        <p:txBody>
          <a:bodyPr/>
          <a:lstStyle/>
          <a:p>
            <a:fld id="{2B825D18-8F47-4676-AC87-C8BC662B5306}" type="slidenum">
              <a:rPr lang="fr-FR" smtClean="0"/>
              <a:pPr/>
              <a:t>24</a:t>
            </a:fld>
            <a:endParaRPr lang="fr-FR" dirty="0"/>
          </a:p>
        </p:txBody>
      </p:sp>
      <p:sp>
        <p:nvSpPr>
          <p:cNvPr id="26" name="Ellipse 25"/>
          <p:cNvSpPr/>
          <p:nvPr/>
        </p:nvSpPr>
        <p:spPr>
          <a:xfrm rot="20644386">
            <a:off x="8234595" y="144379"/>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
        <p:nvSpPr>
          <p:cNvPr id="28" name="Rectangle 27"/>
          <p:cNvSpPr/>
          <p:nvPr/>
        </p:nvSpPr>
        <p:spPr>
          <a:xfrm>
            <a:off x="1595090" y="2492896"/>
            <a:ext cx="1356866" cy="337386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9" name="ZoneTexte 28"/>
          <p:cNvSpPr txBox="1"/>
          <p:nvPr/>
        </p:nvSpPr>
        <p:spPr>
          <a:xfrm>
            <a:off x="1619672" y="2123564"/>
            <a:ext cx="1211262" cy="369332"/>
          </a:xfrm>
          <a:prstGeom prst="rect">
            <a:avLst/>
          </a:prstGeom>
          <a:noFill/>
        </p:spPr>
        <p:txBody>
          <a:bodyPr>
            <a:spAutoFit/>
          </a:bodyPr>
          <a:lstStyle/>
          <a:p>
            <a:pPr algn="ctr">
              <a:defRPr/>
            </a:pPr>
            <a:r>
              <a:rPr lang="fr-FR" b="1" dirty="0" smtClean="0">
                <a:latin typeface="+mj-lt"/>
              </a:rPr>
              <a:t>100</a:t>
            </a:r>
            <a:endParaRPr lang="fr-FR" b="1" dirty="0">
              <a:latin typeface="+mj-lt"/>
            </a:endParaRPr>
          </a:p>
        </p:txBody>
      </p:sp>
      <p:sp>
        <p:nvSpPr>
          <p:cNvPr id="30" name="ZoneTexte 29"/>
          <p:cNvSpPr txBox="1"/>
          <p:nvPr/>
        </p:nvSpPr>
        <p:spPr>
          <a:xfrm>
            <a:off x="1455088" y="2728296"/>
            <a:ext cx="1584325" cy="646331"/>
          </a:xfrm>
          <a:prstGeom prst="rect">
            <a:avLst/>
          </a:prstGeom>
          <a:noFill/>
        </p:spPr>
        <p:txBody>
          <a:bodyPr>
            <a:spAutoFit/>
          </a:bodyPr>
          <a:lstStyle/>
          <a:p>
            <a:pPr algn="ctr">
              <a:defRPr/>
            </a:pPr>
            <a:r>
              <a:rPr lang="fr-FR" sz="1800" b="1" dirty="0">
                <a:solidFill>
                  <a:schemeClr val="bg1"/>
                </a:solidFill>
                <a:latin typeface="+mj-lt"/>
              </a:rPr>
              <a:t>COUT </a:t>
            </a:r>
            <a:endParaRPr lang="fr-FR" sz="1800" b="1" dirty="0" smtClean="0">
              <a:solidFill>
                <a:schemeClr val="bg1"/>
              </a:solidFill>
              <a:latin typeface="+mj-lt"/>
            </a:endParaRPr>
          </a:p>
          <a:p>
            <a:pPr algn="ctr">
              <a:defRPr/>
            </a:pPr>
            <a:r>
              <a:rPr lang="fr-FR" sz="1800" b="1" dirty="0" smtClean="0">
                <a:solidFill>
                  <a:schemeClr val="bg1"/>
                </a:solidFill>
                <a:latin typeface="+mj-lt"/>
              </a:rPr>
              <a:t>ELIGIBLE</a:t>
            </a:r>
            <a:endParaRPr lang="fr-FR" sz="1800" b="1" dirty="0">
              <a:solidFill>
                <a:schemeClr val="bg1"/>
              </a:solidFill>
              <a:latin typeface="+mj-lt"/>
            </a:endParaRPr>
          </a:p>
        </p:txBody>
      </p:sp>
      <p:sp>
        <p:nvSpPr>
          <p:cNvPr id="31" name="Rectangle 30"/>
          <p:cNvSpPr/>
          <p:nvPr/>
        </p:nvSpPr>
        <p:spPr>
          <a:xfrm>
            <a:off x="2385614" y="52349"/>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2" name="Image 31"/>
          <p:cNvPicPr>
            <a:picLocks noChangeAspect="1"/>
          </p:cNvPicPr>
          <p:nvPr/>
        </p:nvPicPr>
        <p:blipFill>
          <a:blip r:embed="rId3"/>
          <a:stretch>
            <a:fillRect/>
          </a:stretch>
        </p:blipFill>
        <p:spPr>
          <a:xfrm>
            <a:off x="7578913" y="76822"/>
            <a:ext cx="564333" cy="370847"/>
          </a:xfrm>
          <a:prstGeom prst="rect">
            <a:avLst/>
          </a:prstGeom>
        </p:spPr>
      </p:pic>
      <p:pic>
        <p:nvPicPr>
          <p:cNvPr id="33"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34" name="Image 3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calcmode="lin" valueType="num">
                                      <p:cBhvr additive="base">
                                        <p:cTn id="7" dur="500" fill="hold"/>
                                        <p:tgtEl>
                                          <p:spTgt spid="25605"/>
                                        </p:tgtEl>
                                        <p:attrNameLst>
                                          <p:attrName>ppt_x</p:attrName>
                                        </p:attrNameLst>
                                      </p:cBhvr>
                                      <p:tavLst>
                                        <p:tav tm="0">
                                          <p:val>
                                            <p:strVal val="0-#ppt_w/2"/>
                                          </p:val>
                                        </p:tav>
                                        <p:tav tm="100000">
                                          <p:val>
                                            <p:strVal val="#ppt_x"/>
                                          </p:val>
                                        </p:tav>
                                      </p:tavLst>
                                    </p:anim>
                                    <p:anim calcmode="lin" valueType="num">
                                      <p:cBhvr additive="base">
                                        <p:cTn id="8" dur="500" fill="hold"/>
                                        <p:tgtEl>
                                          <p:spTgt spid="2560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0722"/>
                                        </p:tgtEl>
                                        <p:attrNameLst>
                                          <p:attrName>style.visibility</p:attrName>
                                        </p:attrNameLst>
                                      </p:cBhvr>
                                      <p:to>
                                        <p:strVal val="visible"/>
                                      </p:to>
                                    </p:set>
                                    <p:anim calcmode="lin" valueType="num">
                                      <p:cBhvr additive="base">
                                        <p:cTn id="13" dur="500" fill="hold"/>
                                        <p:tgtEl>
                                          <p:spTgt spid="30722"/>
                                        </p:tgtEl>
                                        <p:attrNameLst>
                                          <p:attrName>ppt_x</p:attrName>
                                        </p:attrNameLst>
                                      </p:cBhvr>
                                      <p:tavLst>
                                        <p:tav tm="0">
                                          <p:val>
                                            <p:strVal val="1+#ppt_w/2"/>
                                          </p:val>
                                        </p:tav>
                                        <p:tav tm="100000">
                                          <p:val>
                                            <p:strVal val="#ppt_x"/>
                                          </p:val>
                                        </p:tav>
                                      </p:tavLst>
                                    </p:anim>
                                    <p:anim calcmode="lin" valueType="num">
                                      <p:cBhvr additive="base">
                                        <p:cTn id="14"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1+#ppt_w/2"/>
                                          </p:val>
                                        </p:tav>
                                        <p:tav tm="100000">
                                          <p:val>
                                            <p:strVal val="#ppt_x"/>
                                          </p:val>
                                        </p:tav>
                                      </p:tavLst>
                                    </p:anim>
                                    <p:anim calcmode="lin" valueType="num">
                                      <p:cBhvr additive="base">
                                        <p:cTn id="54" dur="50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1+#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1+#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1+#ppt_w/2"/>
                                          </p:val>
                                        </p:tav>
                                        <p:tav tm="100000">
                                          <p:val>
                                            <p:strVal val="#ppt_x"/>
                                          </p:val>
                                        </p:tav>
                                      </p:tavLst>
                                    </p:anim>
                                    <p:anim calcmode="lin" valueType="num">
                                      <p:cBhvr additive="base">
                                        <p:cTn id="6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500" fill="hold"/>
                                        <p:tgtEl>
                                          <p:spTgt spid="10"/>
                                        </p:tgtEl>
                                        <p:attrNameLst>
                                          <p:attrName>ppt_x</p:attrName>
                                        </p:attrNameLst>
                                      </p:cBhvr>
                                      <p:tavLst>
                                        <p:tav tm="0">
                                          <p:val>
                                            <p:strVal val="#ppt_x"/>
                                          </p:val>
                                        </p:tav>
                                        <p:tav tm="100000">
                                          <p:val>
                                            <p:strVal val="#ppt_x"/>
                                          </p:val>
                                        </p:tav>
                                      </p:tavLst>
                                    </p:anim>
                                    <p:anim calcmode="lin" valueType="num">
                                      <p:cBhvr additive="base">
                                        <p:cTn id="74" dur="500" fill="hold"/>
                                        <p:tgtEl>
                                          <p:spTgt spid="1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additive="base">
                                        <p:cTn id="77" dur="500" fill="hold"/>
                                        <p:tgtEl>
                                          <p:spTgt spid="9"/>
                                        </p:tgtEl>
                                        <p:attrNameLst>
                                          <p:attrName>ppt_x</p:attrName>
                                        </p:attrNameLst>
                                      </p:cBhvr>
                                      <p:tavLst>
                                        <p:tav tm="0">
                                          <p:val>
                                            <p:strVal val="#ppt_x"/>
                                          </p:val>
                                        </p:tav>
                                        <p:tav tm="100000">
                                          <p:val>
                                            <p:strVal val="#ppt_x"/>
                                          </p:val>
                                        </p:tav>
                                      </p:tavLst>
                                    </p:anim>
                                    <p:anim calcmode="lin" valueType="num">
                                      <p:cBhvr additive="base">
                                        <p:cTn id="7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1" fill="hold" grpId="0" nodeType="click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fill="hold"/>
                                        <p:tgtEl>
                                          <p:spTgt spid="24"/>
                                        </p:tgtEl>
                                        <p:attrNameLst>
                                          <p:attrName>ppt_x</p:attrName>
                                        </p:attrNameLst>
                                      </p:cBhvr>
                                      <p:tavLst>
                                        <p:tav tm="0">
                                          <p:val>
                                            <p:strVal val="#ppt_x"/>
                                          </p:val>
                                        </p:tav>
                                        <p:tav tm="100000">
                                          <p:val>
                                            <p:strVal val="#ppt_x"/>
                                          </p:val>
                                        </p:tav>
                                      </p:tavLst>
                                    </p:anim>
                                    <p:anim calcmode="lin" valueType="num">
                                      <p:cBhvr additive="base">
                                        <p:cTn id="84" dur="500" fill="hold"/>
                                        <p:tgtEl>
                                          <p:spTgt spid="24"/>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ppt_x"/>
                                          </p:val>
                                        </p:tav>
                                        <p:tav tm="100000">
                                          <p:val>
                                            <p:strVal val="#ppt_x"/>
                                          </p:val>
                                        </p:tav>
                                      </p:tavLst>
                                    </p:anim>
                                    <p:anim calcmode="lin" valueType="num">
                                      <p:cBhvr additive="base">
                                        <p:cTn id="8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fill="hold"/>
                                        <p:tgtEl>
                                          <p:spTgt spid="26"/>
                                        </p:tgtEl>
                                        <p:attrNameLst>
                                          <p:attrName>ppt_x</p:attrName>
                                        </p:attrNameLst>
                                      </p:cBhvr>
                                      <p:tavLst>
                                        <p:tav tm="0">
                                          <p:val>
                                            <p:strVal val="#ppt_x"/>
                                          </p:val>
                                        </p:tav>
                                        <p:tav tm="100000">
                                          <p:val>
                                            <p:strVal val="#ppt_x"/>
                                          </p:val>
                                        </p:tav>
                                      </p:tavLst>
                                    </p:anim>
                                    <p:anim calcmode="lin" valueType="num">
                                      <p:cBhvr additive="base">
                                        <p:cTn id="94" dur="500" fill="hold"/>
                                        <p:tgtEl>
                                          <p:spTgt spid="26"/>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8"/>
                                        </p:tgtEl>
                                        <p:attrNameLst>
                                          <p:attrName>style.visibility</p:attrName>
                                        </p:attrNameLst>
                                      </p:cBhvr>
                                      <p:to>
                                        <p:strVal val="visible"/>
                                      </p:to>
                                    </p:set>
                                    <p:anim calcmode="lin" valueType="num">
                                      <p:cBhvr additive="base">
                                        <p:cTn id="97" dur="500" fill="hold"/>
                                        <p:tgtEl>
                                          <p:spTgt spid="28"/>
                                        </p:tgtEl>
                                        <p:attrNameLst>
                                          <p:attrName>ppt_x</p:attrName>
                                        </p:attrNameLst>
                                      </p:cBhvr>
                                      <p:tavLst>
                                        <p:tav tm="0">
                                          <p:val>
                                            <p:strVal val="#ppt_x"/>
                                          </p:val>
                                        </p:tav>
                                        <p:tav tm="100000">
                                          <p:val>
                                            <p:strVal val="#ppt_x"/>
                                          </p:val>
                                        </p:tav>
                                      </p:tavLst>
                                    </p:anim>
                                    <p:anim calcmode="lin" valueType="num">
                                      <p:cBhvr additive="base">
                                        <p:cTn id="98" dur="500" fill="hold"/>
                                        <p:tgtEl>
                                          <p:spTgt spid="2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9"/>
                                        </p:tgtEl>
                                        <p:attrNameLst>
                                          <p:attrName>style.visibility</p:attrName>
                                        </p:attrNameLst>
                                      </p:cBhvr>
                                      <p:to>
                                        <p:strVal val="visible"/>
                                      </p:to>
                                    </p:set>
                                    <p:anim calcmode="lin" valueType="num">
                                      <p:cBhvr additive="base">
                                        <p:cTn id="101" dur="500" fill="hold"/>
                                        <p:tgtEl>
                                          <p:spTgt spid="29"/>
                                        </p:tgtEl>
                                        <p:attrNameLst>
                                          <p:attrName>ppt_x</p:attrName>
                                        </p:attrNameLst>
                                      </p:cBhvr>
                                      <p:tavLst>
                                        <p:tav tm="0">
                                          <p:val>
                                            <p:strVal val="#ppt_x"/>
                                          </p:val>
                                        </p:tav>
                                        <p:tav tm="100000">
                                          <p:val>
                                            <p:strVal val="#ppt_x"/>
                                          </p:val>
                                        </p:tav>
                                      </p:tavLst>
                                    </p:anim>
                                    <p:anim calcmode="lin" valueType="num">
                                      <p:cBhvr additive="base">
                                        <p:cTn id="10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P spid="4" grpId="0" animBg="1"/>
      <p:bldP spid="6" grpId="0"/>
      <p:bldP spid="11" grpId="0" animBg="1"/>
      <p:bldP spid="12" grpId="0"/>
      <p:bldP spid="13" grpId="0"/>
      <p:bldP spid="14" grpId="0" animBg="1"/>
      <p:bldP spid="15" grpId="0" animBg="1"/>
      <p:bldP spid="16" grpId="0" animBg="1"/>
      <p:bldP spid="17" grpId="0"/>
      <p:bldP spid="18" grpId="0"/>
      <p:bldP spid="19" grpId="0"/>
      <p:bldP spid="9" grpId="0" animBg="1"/>
      <p:bldP spid="10" grpId="0"/>
      <p:bldP spid="24" grpId="0"/>
      <p:bldP spid="25" grpId="0" animBg="1"/>
      <p:bldP spid="26" grpId="0" animBg="1"/>
      <p:bldP spid="28" grpId="0" animBg="1"/>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700" name="Picture 4"/>
          <p:cNvPicPr>
            <a:picLocks noChangeAspect="1" noChangeArrowheads="1"/>
          </p:cNvPicPr>
          <p:nvPr/>
        </p:nvPicPr>
        <p:blipFill>
          <a:blip r:embed="rId2" cstate="print"/>
          <a:srcRect/>
          <a:stretch>
            <a:fillRect/>
          </a:stretch>
        </p:blipFill>
        <p:spPr bwMode="auto">
          <a:xfrm>
            <a:off x="2917244" y="3786190"/>
            <a:ext cx="6226756" cy="1928826"/>
          </a:xfrm>
          <a:prstGeom prst="rect">
            <a:avLst/>
          </a:prstGeom>
          <a:noFill/>
          <a:ln w="9525">
            <a:noFill/>
            <a:miter lim="800000"/>
            <a:headEnd/>
            <a:tailEnd/>
          </a:ln>
          <a:effectLst/>
        </p:spPr>
      </p:pic>
      <p:pic>
        <p:nvPicPr>
          <p:cNvPr id="29699" name="Picture 3"/>
          <p:cNvPicPr>
            <a:picLocks noChangeAspect="1" noChangeArrowheads="1"/>
          </p:cNvPicPr>
          <p:nvPr/>
        </p:nvPicPr>
        <p:blipFill>
          <a:blip r:embed="rId3" cstate="print"/>
          <a:srcRect/>
          <a:stretch>
            <a:fillRect/>
          </a:stretch>
        </p:blipFill>
        <p:spPr bwMode="auto">
          <a:xfrm>
            <a:off x="2843201" y="928670"/>
            <a:ext cx="6300831" cy="2143140"/>
          </a:xfrm>
          <a:prstGeom prst="rect">
            <a:avLst/>
          </a:prstGeom>
          <a:noFill/>
          <a:ln w="9525">
            <a:noFill/>
            <a:miter lim="800000"/>
            <a:headEnd/>
            <a:tailEnd/>
          </a:ln>
          <a:effectLst/>
        </p:spPr>
      </p:pic>
      <p:sp>
        <p:nvSpPr>
          <p:cNvPr id="28675" name="Rectangle 1027"/>
          <p:cNvSpPr>
            <a:spLocks noGrp="1" noChangeArrowheads="1"/>
          </p:cNvSpPr>
          <p:nvPr>
            <p:ph type="body" idx="1"/>
          </p:nvPr>
        </p:nvSpPr>
        <p:spPr>
          <a:xfrm>
            <a:off x="0" y="1214422"/>
            <a:ext cx="2786050" cy="4714908"/>
          </a:xfrm>
        </p:spPr>
        <p:txBody>
          <a:bodyPr>
            <a:normAutofit fontScale="92500" lnSpcReduction="20000"/>
          </a:bodyPr>
          <a:lstStyle/>
          <a:p>
            <a:pPr>
              <a:lnSpc>
                <a:spcPct val="90000"/>
              </a:lnSpc>
              <a:buNone/>
            </a:pPr>
            <a:endParaRPr lang="fr-FR" sz="2400" b="1" dirty="0" smtClean="0">
              <a:solidFill>
                <a:srgbClr val="00B050"/>
              </a:solidFill>
              <a:latin typeface="+mj-lt"/>
            </a:endParaRPr>
          </a:p>
          <a:p>
            <a:pPr>
              <a:lnSpc>
                <a:spcPct val="90000"/>
              </a:lnSpc>
              <a:buNone/>
            </a:pPr>
            <a:endParaRPr lang="fr-FR" sz="2400" b="1" dirty="0" smtClean="0">
              <a:solidFill>
                <a:srgbClr val="00B050"/>
              </a:solidFill>
              <a:latin typeface="+mj-lt"/>
            </a:endParaRPr>
          </a:p>
          <a:p>
            <a:pPr>
              <a:lnSpc>
                <a:spcPct val="90000"/>
              </a:lnSpc>
              <a:buNone/>
            </a:pPr>
            <a:r>
              <a:rPr lang="fr-FR" sz="2400" b="1" dirty="0" smtClean="0">
                <a:solidFill>
                  <a:srgbClr val="00B050"/>
                </a:solidFill>
                <a:latin typeface="+mj-lt"/>
              </a:rPr>
              <a:t>-&gt; Application des règles Aides d’Etat sauf  dispositions Contraires…</a:t>
            </a:r>
            <a:endParaRPr lang="fr-FR" sz="2400" b="1" dirty="0" smtClean="0">
              <a:solidFill>
                <a:srgbClr val="00B050"/>
              </a:solidFill>
              <a:latin typeface="+mj-lt"/>
              <a:sym typeface="Wingdings" pitchFamily="2" charset="2"/>
            </a:endParaRPr>
          </a:p>
          <a:p>
            <a:pPr>
              <a:lnSpc>
                <a:spcPct val="90000"/>
              </a:lnSpc>
              <a:buNone/>
            </a:pPr>
            <a:r>
              <a:rPr lang="fr-FR" sz="2400" b="1" dirty="0" smtClean="0">
                <a:solidFill>
                  <a:srgbClr val="00B050"/>
                </a:solidFill>
                <a:latin typeface="+mj-lt"/>
                <a:sym typeface="Wingdings" pitchFamily="2" charset="2"/>
              </a:rPr>
              <a:t>Article </a:t>
            </a:r>
            <a:r>
              <a:rPr lang="fr-FR" sz="2400" b="1" dirty="0" smtClean="0">
                <a:solidFill>
                  <a:srgbClr val="FF0000"/>
                </a:solidFill>
                <a:latin typeface="+mj-lt"/>
                <a:sym typeface="Wingdings" pitchFamily="2" charset="2"/>
              </a:rPr>
              <a:t>81 </a:t>
            </a:r>
            <a:r>
              <a:rPr lang="fr-FR" sz="2400" b="1" dirty="0" smtClean="0">
                <a:solidFill>
                  <a:srgbClr val="00B050"/>
                </a:solidFill>
                <a:latin typeface="+mj-lt"/>
                <a:sym typeface="Wingdings" pitchFamily="2" charset="2"/>
              </a:rPr>
              <a:t>du RDR</a:t>
            </a:r>
          </a:p>
          <a:p>
            <a:pPr>
              <a:lnSpc>
                <a:spcPct val="90000"/>
              </a:lnSpc>
              <a:buNone/>
            </a:pPr>
            <a:endParaRPr lang="fr-FR" sz="2400" b="1" dirty="0" smtClean="0">
              <a:solidFill>
                <a:srgbClr val="00B050"/>
              </a:solidFill>
              <a:latin typeface="+mj-lt"/>
              <a:sym typeface="Wingdings" pitchFamily="2" charset="2"/>
            </a:endParaRPr>
          </a:p>
          <a:p>
            <a:pPr>
              <a:lnSpc>
                <a:spcPct val="90000"/>
              </a:lnSpc>
              <a:buNone/>
            </a:pPr>
            <a:endParaRPr lang="fr-FR" sz="2400" b="1" dirty="0" smtClean="0">
              <a:solidFill>
                <a:srgbClr val="00B050"/>
              </a:solidFill>
              <a:latin typeface="+mj-lt"/>
              <a:sym typeface="Wingdings" pitchFamily="2" charset="2"/>
            </a:endParaRPr>
          </a:p>
          <a:p>
            <a:pPr>
              <a:lnSpc>
                <a:spcPct val="90000"/>
              </a:lnSpc>
              <a:buNone/>
            </a:pPr>
            <a:r>
              <a:rPr lang="fr-FR" sz="2400" b="1" dirty="0" smtClean="0">
                <a:solidFill>
                  <a:srgbClr val="00B050"/>
                </a:solidFill>
                <a:latin typeface="+mj-lt"/>
                <a:sym typeface="Wingdings" pitchFamily="2" charset="2"/>
              </a:rPr>
              <a:t>Dans le champ de L’article </a:t>
            </a:r>
            <a:r>
              <a:rPr lang="fr-FR" sz="2400" b="1" dirty="0" smtClean="0">
                <a:solidFill>
                  <a:srgbClr val="FF0000"/>
                </a:solidFill>
                <a:latin typeface="+mj-lt"/>
                <a:sym typeface="Wingdings" pitchFamily="2" charset="2"/>
              </a:rPr>
              <a:t>42 </a:t>
            </a:r>
            <a:r>
              <a:rPr lang="fr-FR" sz="2400" b="1" dirty="0" smtClean="0">
                <a:solidFill>
                  <a:srgbClr val="00B050"/>
                </a:solidFill>
                <a:latin typeface="+mj-lt"/>
                <a:sym typeface="Wingdings" pitchFamily="2" charset="2"/>
              </a:rPr>
              <a:t>l’art 107 ne s’applique pas donc pas besoin de régime d’aide ni de règlement  de </a:t>
            </a:r>
            <a:r>
              <a:rPr lang="fr-FR" sz="2400" b="1" dirty="0" err="1" smtClean="0">
                <a:solidFill>
                  <a:srgbClr val="00B050"/>
                </a:solidFill>
                <a:latin typeface="+mj-lt"/>
                <a:sym typeface="Wingdings" pitchFamily="2" charset="2"/>
              </a:rPr>
              <a:t>minimis</a:t>
            </a:r>
            <a:r>
              <a:rPr lang="fr-FR" sz="2400" b="1" dirty="0" smtClean="0">
                <a:solidFill>
                  <a:srgbClr val="00B050"/>
                </a:solidFill>
                <a:latin typeface="+mj-lt"/>
                <a:sym typeface="Wingdings" pitchFamily="2" charset="2"/>
              </a:rPr>
              <a:t> y compris pour le Top up</a:t>
            </a:r>
            <a:endParaRPr lang="fr-FR" sz="2400" b="1" dirty="0">
              <a:solidFill>
                <a:srgbClr val="00B050"/>
              </a:solidFill>
              <a:latin typeface="+mj-lt"/>
            </a:endParaRPr>
          </a:p>
          <a:p>
            <a:pPr>
              <a:lnSpc>
                <a:spcPct val="90000"/>
              </a:lnSpc>
            </a:pPr>
            <a:endParaRPr lang="fr-FR" sz="2800" dirty="0" smtClean="0">
              <a:solidFill>
                <a:srgbClr val="00B050"/>
              </a:solidFill>
              <a:latin typeface="Verdana" pitchFamily="34" charset="0"/>
            </a:endParaRPr>
          </a:p>
          <a:p>
            <a:pPr>
              <a:lnSpc>
                <a:spcPct val="90000"/>
              </a:lnSpc>
            </a:pPr>
            <a:endParaRPr lang="fr-FR" sz="2800" dirty="0">
              <a:solidFill>
                <a:srgbClr val="00B050"/>
              </a:solidFill>
              <a:latin typeface="Verdana" pitchFamily="34" charset="0"/>
            </a:endParaRPr>
          </a:p>
          <a:p>
            <a:pPr>
              <a:lnSpc>
                <a:spcPct val="90000"/>
              </a:lnSpc>
            </a:pPr>
            <a:endParaRPr lang="fr-FR" sz="2800" dirty="0">
              <a:solidFill>
                <a:srgbClr val="00B050"/>
              </a:solidFill>
              <a:latin typeface="Verdana" pitchFamily="34" charset="0"/>
            </a:endParaRPr>
          </a:p>
          <a:p>
            <a:pPr>
              <a:lnSpc>
                <a:spcPct val="90000"/>
              </a:lnSpc>
            </a:pPr>
            <a:endParaRPr lang="fr-FR" sz="2800" dirty="0">
              <a:solidFill>
                <a:srgbClr val="00B050"/>
              </a:solidFill>
              <a:latin typeface="Verdana" pitchFamily="34" charset="0"/>
            </a:endParaRPr>
          </a:p>
          <a:p>
            <a:pPr>
              <a:lnSpc>
                <a:spcPct val="90000"/>
              </a:lnSpc>
            </a:pPr>
            <a:endParaRPr lang="fr-FR" sz="2800" dirty="0">
              <a:solidFill>
                <a:srgbClr val="00B050"/>
              </a:solidFill>
              <a:latin typeface="Verdana" pitchFamily="34" charset="0"/>
            </a:endParaRPr>
          </a:p>
          <a:p>
            <a:pPr>
              <a:lnSpc>
                <a:spcPct val="90000"/>
              </a:lnSpc>
            </a:pPr>
            <a:endParaRPr lang="fr-FR" sz="2800" dirty="0">
              <a:solidFill>
                <a:srgbClr val="00B050"/>
              </a:solidFill>
              <a:latin typeface="Verdana" pitchFamily="34" charset="0"/>
            </a:endParaRPr>
          </a:p>
          <a:p>
            <a:pPr>
              <a:lnSpc>
                <a:spcPct val="90000"/>
              </a:lnSpc>
            </a:pPr>
            <a:endParaRPr lang="fr-FR" sz="2800" dirty="0">
              <a:solidFill>
                <a:srgbClr val="00B050"/>
              </a:solidFill>
              <a:latin typeface="Verdana" pitchFamily="34" charset="0"/>
            </a:endParaRPr>
          </a:p>
          <a:p>
            <a:pPr>
              <a:lnSpc>
                <a:spcPct val="90000"/>
              </a:lnSpc>
            </a:pPr>
            <a:endParaRPr lang="fr-FR" sz="1000" dirty="0" smtClean="0">
              <a:solidFill>
                <a:srgbClr val="00B050"/>
              </a:solidFill>
              <a:latin typeface="Verdana" pitchFamily="34" charset="0"/>
            </a:endParaRPr>
          </a:p>
          <a:p>
            <a:pPr>
              <a:lnSpc>
                <a:spcPct val="90000"/>
              </a:lnSpc>
            </a:pPr>
            <a:endParaRPr lang="fr-FR" sz="1000" dirty="0" smtClean="0">
              <a:solidFill>
                <a:srgbClr val="00B050"/>
              </a:solidFill>
              <a:latin typeface="Verdana" pitchFamily="34" charset="0"/>
            </a:endParaRPr>
          </a:p>
          <a:p>
            <a:pPr lvl="1">
              <a:lnSpc>
                <a:spcPct val="90000"/>
              </a:lnSpc>
              <a:buNone/>
            </a:pPr>
            <a:endParaRPr lang="fr-FR" sz="1000" dirty="0" smtClean="0">
              <a:solidFill>
                <a:srgbClr val="00B050"/>
              </a:solidFill>
              <a:latin typeface="Verdana" pitchFamily="34" charset="0"/>
            </a:endParaRPr>
          </a:p>
          <a:p>
            <a:pPr lvl="1">
              <a:lnSpc>
                <a:spcPct val="90000"/>
              </a:lnSpc>
              <a:buNone/>
            </a:pPr>
            <a:endParaRPr lang="fr-FR" sz="1000" b="1" dirty="0" smtClean="0">
              <a:solidFill>
                <a:srgbClr val="00B050"/>
              </a:solidFill>
              <a:latin typeface="Verdana" pitchFamily="34" charset="0"/>
            </a:endParaRPr>
          </a:p>
        </p:txBody>
      </p:sp>
      <p:sp>
        <p:nvSpPr>
          <p:cNvPr id="8" name="Espace réservé du pied de page 7"/>
          <p:cNvSpPr>
            <a:spLocks noGrp="1"/>
          </p:cNvSpPr>
          <p:nvPr>
            <p:ph type="ftr" sz="quarter" idx="11"/>
          </p:nvPr>
        </p:nvSpPr>
        <p:spPr/>
        <p:txBody>
          <a:bodyPr/>
          <a:lstStyle/>
          <a:p>
            <a:r>
              <a:rPr lang="fr-FR" smtClean="0"/>
              <a:t>JP BOVE/FCAE</a:t>
            </a:r>
            <a:endParaRPr lang="fr-FR"/>
          </a:p>
        </p:txBody>
      </p:sp>
      <p:sp>
        <p:nvSpPr>
          <p:cNvPr id="10" name="Rectangle 9"/>
          <p:cNvSpPr/>
          <p:nvPr/>
        </p:nvSpPr>
        <p:spPr>
          <a:xfrm>
            <a:off x="2714612" y="2000240"/>
            <a:ext cx="3500462" cy="285752"/>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4857752" y="4000504"/>
            <a:ext cx="1857388" cy="285752"/>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3000364" y="4572008"/>
            <a:ext cx="6143636" cy="1071570"/>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itre 1"/>
          <p:cNvSpPr txBox="1">
            <a:spLocks/>
          </p:cNvSpPr>
          <p:nvPr/>
        </p:nvSpPr>
        <p:spPr>
          <a:xfrm>
            <a:off x="142844" y="714356"/>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Spécificités du </a:t>
            </a:r>
            <a:r>
              <a:rPr lang="fr-FR" sz="2400" b="1" dirty="0" smtClean="0">
                <a:solidFill>
                  <a:srgbClr val="00B050"/>
                </a:solidFill>
                <a:latin typeface="Arial" pitchFamily="34" charset="0"/>
                <a:cs typeface="Arial" pitchFamily="34" charset="0"/>
              </a:rPr>
              <a:t>FEADER </a:t>
            </a:r>
            <a:r>
              <a:rPr lang="fr-FR" sz="2400" b="1" dirty="0" smtClean="0">
                <a:latin typeface="Arial" pitchFamily="34" charset="0"/>
                <a:cs typeface="Arial" pitchFamily="34" charset="0"/>
              </a:rPr>
              <a:t>et du RDR (2)</a:t>
            </a:r>
            <a:endParaRPr lang="fr-FR" sz="2400" b="1" dirty="0">
              <a:latin typeface="Arial" pitchFamily="34" charset="0"/>
              <a:cs typeface="Arial" pitchFamily="34" charset="0"/>
            </a:endParaRPr>
          </a:p>
        </p:txBody>
      </p:sp>
      <p:sp>
        <p:nvSpPr>
          <p:cNvPr id="12" name="Espace réservé du numéro de diapositive 11"/>
          <p:cNvSpPr>
            <a:spLocks noGrp="1"/>
          </p:cNvSpPr>
          <p:nvPr>
            <p:ph type="sldNum" sz="quarter" idx="12"/>
          </p:nvPr>
        </p:nvSpPr>
        <p:spPr/>
        <p:txBody>
          <a:bodyPr/>
          <a:lstStyle/>
          <a:p>
            <a:fld id="{2B825D18-8F47-4676-AC87-C8BC662B5306}" type="slidenum">
              <a:rPr lang="fr-FR" smtClean="0"/>
              <a:pPr/>
              <a:t>25</a:t>
            </a:fld>
            <a:endParaRPr lang="fr-FR" dirty="0"/>
          </a:p>
        </p:txBody>
      </p:sp>
      <p:sp>
        <p:nvSpPr>
          <p:cNvPr id="15" name="Ellipse 14"/>
          <p:cNvSpPr/>
          <p:nvPr/>
        </p:nvSpPr>
        <p:spPr>
          <a:xfrm rot="1081622">
            <a:off x="8152241" y="886331"/>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
        <p:nvSpPr>
          <p:cNvPr id="16" name="Rectangle 15"/>
          <p:cNvSpPr/>
          <p:nvPr/>
        </p:nvSpPr>
        <p:spPr>
          <a:xfrm>
            <a:off x="3386336" y="68966"/>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Image 16"/>
          <p:cNvPicPr>
            <a:picLocks noChangeAspect="1"/>
          </p:cNvPicPr>
          <p:nvPr/>
        </p:nvPicPr>
        <p:blipFill>
          <a:blip r:embed="rId4"/>
          <a:stretch>
            <a:fillRect/>
          </a:stretch>
        </p:blipFill>
        <p:spPr>
          <a:xfrm>
            <a:off x="8579667" y="77890"/>
            <a:ext cx="564333" cy="370847"/>
          </a:xfrm>
          <a:prstGeom prst="rect">
            <a:avLst/>
          </a:prstGeom>
        </p:spPr>
      </p:pic>
      <p:pic>
        <p:nvPicPr>
          <p:cNvPr id="18" name="Picture 4"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 1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additive="base">
                                        <p:cTn id="7" dur="500" fill="hold"/>
                                        <p:tgtEl>
                                          <p:spTgt spid="29699"/>
                                        </p:tgtEl>
                                        <p:attrNameLst>
                                          <p:attrName>ppt_x</p:attrName>
                                        </p:attrNameLst>
                                      </p:cBhvr>
                                      <p:tavLst>
                                        <p:tav tm="0">
                                          <p:val>
                                            <p:strVal val="1+#ppt_w/2"/>
                                          </p:val>
                                        </p:tav>
                                        <p:tav tm="100000">
                                          <p:val>
                                            <p:strVal val="#ppt_x"/>
                                          </p:val>
                                        </p:tav>
                                      </p:tavLst>
                                    </p:anim>
                                    <p:anim calcmode="lin" valueType="num">
                                      <p:cBhvr additive="base">
                                        <p:cTn id="8" dur="500" fill="hold"/>
                                        <p:tgtEl>
                                          <p:spTgt spid="296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anim calcmode="lin" valueType="num">
                                      <p:cBhvr additive="base">
                                        <p:cTn id="13"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5">
                                            <p:txEl>
                                              <p:pRg st="3" end="3"/>
                                            </p:txEl>
                                          </p:spTgt>
                                        </p:tgtEl>
                                        <p:attrNameLst>
                                          <p:attrName>style.visibility</p:attrName>
                                        </p:attrNameLst>
                                      </p:cBhvr>
                                      <p:to>
                                        <p:strVal val="visible"/>
                                      </p:to>
                                    </p:set>
                                    <p:anim calcmode="lin" valueType="num">
                                      <p:cBhvr additive="base">
                                        <p:cTn id="19" dur="500" fill="hold"/>
                                        <p:tgtEl>
                                          <p:spTgt spid="286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9700"/>
                                        </p:tgtEl>
                                        <p:attrNameLst>
                                          <p:attrName>style.visibility</p:attrName>
                                        </p:attrNameLst>
                                      </p:cBhvr>
                                      <p:to>
                                        <p:strVal val="visible"/>
                                      </p:to>
                                    </p:set>
                                    <p:anim calcmode="lin" valueType="num">
                                      <p:cBhvr additive="base">
                                        <p:cTn id="31" dur="500" fill="hold"/>
                                        <p:tgtEl>
                                          <p:spTgt spid="29700"/>
                                        </p:tgtEl>
                                        <p:attrNameLst>
                                          <p:attrName>ppt_x</p:attrName>
                                        </p:attrNameLst>
                                      </p:cBhvr>
                                      <p:tavLst>
                                        <p:tav tm="0">
                                          <p:val>
                                            <p:strVal val="1+#ppt_w/2"/>
                                          </p:val>
                                        </p:tav>
                                        <p:tav tm="100000">
                                          <p:val>
                                            <p:strVal val="#ppt_x"/>
                                          </p:val>
                                        </p:tav>
                                      </p:tavLst>
                                    </p:anim>
                                    <p:anim calcmode="lin" valueType="num">
                                      <p:cBhvr additive="base">
                                        <p:cTn id="32" dur="500" fill="hold"/>
                                        <p:tgtEl>
                                          <p:spTgt spid="2970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675">
                                            <p:txEl>
                                              <p:pRg st="6" end="6"/>
                                            </p:txEl>
                                          </p:spTgt>
                                        </p:tgtEl>
                                        <p:attrNameLst>
                                          <p:attrName>style.visibility</p:attrName>
                                        </p:attrNameLst>
                                      </p:cBhvr>
                                      <p:to>
                                        <p:strVal val="visible"/>
                                      </p:to>
                                    </p:set>
                                    <p:anim calcmode="lin" valueType="num">
                                      <p:cBhvr additive="base">
                                        <p:cTn id="37" dur="500" fill="hold"/>
                                        <p:tgtEl>
                                          <p:spTgt spid="2867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86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P spid="10" grpId="0" animBg="1"/>
      <p:bldP spid="11" grpId="0" animBg="1"/>
      <p:bldP spid="13"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à coins arrondis 9"/>
          <p:cNvSpPr/>
          <p:nvPr/>
        </p:nvSpPr>
        <p:spPr>
          <a:xfrm>
            <a:off x="357158" y="4725144"/>
            <a:ext cx="5078938" cy="263215"/>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à coins arrondis 8"/>
          <p:cNvSpPr/>
          <p:nvPr/>
        </p:nvSpPr>
        <p:spPr>
          <a:xfrm>
            <a:off x="285720" y="1785926"/>
            <a:ext cx="6590536" cy="31877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291" name="Rectangle 3"/>
          <p:cNvSpPr>
            <a:spLocks noGrp="1" noChangeArrowheads="1"/>
          </p:cNvSpPr>
          <p:nvPr>
            <p:ph idx="1"/>
          </p:nvPr>
        </p:nvSpPr>
        <p:spPr>
          <a:xfrm>
            <a:off x="428596" y="1857364"/>
            <a:ext cx="8607454" cy="4286280"/>
          </a:xfrm>
        </p:spPr>
        <p:txBody>
          <a:bodyPr>
            <a:normAutofit fontScale="55000" lnSpcReduction="20000"/>
          </a:bodyPr>
          <a:lstStyle/>
          <a:p>
            <a:pPr marL="0" indent="0" eaLnBrk="1" hangingPunct="1">
              <a:lnSpc>
                <a:spcPct val="90000"/>
              </a:lnSpc>
              <a:buFont typeface="Arial" charset="0"/>
              <a:buNone/>
              <a:defRPr/>
            </a:pPr>
            <a:r>
              <a:rPr lang="fr-FR" sz="3300" b="1" dirty="0" smtClean="0">
                <a:solidFill>
                  <a:srgbClr val="00B050"/>
                </a:solidFill>
              </a:rPr>
              <a:t>1°) Pour les aides aux activités relevant de l’ARTICLE </a:t>
            </a:r>
            <a:r>
              <a:rPr lang="fr-FR" sz="3300" b="1" dirty="0" smtClean="0">
                <a:solidFill>
                  <a:srgbClr val="FF0000"/>
                </a:solidFill>
              </a:rPr>
              <a:t>42 </a:t>
            </a:r>
            <a:r>
              <a:rPr lang="fr-FR" sz="3300" b="1" dirty="0" smtClean="0">
                <a:solidFill>
                  <a:srgbClr val="00B050"/>
                </a:solidFill>
              </a:rPr>
              <a:t>:</a:t>
            </a:r>
          </a:p>
          <a:p>
            <a:pPr marL="2171700" lvl="5" indent="0">
              <a:lnSpc>
                <a:spcPct val="90000"/>
              </a:lnSpc>
              <a:defRPr/>
            </a:pPr>
            <a:endParaRPr lang="fr-FR" sz="1600" b="1" u="sng" dirty="0" smtClean="0">
              <a:solidFill>
                <a:srgbClr val="00B050"/>
              </a:solidFill>
            </a:endParaRPr>
          </a:p>
          <a:p>
            <a:pPr marL="0" indent="0" eaLnBrk="1" hangingPunct="1">
              <a:lnSpc>
                <a:spcPct val="90000"/>
              </a:lnSpc>
              <a:defRPr/>
            </a:pPr>
            <a:r>
              <a:rPr lang="fr-FR" sz="3000" b="1" dirty="0" smtClean="0">
                <a:solidFill>
                  <a:srgbClr val="00B050"/>
                </a:solidFill>
              </a:rPr>
              <a:t>    </a:t>
            </a:r>
            <a:r>
              <a:rPr lang="fr-FR" sz="3000" b="1" u="sng" dirty="0" smtClean="0">
                <a:solidFill>
                  <a:srgbClr val="00B050"/>
                </a:solidFill>
              </a:rPr>
              <a:t>POUR LA PARTIE COFINANCEE </a:t>
            </a:r>
            <a:r>
              <a:rPr lang="fr-FR" sz="3000" i="1" dirty="0" smtClean="0">
                <a:solidFill>
                  <a:srgbClr val="00B050"/>
                </a:solidFill>
              </a:rPr>
              <a:t>(</a:t>
            </a:r>
            <a:r>
              <a:rPr lang="fr-FR" sz="3000" i="1" dirty="0" err="1" smtClean="0">
                <a:solidFill>
                  <a:srgbClr val="00B050"/>
                </a:solidFill>
              </a:rPr>
              <a:t>Feader</a:t>
            </a:r>
            <a:r>
              <a:rPr lang="fr-FR" sz="3000" i="1" dirty="0" smtClean="0">
                <a:solidFill>
                  <a:srgbClr val="00B050"/>
                </a:solidFill>
              </a:rPr>
              <a:t> + contreparties nationales dans le cofinancement) </a:t>
            </a:r>
          </a:p>
          <a:p>
            <a:pPr eaLnBrk="1" hangingPunct="1">
              <a:lnSpc>
                <a:spcPct val="90000"/>
              </a:lnSpc>
              <a:buNone/>
              <a:defRPr/>
            </a:pPr>
            <a:r>
              <a:rPr lang="fr-FR" sz="3000" b="1" dirty="0" smtClean="0">
                <a:solidFill>
                  <a:srgbClr val="00B050"/>
                </a:solidFill>
              </a:rPr>
              <a:t>	-&gt; le PDRR n’est pas soumis aux aides d’Etat </a:t>
            </a:r>
            <a:r>
              <a:rPr lang="fr-FR" sz="3000" b="1" i="1" dirty="0" smtClean="0">
                <a:solidFill>
                  <a:srgbClr val="00B050"/>
                </a:solidFill>
              </a:rPr>
              <a:t>-&gt; pas besoin de régime d’aide ni de de </a:t>
            </a:r>
            <a:r>
              <a:rPr lang="fr-FR" sz="3000" b="1" i="1" dirty="0" err="1" smtClean="0">
                <a:solidFill>
                  <a:srgbClr val="00B050"/>
                </a:solidFill>
              </a:rPr>
              <a:t>minimis</a:t>
            </a:r>
            <a:endParaRPr lang="fr-FR" sz="3000" b="1" i="1" dirty="0" smtClean="0">
              <a:solidFill>
                <a:srgbClr val="00B050"/>
              </a:solidFill>
            </a:endParaRPr>
          </a:p>
          <a:p>
            <a:pPr marL="1257300" lvl="3" indent="0" eaLnBrk="1" hangingPunct="1">
              <a:lnSpc>
                <a:spcPct val="90000"/>
              </a:lnSpc>
              <a:buFont typeface="Arial" charset="0"/>
              <a:buNone/>
              <a:defRPr/>
            </a:pPr>
            <a:endParaRPr lang="fr-FR" sz="1600" b="1" u="sng" dirty="0" smtClean="0">
              <a:solidFill>
                <a:srgbClr val="00B050"/>
              </a:solidFill>
            </a:endParaRPr>
          </a:p>
          <a:p>
            <a:pPr eaLnBrk="1" hangingPunct="1">
              <a:lnSpc>
                <a:spcPct val="90000"/>
              </a:lnSpc>
              <a:defRPr/>
            </a:pPr>
            <a:r>
              <a:rPr lang="fr-FR" b="1" u="sng" dirty="0" smtClean="0">
                <a:solidFill>
                  <a:srgbClr val="00B050"/>
                </a:solidFill>
              </a:rPr>
              <a:t>POUR LA PARTIE « </a:t>
            </a:r>
            <a:r>
              <a:rPr lang="fr-FR" b="1" u="sng" dirty="0" smtClean="0">
                <a:solidFill>
                  <a:srgbClr val="FF0000"/>
                </a:solidFill>
              </a:rPr>
              <a:t>TOP UP</a:t>
            </a:r>
            <a:r>
              <a:rPr lang="fr-FR" b="1" u="sng" dirty="0" smtClean="0">
                <a:solidFill>
                  <a:srgbClr val="00B050"/>
                </a:solidFill>
              </a:rPr>
              <a:t> » </a:t>
            </a:r>
            <a:r>
              <a:rPr lang="fr-FR" i="1" dirty="0" smtClean="0">
                <a:solidFill>
                  <a:srgbClr val="00B050"/>
                </a:solidFill>
              </a:rPr>
              <a:t>(financement supplémentaire au </a:t>
            </a:r>
            <a:r>
              <a:rPr lang="fr-FR" i="1" dirty="0" err="1" smtClean="0">
                <a:solidFill>
                  <a:srgbClr val="00B050"/>
                </a:solidFill>
              </a:rPr>
              <a:t>Feader</a:t>
            </a:r>
            <a:r>
              <a:rPr lang="fr-FR" i="1" dirty="0" smtClean="0">
                <a:solidFill>
                  <a:srgbClr val="00B050"/>
                </a:solidFill>
              </a:rPr>
              <a:t>):</a:t>
            </a:r>
          </a:p>
          <a:p>
            <a:pPr>
              <a:lnSpc>
                <a:spcPct val="90000"/>
              </a:lnSpc>
              <a:buNone/>
              <a:defRPr/>
            </a:pPr>
            <a:r>
              <a:rPr lang="fr-FR" dirty="0" smtClean="0">
                <a:solidFill>
                  <a:srgbClr val="00B050"/>
                </a:solidFill>
              </a:rPr>
              <a:t>	-&gt; </a:t>
            </a:r>
            <a:r>
              <a:rPr lang="fr-FR" b="1" dirty="0" smtClean="0">
                <a:solidFill>
                  <a:srgbClr val="00B050"/>
                </a:solidFill>
              </a:rPr>
              <a:t>Le PDRR </a:t>
            </a:r>
            <a:r>
              <a:rPr lang="fr-FR" b="1" dirty="0">
                <a:solidFill>
                  <a:srgbClr val="00B050"/>
                </a:solidFill>
              </a:rPr>
              <a:t>n’est pas soumis aux aides d’Etat </a:t>
            </a:r>
            <a:r>
              <a:rPr lang="fr-FR" b="1" i="1" dirty="0" smtClean="0">
                <a:solidFill>
                  <a:srgbClr val="00B050"/>
                </a:solidFill>
              </a:rPr>
              <a:t>-&gt; pas besoin de régime d’aide ni de de </a:t>
            </a:r>
            <a:r>
              <a:rPr lang="fr-FR" b="1" i="1" dirty="0" err="1" smtClean="0">
                <a:solidFill>
                  <a:srgbClr val="00B050"/>
                </a:solidFill>
              </a:rPr>
              <a:t>minimis</a:t>
            </a:r>
            <a:endParaRPr lang="fr-FR" b="1" dirty="0" smtClean="0">
              <a:solidFill>
                <a:srgbClr val="00B050"/>
              </a:solidFill>
            </a:endParaRPr>
          </a:p>
          <a:p>
            <a:pPr eaLnBrk="1" hangingPunct="1">
              <a:lnSpc>
                <a:spcPct val="90000"/>
              </a:lnSpc>
              <a:buNone/>
              <a:defRPr/>
            </a:pPr>
            <a:endParaRPr lang="fr-FR" sz="1300" b="1" dirty="0" smtClean="0">
              <a:solidFill>
                <a:srgbClr val="00B050"/>
              </a:solidFill>
            </a:endParaRPr>
          </a:p>
          <a:p>
            <a:pPr eaLnBrk="1" hangingPunct="1">
              <a:lnSpc>
                <a:spcPct val="90000"/>
              </a:lnSpc>
              <a:defRPr/>
            </a:pPr>
            <a:r>
              <a:rPr lang="fr-FR" b="1" u="sng" dirty="0" smtClean="0">
                <a:solidFill>
                  <a:srgbClr val="00B050"/>
                </a:solidFill>
              </a:rPr>
              <a:t>Pour le cas du </a:t>
            </a:r>
            <a:r>
              <a:rPr lang="fr-FR" b="1" u="sng" dirty="0" smtClean="0">
                <a:solidFill>
                  <a:srgbClr val="FF0000"/>
                </a:solidFill>
              </a:rPr>
              <a:t>TOP UP « pur »</a:t>
            </a:r>
            <a:r>
              <a:rPr lang="fr-FR" b="1" u="sng" dirty="0" smtClean="0">
                <a:solidFill>
                  <a:srgbClr val="00B050"/>
                </a:solidFill>
              </a:rPr>
              <a:t>:</a:t>
            </a:r>
            <a:r>
              <a:rPr lang="fr-FR" b="1" dirty="0" smtClean="0">
                <a:solidFill>
                  <a:srgbClr val="00B050"/>
                </a:solidFill>
              </a:rPr>
              <a:t> </a:t>
            </a:r>
            <a:r>
              <a:rPr lang="fr-FR" i="1" dirty="0" smtClean="0">
                <a:solidFill>
                  <a:srgbClr val="00B050"/>
                </a:solidFill>
              </a:rPr>
              <a:t>(pas de financement de </a:t>
            </a:r>
            <a:r>
              <a:rPr lang="fr-FR" i="1" dirty="0" err="1" smtClean="0">
                <a:solidFill>
                  <a:srgbClr val="00B050"/>
                </a:solidFill>
              </a:rPr>
              <a:t>Feader</a:t>
            </a:r>
            <a:r>
              <a:rPr lang="fr-FR" i="1" dirty="0" smtClean="0">
                <a:solidFill>
                  <a:srgbClr val="00B050"/>
                </a:solidFill>
              </a:rPr>
              <a:t> au dossier)</a:t>
            </a:r>
            <a:endParaRPr lang="fr-FR" i="1" u="sng" dirty="0" smtClean="0">
              <a:solidFill>
                <a:srgbClr val="00B050"/>
              </a:solidFill>
            </a:endParaRPr>
          </a:p>
          <a:p>
            <a:pPr eaLnBrk="1" hangingPunct="1">
              <a:lnSpc>
                <a:spcPct val="90000"/>
              </a:lnSpc>
              <a:buNone/>
              <a:defRPr/>
            </a:pPr>
            <a:r>
              <a:rPr lang="fr-FR" b="1" dirty="0" smtClean="0">
                <a:solidFill>
                  <a:srgbClr val="00B050"/>
                </a:solidFill>
              </a:rPr>
              <a:t>La commission considère qu’il est possible de financer certains dossiers d’un type d’opération uniquement en crédit nationaux (top up pur) mais il faut un soutien FEADER minimum de 20% au niveau de la mesure</a:t>
            </a:r>
          </a:p>
          <a:p>
            <a:pPr eaLnBrk="1" hangingPunct="1">
              <a:lnSpc>
                <a:spcPct val="90000"/>
              </a:lnSpc>
              <a:buNone/>
              <a:defRPr/>
            </a:pPr>
            <a:endParaRPr lang="fr-FR" sz="1400" b="1" dirty="0" smtClean="0">
              <a:solidFill>
                <a:srgbClr val="00B050"/>
              </a:solidFill>
            </a:endParaRPr>
          </a:p>
          <a:p>
            <a:pPr marL="0" indent="0" eaLnBrk="1" hangingPunct="1">
              <a:lnSpc>
                <a:spcPct val="90000"/>
              </a:lnSpc>
              <a:buFont typeface="Arial" charset="0"/>
              <a:buNone/>
              <a:defRPr/>
            </a:pPr>
            <a:r>
              <a:rPr lang="fr-FR" sz="3000" b="1" dirty="0" smtClean="0">
                <a:solidFill>
                  <a:schemeClr val="tx2"/>
                </a:solidFill>
              </a:rPr>
              <a:t>2°) HORS ARTICLE </a:t>
            </a:r>
            <a:r>
              <a:rPr lang="fr-FR" sz="3000" b="1" dirty="0" smtClean="0">
                <a:solidFill>
                  <a:srgbClr val="FF0000"/>
                </a:solidFill>
              </a:rPr>
              <a:t>42 </a:t>
            </a:r>
            <a:r>
              <a:rPr lang="fr-FR" sz="3000" b="1" dirty="0" smtClean="0">
                <a:solidFill>
                  <a:schemeClr val="tx2"/>
                </a:solidFill>
              </a:rPr>
              <a:t>(</a:t>
            </a:r>
            <a:r>
              <a:rPr lang="fr-FR" sz="3000" b="1" dirty="0" smtClean="0">
                <a:solidFill>
                  <a:srgbClr val="FF3300"/>
                </a:solidFill>
              </a:rPr>
              <a:t>en</a:t>
            </a:r>
            <a:r>
              <a:rPr lang="fr-FR" sz="3000" b="1" dirty="0" smtClean="0">
                <a:solidFill>
                  <a:schemeClr val="tx2"/>
                </a:solidFill>
              </a:rPr>
              <a:t> top up et </a:t>
            </a:r>
            <a:r>
              <a:rPr lang="fr-FR" sz="3000" b="1" dirty="0" smtClean="0">
                <a:solidFill>
                  <a:srgbClr val="FF3300"/>
                </a:solidFill>
              </a:rPr>
              <a:t>hors</a:t>
            </a:r>
            <a:r>
              <a:rPr lang="fr-FR" sz="3000" b="1" dirty="0" smtClean="0">
                <a:solidFill>
                  <a:schemeClr val="tx2"/>
                </a:solidFill>
              </a:rPr>
              <a:t> top up):</a:t>
            </a:r>
          </a:p>
          <a:p>
            <a:pPr marL="0" indent="0" eaLnBrk="1" hangingPunct="1">
              <a:lnSpc>
                <a:spcPct val="90000"/>
              </a:lnSpc>
              <a:buFont typeface="Arial" charset="0"/>
              <a:buNone/>
              <a:defRPr/>
            </a:pPr>
            <a:r>
              <a:rPr lang="fr-FR" sz="3000" dirty="0" smtClean="0">
                <a:solidFill>
                  <a:schemeClr val="tx2"/>
                </a:solidFill>
              </a:rPr>
              <a:t>-&gt; </a:t>
            </a:r>
            <a:r>
              <a:rPr lang="fr-FR" sz="3000" b="1" dirty="0" smtClean="0">
                <a:solidFill>
                  <a:schemeClr val="tx2"/>
                </a:solidFill>
              </a:rPr>
              <a:t>Le PDRR NE VAUT PAS NOTIFICATION </a:t>
            </a:r>
          </a:p>
          <a:p>
            <a:pPr eaLnBrk="1" hangingPunct="1">
              <a:lnSpc>
                <a:spcPct val="90000"/>
              </a:lnSpc>
              <a:defRPr/>
            </a:pPr>
            <a:r>
              <a:rPr lang="fr-FR" sz="3000" b="1" dirty="0" smtClean="0">
                <a:solidFill>
                  <a:schemeClr val="tx2"/>
                </a:solidFill>
              </a:rPr>
              <a:t>Donc nécessité d’appliquer un régime d’aide notifié ou exempté </a:t>
            </a:r>
          </a:p>
          <a:p>
            <a:pPr eaLnBrk="1" hangingPunct="1">
              <a:lnSpc>
                <a:spcPct val="90000"/>
              </a:lnSpc>
              <a:defRPr/>
            </a:pPr>
            <a:r>
              <a:rPr lang="fr-FR" sz="3000" b="1" dirty="0" smtClean="0">
                <a:solidFill>
                  <a:schemeClr val="tx2"/>
                </a:solidFill>
              </a:rPr>
              <a:t>ou le règlement « de-</a:t>
            </a:r>
            <a:r>
              <a:rPr lang="fr-FR" sz="3000" b="1" dirty="0" err="1" smtClean="0">
                <a:solidFill>
                  <a:schemeClr val="tx2"/>
                </a:solidFill>
              </a:rPr>
              <a:t>minimis</a:t>
            </a:r>
            <a:r>
              <a:rPr lang="fr-FR" sz="3000" b="1" dirty="0" smtClean="0">
                <a:solidFill>
                  <a:schemeClr val="tx2"/>
                </a:solidFill>
              </a:rPr>
              <a:t> » général</a:t>
            </a:r>
          </a:p>
        </p:txBody>
      </p:sp>
      <p:sp>
        <p:nvSpPr>
          <p:cNvPr id="9222" name="Titre 1"/>
          <p:cNvSpPr txBox="1">
            <a:spLocks/>
          </p:cNvSpPr>
          <p:nvPr/>
        </p:nvSpPr>
        <p:spPr bwMode="auto">
          <a:xfrm>
            <a:off x="214282" y="1214422"/>
            <a:ext cx="864399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2000" b="1" dirty="0">
                <a:solidFill>
                  <a:srgbClr val="FF0000"/>
                </a:solidFill>
                <a:latin typeface="Calibri" pitchFamily="34" charset="0"/>
              </a:rPr>
              <a:t>Lors de la validation des mesures du </a:t>
            </a:r>
            <a:r>
              <a:rPr lang="fr-FR" sz="2000" b="1" dirty="0" smtClean="0">
                <a:solidFill>
                  <a:srgbClr val="FF0000"/>
                </a:solidFill>
                <a:latin typeface="Calibri" pitchFamily="34" charset="0"/>
              </a:rPr>
              <a:t>PDRR </a:t>
            </a:r>
            <a:r>
              <a:rPr lang="fr-FR" sz="2000" b="1" dirty="0">
                <a:solidFill>
                  <a:srgbClr val="FF0000"/>
                </a:solidFill>
                <a:latin typeface="Calibri" pitchFamily="34" charset="0"/>
              </a:rPr>
              <a:t>par la </a:t>
            </a:r>
            <a:r>
              <a:rPr lang="fr-FR" sz="2000" b="1" dirty="0" smtClean="0">
                <a:solidFill>
                  <a:srgbClr val="FF0000"/>
                </a:solidFill>
                <a:latin typeface="Calibri" pitchFamily="34" charset="0"/>
              </a:rPr>
              <a:t>Commission</a:t>
            </a:r>
          </a:p>
          <a:p>
            <a:pPr eaLnBrk="1" hangingPunct="1"/>
            <a:r>
              <a:rPr lang="fr-FR" sz="1600" b="1" dirty="0" smtClean="0">
                <a:solidFill>
                  <a:srgbClr val="FF0000"/>
                </a:solidFill>
                <a:latin typeface="Calibri" pitchFamily="34" charset="0"/>
              </a:rPr>
              <a:t>Une souplesse considérable permet de ne pas avoir à notifier ni exempter les aides dans l’article 42:</a:t>
            </a:r>
            <a:endParaRPr lang="fr-FR" sz="1600" b="1" dirty="0">
              <a:solidFill>
                <a:srgbClr val="FF0000"/>
              </a:solidFill>
              <a:latin typeface="Calibri" pitchFamily="34" charset="0"/>
            </a:endParaRPr>
          </a:p>
        </p:txBody>
      </p:sp>
      <p:sp>
        <p:nvSpPr>
          <p:cNvPr id="7" name="Espace réservé du pied de page 6"/>
          <p:cNvSpPr>
            <a:spLocks noGrp="1"/>
          </p:cNvSpPr>
          <p:nvPr>
            <p:ph type="ftr" sz="quarter" idx="11"/>
          </p:nvPr>
        </p:nvSpPr>
        <p:spPr/>
        <p:txBody>
          <a:bodyPr/>
          <a:lstStyle/>
          <a:p>
            <a:pPr>
              <a:defRPr/>
            </a:pPr>
            <a:r>
              <a:rPr lang="fr-FR" smtClean="0"/>
              <a:t>JP BOVE/FCAE</a:t>
            </a:r>
            <a:endParaRPr lang="fr-FR"/>
          </a:p>
        </p:txBody>
      </p:sp>
      <p:sp>
        <p:nvSpPr>
          <p:cNvPr id="8" name="Titre 1"/>
          <p:cNvSpPr txBox="1">
            <a:spLocks/>
          </p:cNvSpPr>
          <p:nvPr/>
        </p:nvSpPr>
        <p:spPr>
          <a:xfrm>
            <a:off x="142844" y="714356"/>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Spécificités du </a:t>
            </a:r>
            <a:r>
              <a:rPr lang="fr-FR" sz="2400" b="1" dirty="0" smtClean="0">
                <a:solidFill>
                  <a:srgbClr val="00B050"/>
                </a:solidFill>
                <a:latin typeface="Arial" pitchFamily="34" charset="0"/>
                <a:cs typeface="Arial" pitchFamily="34" charset="0"/>
              </a:rPr>
              <a:t>FEADER </a:t>
            </a:r>
            <a:r>
              <a:rPr lang="fr-FR" sz="2400" b="1" dirty="0" smtClean="0">
                <a:latin typeface="Arial" pitchFamily="34" charset="0"/>
                <a:cs typeface="Arial" pitchFamily="34" charset="0"/>
              </a:rPr>
              <a:t>et du RDR (3)</a:t>
            </a:r>
            <a:endParaRPr lang="fr-FR" sz="2400" b="1" dirty="0">
              <a:latin typeface="Arial" pitchFamily="34" charset="0"/>
              <a:cs typeface="Arial" pitchFamily="34" charset="0"/>
            </a:endParaRP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26</a:t>
            </a:fld>
            <a:endParaRPr lang="fr-FR" dirty="0"/>
          </a:p>
        </p:txBody>
      </p:sp>
      <p:sp>
        <p:nvSpPr>
          <p:cNvPr id="12" name="Ellipse 11"/>
          <p:cNvSpPr/>
          <p:nvPr/>
        </p:nvSpPr>
        <p:spPr>
          <a:xfrm rot="20644386">
            <a:off x="-138768" y="2204458"/>
            <a:ext cx="845737" cy="84845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Art 42</a:t>
            </a:r>
            <a:endParaRPr lang="fr-FR" sz="2400" b="1" dirty="0"/>
          </a:p>
        </p:txBody>
      </p:sp>
      <p:sp>
        <p:nvSpPr>
          <p:cNvPr id="13" name="Ellipse 12"/>
          <p:cNvSpPr/>
          <p:nvPr/>
        </p:nvSpPr>
        <p:spPr>
          <a:xfrm rot="20644386">
            <a:off x="-155559" y="5226338"/>
            <a:ext cx="879321" cy="796379"/>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b="1" smtClean="0"/>
              <a:t>HORS Art </a:t>
            </a:r>
            <a:r>
              <a:rPr lang="fr-FR" b="1" dirty="0" smtClean="0"/>
              <a:t>42</a:t>
            </a:r>
            <a:endParaRPr lang="fr-FR" b="1" dirty="0"/>
          </a:p>
        </p:txBody>
      </p:sp>
      <p:sp>
        <p:nvSpPr>
          <p:cNvPr id="14" name="Rectangle 13"/>
          <p:cNvSpPr/>
          <p:nvPr/>
        </p:nvSpPr>
        <p:spPr>
          <a:xfrm>
            <a:off x="3386336" y="53630"/>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Image 14"/>
          <p:cNvPicPr>
            <a:picLocks noChangeAspect="1"/>
          </p:cNvPicPr>
          <p:nvPr/>
        </p:nvPicPr>
        <p:blipFill>
          <a:blip r:embed="rId3"/>
          <a:stretch>
            <a:fillRect/>
          </a:stretch>
        </p:blipFill>
        <p:spPr>
          <a:xfrm>
            <a:off x="8579667" y="62554"/>
            <a:ext cx="564333" cy="370847"/>
          </a:xfrm>
          <a:prstGeom prst="rect">
            <a:avLst/>
          </a:prstGeom>
        </p:spPr>
      </p:pic>
      <p:pic>
        <p:nvPicPr>
          <p:cNvPr id="16"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22"/>
                                        </p:tgtEl>
                                        <p:attrNameLst>
                                          <p:attrName>style.visibility</p:attrName>
                                        </p:attrNameLst>
                                      </p:cBhvr>
                                      <p:to>
                                        <p:strVal val="visible"/>
                                      </p:to>
                                    </p:set>
                                    <p:anim calcmode="lin" valueType="num">
                                      <p:cBhvr additive="base">
                                        <p:cTn id="7" dur="500" fill="hold"/>
                                        <p:tgtEl>
                                          <p:spTgt spid="9222"/>
                                        </p:tgtEl>
                                        <p:attrNameLst>
                                          <p:attrName>ppt_x</p:attrName>
                                        </p:attrNameLst>
                                      </p:cBhvr>
                                      <p:tavLst>
                                        <p:tav tm="0">
                                          <p:val>
                                            <p:strVal val="0-#ppt_w/2"/>
                                          </p:val>
                                        </p:tav>
                                        <p:tav tm="100000">
                                          <p:val>
                                            <p:strVal val="#ppt_x"/>
                                          </p:val>
                                        </p:tav>
                                      </p:tavLst>
                                    </p:anim>
                                    <p:anim calcmode="lin" valueType="num">
                                      <p:cBhvr additive="base">
                                        <p:cTn id="8" dur="500" fill="hold"/>
                                        <p:tgtEl>
                                          <p:spTgt spid="92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additive="base">
                                        <p:cTn id="13" dur="5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291">
                                            <p:txEl>
                                              <p:pRg st="2" end="2"/>
                                            </p:txEl>
                                          </p:spTgt>
                                        </p:tgtEl>
                                        <p:attrNameLst>
                                          <p:attrName>style.visibility</p:attrName>
                                        </p:attrNameLst>
                                      </p:cBhvr>
                                      <p:to>
                                        <p:strVal val="visible"/>
                                      </p:to>
                                    </p:set>
                                    <p:anim calcmode="lin" valueType="num">
                                      <p:cBhvr additive="base">
                                        <p:cTn id="25" dur="500" fill="hold"/>
                                        <p:tgtEl>
                                          <p:spTgt spid="1229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291">
                                            <p:txEl>
                                              <p:pRg st="3" end="3"/>
                                            </p:txEl>
                                          </p:spTgt>
                                        </p:tgtEl>
                                        <p:attrNameLst>
                                          <p:attrName>style.visibility</p:attrName>
                                        </p:attrNameLst>
                                      </p:cBhvr>
                                      <p:to>
                                        <p:strVal val="visible"/>
                                      </p:to>
                                    </p:set>
                                    <p:anim calcmode="lin" valueType="num">
                                      <p:cBhvr additive="base">
                                        <p:cTn id="31" dur="500" fill="hold"/>
                                        <p:tgtEl>
                                          <p:spTgt spid="1229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2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291">
                                            <p:txEl>
                                              <p:pRg st="5" end="5"/>
                                            </p:txEl>
                                          </p:spTgt>
                                        </p:tgtEl>
                                        <p:attrNameLst>
                                          <p:attrName>style.visibility</p:attrName>
                                        </p:attrNameLst>
                                      </p:cBhvr>
                                      <p:to>
                                        <p:strVal val="visible"/>
                                      </p:to>
                                    </p:set>
                                    <p:anim calcmode="lin" valueType="num">
                                      <p:cBhvr additive="base">
                                        <p:cTn id="37" dur="500" fill="hold"/>
                                        <p:tgtEl>
                                          <p:spTgt spid="122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2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291">
                                            <p:txEl>
                                              <p:pRg st="6" end="6"/>
                                            </p:txEl>
                                          </p:spTgt>
                                        </p:tgtEl>
                                        <p:attrNameLst>
                                          <p:attrName>style.visibility</p:attrName>
                                        </p:attrNameLst>
                                      </p:cBhvr>
                                      <p:to>
                                        <p:strVal val="visible"/>
                                      </p:to>
                                    </p:set>
                                    <p:anim calcmode="lin" valueType="num">
                                      <p:cBhvr additive="base">
                                        <p:cTn id="43" dur="500" fill="hold"/>
                                        <p:tgtEl>
                                          <p:spTgt spid="1229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29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291">
                                            <p:txEl>
                                              <p:pRg st="8" end="8"/>
                                            </p:txEl>
                                          </p:spTgt>
                                        </p:tgtEl>
                                        <p:attrNameLst>
                                          <p:attrName>style.visibility</p:attrName>
                                        </p:attrNameLst>
                                      </p:cBhvr>
                                      <p:to>
                                        <p:strVal val="visible"/>
                                      </p:to>
                                    </p:set>
                                    <p:anim calcmode="lin" valueType="num">
                                      <p:cBhvr additive="base">
                                        <p:cTn id="49" dur="500" fill="hold"/>
                                        <p:tgtEl>
                                          <p:spTgt spid="12291">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29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291">
                                            <p:txEl>
                                              <p:pRg st="9" end="9"/>
                                            </p:txEl>
                                          </p:spTgt>
                                        </p:tgtEl>
                                        <p:attrNameLst>
                                          <p:attrName>style.visibility</p:attrName>
                                        </p:attrNameLst>
                                      </p:cBhvr>
                                      <p:to>
                                        <p:strVal val="visible"/>
                                      </p:to>
                                    </p:set>
                                    <p:anim calcmode="lin" valueType="num">
                                      <p:cBhvr additive="base">
                                        <p:cTn id="55" dur="500" fill="hold"/>
                                        <p:tgtEl>
                                          <p:spTgt spid="12291">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291">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291">
                                            <p:txEl>
                                              <p:pRg st="11" end="11"/>
                                            </p:txEl>
                                          </p:spTgt>
                                        </p:tgtEl>
                                        <p:attrNameLst>
                                          <p:attrName>style.visibility</p:attrName>
                                        </p:attrNameLst>
                                      </p:cBhvr>
                                      <p:to>
                                        <p:strVal val="visible"/>
                                      </p:to>
                                    </p:set>
                                    <p:anim calcmode="lin" valueType="num">
                                      <p:cBhvr additive="base">
                                        <p:cTn id="61" dur="500" fill="hold"/>
                                        <p:tgtEl>
                                          <p:spTgt spid="12291">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2291">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0-#ppt_w/2"/>
                                          </p:val>
                                        </p:tav>
                                        <p:tav tm="100000">
                                          <p:val>
                                            <p:strVal val="#ppt_x"/>
                                          </p:val>
                                        </p:tav>
                                      </p:tavLst>
                                    </p:anim>
                                    <p:anim calcmode="lin" valueType="num">
                                      <p:cBhvr additive="base">
                                        <p:cTn id="6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2291">
                                            <p:txEl>
                                              <p:pRg st="12" end="12"/>
                                            </p:txEl>
                                          </p:spTgt>
                                        </p:tgtEl>
                                        <p:attrNameLst>
                                          <p:attrName>style.visibility</p:attrName>
                                        </p:attrNameLst>
                                      </p:cBhvr>
                                      <p:to>
                                        <p:strVal val="visible"/>
                                      </p:to>
                                    </p:set>
                                    <p:anim calcmode="lin" valueType="num">
                                      <p:cBhvr additive="base">
                                        <p:cTn id="73" dur="500" fill="hold"/>
                                        <p:tgtEl>
                                          <p:spTgt spid="12291">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2291">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291">
                                            <p:txEl>
                                              <p:pRg st="13" end="13"/>
                                            </p:txEl>
                                          </p:spTgt>
                                        </p:tgtEl>
                                        <p:attrNameLst>
                                          <p:attrName>style.visibility</p:attrName>
                                        </p:attrNameLst>
                                      </p:cBhvr>
                                      <p:to>
                                        <p:strVal val="visible"/>
                                      </p:to>
                                    </p:set>
                                    <p:anim calcmode="lin" valueType="num">
                                      <p:cBhvr additive="base">
                                        <p:cTn id="79" dur="500" fill="hold"/>
                                        <p:tgtEl>
                                          <p:spTgt spid="12291">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2291">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2291">
                                            <p:txEl>
                                              <p:pRg st="14" end="14"/>
                                            </p:txEl>
                                          </p:spTgt>
                                        </p:tgtEl>
                                        <p:attrNameLst>
                                          <p:attrName>style.visibility</p:attrName>
                                        </p:attrNameLst>
                                      </p:cBhvr>
                                      <p:to>
                                        <p:strVal val="visible"/>
                                      </p:to>
                                    </p:set>
                                    <p:anim calcmode="lin" valueType="num">
                                      <p:cBhvr additive="base">
                                        <p:cTn id="85" dur="500" fill="hold"/>
                                        <p:tgtEl>
                                          <p:spTgt spid="12291">
                                            <p:txEl>
                                              <p:pRg st="14" end="1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2291">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additive="base">
                                        <p:cTn id="91" dur="500" fill="hold"/>
                                        <p:tgtEl>
                                          <p:spTgt spid="12"/>
                                        </p:tgtEl>
                                        <p:attrNameLst>
                                          <p:attrName>ppt_x</p:attrName>
                                        </p:attrNameLst>
                                      </p:cBhvr>
                                      <p:tavLst>
                                        <p:tav tm="0">
                                          <p:val>
                                            <p:strVal val="#ppt_x"/>
                                          </p:val>
                                        </p:tav>
                                        <p:tav tm="100000">
                                          <p:val>
                                            <p:strVal val="#ppt_x"/>
                                          </p:val>
                                        </p:tav>
                                      </p:tavLst>
                                    </p:anim>
                                    <p:anim calcmode="lin" valueType="num">
                                      <p:cBhvr additive="base">
                                        <p:cTn id="9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additive="base">
                                        <p:cTn id="97" dur="500" fill="hold"/>
                                        <p:tgtEl>
                                          <p:spTgt spid="13"/>
                                        </p:tgtEl>
                                        <p:attrNameLst>
                                          <p:attrName>ppt_x</p:attrName>
                                        </p:attrNameLst>
                                      </p:cBhvr>
                                      <p:tavLst>
                                        <p:tav tm="0">
                                          <p:val>
                                            <p:strVal val="#ppt_x"/>
                                          </p:val>
                                        </p:tav>
                                        <p:tav tm="100000">
                                          <p:val>
                                            <p:strVal val="#ppt_x"/>
                                          </p:val>
                                        </p:tav>
                                      </p:tavLst>
                                    </p:anim>
                                    <p:anim calcmode="lin" valueType="num">
                                      <p:cBhvr additive="base">
                                        <p:cTn id="9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2291" grpId="0" uiExpand="1" build="p"/>
      <p:bldP spid="9222" grpId="0"/>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l="26471" t="29297" r="16728" b="11132"/>
          <a:stretch>
            <a:fillRect/>
          </a:stretch>
        </p:blipFill>
        <p:spPr bwMode="auto">
          <a:xfrm>
            <a:off x="1071538" y="1248406"/>
            <a:ext cx="6072230" cy="3596176"/>
          </a:xfrm>
          <a:prstGeom prst="rect">
            <a:avLst/>
          </a:prstGeom>
          <a:noFill/>
          <a:ln w="9525">
            <a:noFill/>
            <a:miter lim="800000"/>
            <a:headEnd/>
            <a:tailEnd/>
          </a:ln>
          <a:effectLst/>
        </p:spPr>
      </p:pic>
      <p:sp>
        <p:nvSpPr>
          <p:cNvPr id="2" name="Titre 1"/>
          <p:cNvSpPr>
            <a:spLocks noGrp="1"/>
          </p:cNvSpPr>
          <p:nvPr>
            <p:ph type="title"/>
          </p:nvPr>
        </p:nvSpPr>
        <p:spPr>
          <a:xfrm>
            <a:off x="214282" y="1214422"/>
            <a:ext cx="3000396" cy="428628"/>
          </a:xfrm>
        </p:spPr>
        <p:txBody>
          <a:bodyPr>
            <a:noAutofit/>
          </a:bodyPr>
          <a:lstStyle/>
          <a:p>
            <a:pPr algn="l"/>
            <a:r>
              <a:rPr lang="fr-FR" sz="2400" b="1" dirty="0" smtClean="0">
                <a:solidFill>
                  <a:schemeClr val="tx2"/>
                </a:solidFill>
              </a:rPr>
              <a:t>Quid du top up pur?</a:t>
            </a:r>
            <a:endParaRPr lang="fr-FR" sz="2400" b="1" dirty="0">
              <a:solidFill>
                <a:schemeClr val="tx2"/>
              </a:solidFill>
            </a:endParaRPr>
          </a:p>
        </p:txBody>
      </p:sp>
      <p:sp>
        <p:nvSpPr>
          <p:cNvPr id="5" name="Espace réservé du pied de page 4"/>
          <p:cNvSpPr>
            <a:spLocks noGrp="1"/>
          </p:cNvSpPr>
          <p:nvPr>
            <p:ph type="ftr" sz="quarter" idx="11"/>
          </p:nvPr>
        </p:nvSpPr>
        <p:spPr/>
        <p:txBody>
          <a:bodyPr/>
          <a:lstStyle/>
          <a:p>
            <a:pPr>
              <a:defRPr/>
            </a:pPr>
            <a:r>
              <a:rPr lang="fr-FR" smtClean="0"/>
              <a:t>JP BOVE/FCAE</a:t>
            </a:r>
            <a:endParaRPr lang="fr-FR"/>
          </a:p>
        </p:txBody>
      </p:sp>
      <p:sp>
        <p:nvSpPr>
          <p:cNvPr id="7" name="Rectangle 6"/>
          <p:cNvSpPr/>
          <p:nvPr/>
        </p:nvSpPr>
        <p:spPr>
          <a:xfrm>
            <a:off x="214282" y="4857760"/>
            <a:ext cx="8786842" cy="954107"/>
          </a:xfrm>
          <a:prstGeom prst="rect">
            <a:avLst/>
          </a:prstGeom>
        </p:spPr>
        <p:txBody>
          <a:bodyPr wrap="square">
            <a:spAutoFit/>
          </a:bodyPr>
          <a:lstStyle/>
          <a:p>
            <a:pPr algn="just"/>
            <a:r>
              <a:rPr lang="fr-FR" sz="1400" b="1" dirty="0" smtClean="0">
                <a:solidFill>
                  <a:srgbClr val="FF0000"/>
                </a:solidFill>
                <a:cs typeface="Shruti" pitchFamily="34" charset="0"/>
              </a:rPr>
              <a:t>Interprétation donnée par la Commission:</a:t>
            </a:r>
            <a:endParaRPr lang="fr-FR" sz="1600" b="1" dirty="0" smtClean="0">
              <a:solidFill>
                <a:srgbClr val="FF0000"/>
              </a:solidFill>
              <a:cs typeface="Shruti" pitchFamily="34" charset="0"/>
            </a:endParaRPr>
          </a:p>
          <a:p>
            <a:pPr algn="just"/>
            <a:r>
              <a:rPr lang="fr-FR" sz="1400" i="1" dirty="0" smtClean="0">
                <a:solidFill>
                  <a:schemeClr val="tx2"/>
                </a:solidFill>
                <a:cs typeface="Shruti" pitchFamily="34" charset="0"/>
              </a:rPr>
              <a:t>Si une région ouvre un dispositif dans le PDR sur lequel elle mobilise un minimum de 20% de </a:t>
            </a:r>
            <a:r>
              <a:rPr lang="fr-FR" sz="1400" i="1" dirty="0" err="1" smtClean="0">
                <a:solidFill>
                  <a:schemeClr val="tx2"/>
                </a:solidFill>
                <a:cs typeface="Shruti" pitchFamily="34" charset="0"/>
              </a:rPr>
              <a:t>Feader</a:t>
            </a:r>
            <a:r>
              <a:rPr lang="fr-FR" sz="1400" i="1" dirty="0" smtClean="0">
                <a:solidFill>
                  <a:schemeClr val="tx2"/>
                </a:solidFill>
                <a:cs typeface="Shruti" pitchFamily="34" charset="0"/>
              </a:rPr>
              <a:t> et qu’elle insère un seuil plancher au-dessous duquel les dossiers n'appellent pas de cofinancement FEADER, il n’y a pas besoin de rattacher les dossiers qui ne bénéficient pas de cofinancement à un régime d'aide d'Etat. </a:t>
            </a:r>
            <a:endParaRPr lang="fr-FR" sz="1400" i="1" dirty="0">
              <a:solidFill>
                <a:schemeClr val="tx2"/>
              </a:solidFill>
              <a:cs typeface="Shruti" pitchFamily="34" charset="0"/>
            </a:endParaRPr>
          </a:p>
        </p:txBody>
      </p:sp>
      <p:sp>
        <p:nvSpPr>
          <p:cNvPr id="8" name="Titre 1"/>
          <p:cNvSpPr txBox="1">
            <a:spLocks/>
          </p:cNvSpPr>
          <p:nvPr/>
        </p:nvSpPr>
        <p:spPr>
          <a:xfrm>
            <a:off x="142844" y="714356"/>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Spécificités du </a:t>
            </a:r>
            <a:r>
              <a:rPr lang="fr-FR" sz="2400" b="1" dirty="0" smtClean="0">
                <a:solidFill>
                  <a:srgbClr val="00B050"/>
                </a:solidFill>
                <a:latin typeface="Arial" pitchFamily="34" charset="0"/>
                <a:cs typeface="Arial" pitchFamily="34" charset="0"/>
              </a:rPr>
              <a:t>FEADER </a:t>
            </a:r>
            <a:r>
              <a:rPr lang="fr-FR" sz="2400" b="1" dirty="0" smtClean="0">
                <a:latin typeface="Arial" pitchFamily="34" charset="0"/>
                <a:cs typeface="Arial" pitchFamily="34" charset="0"/>
              </a:rPr>
              <a:t>et du RDR (4)</a:t>
            </a:r>
            <a:endParaRPr lang="fr-FR" sz="2400" b="1" dirty="0">
              <a:latin typeface="Arial" pitchFamily="34" charset="0"/>
              <a:cs typeface="Arial" pitchFamily="34" charset="0"/>
            </a:endParaRPr>
          </a:p>
        </p:txBody>
      </p:sp>
      <p:cxnSp>
        <p:nvCxnSpPr>
          <p:cNvPr id="10" name="Connecteur en angle 9"/>
          <p:cNvCxnSpPr/>
          <p:nvPr/>
        </p:nvCxnSpPr>
        <p:spPr>
          <a:xfrm>
            <a:off x="3000364" y="1428736"/>
            <a:ext cx="3571900" cy="642942"/>
          </a:xfrm>
          <a:prstGeom prst="bentConnector3">
            <a:avLst>
              <a:gd name="adj1" fmla="val 99876"/>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7500958" y="3500438"/>
            <a:ext cx="1571636" cy="1477328"/>
          </a:xfrm>
          <a:prstGeom prst="rect">
            <a:avLst/>
          </a:prstGeom>
          <a:solidFill>
            <a:srgbClr val="FF0000"/>
          </a:solidFill>
          <a:ln>
            <a:solidFill>
              <a:srgbClr val="FFFF00"/>
            </a:solidFill>
          </a:ln>
        </p:spPr>
        <p:txBody>
          <a:bodyPr wrap="square" rtlCol="0">
            <a:spAutoFit/>
          </a:bodyPr>
          <a:lstStyle/>
          <a:p>
            <a:r>
              <a:rPr lang="fr-FR" b="1" dirty="0" smtClean="0">
                <a:solidFill>
                  <a:schemeClr val="bg1"/>
                </a:solidFill>
              </a:rPr>
              <a:t>Interprétation de la DG ARGI:</a:t>
            </a:r>
          </a:p>
          <a:p>
            <a:r>
              <a:rPr lang="fr-FR" b="1" dirty="0" smtClean="0">
                <a:solidFill>
                  <a:schemeClr val="bg1"/>
                </a:solidFill>
              </a:rPr>
              <a:t>Application des règles aides d’Etat</a:t>
            </a:r>
            <a:endParaRPr lang="fr-FR" b="1" dirty="0">
              <a:solidFill>
                <a:schemeClr val="bg1"/>
              </a:solidFill>
            </a:endParaRPr>
          </a:p>
        </p:txBody>
      </p:sp>
      <p:cxnSp>
        <p:nvCxnSpPr>
          <p:cNvPr id="18" name="Connecteur droit avec flèche 17"/>
          <p:cNvCxnSpPr>
            <a:stCxn id="16" idx="1"/>
          </p:cNvCxnSpPr>
          <p:nvPr/>
        </p:nvCxnSpPr>
        <p:spPr>
          <a:xfrm rot="10800000" flipV="1">
            <a:off x="7072330" y="4239102"/>
            <a:ext cx="428628" cy="4715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Ellipse 18"/>
          <p:cNvSpPr/>
          <p:nvPr/>
        </p:nvSpPr>
        <p:spPr>
          <a:xfrm>
            <a:off x="5857884" y="3786190"/>
            <a:ext cx="1214446" cy="11430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27</a:t>
            </a:fld>
            <a:endParaRPr lang="fr-FR" dirty="0"/>
          </a:p>
        </p:txBody>
      </p:sp>
      <p:sp>
        <p:nvSpPr>
          <p:cNvPr id="12" name="Ellipse 11"/>
          <p:cNvSpPr/>
          <p:nvPr/>
        </p:nvSpPr>
        <p:spPr>
          <a:xfrm rot="20644386">
            <a:off x="413437" y="3086940"/>
            <a:ext cx="741263" cy="75897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Art 42</a:t>
            </a:r>
            <a:endParaRPr lang="fr-FR" sz="2000" b="1" dirty="0"/>
          </a:p>
        </p:txBody>
      </p:sp>
      <p:sp>
        <p:nvSpPr>
          <p:cNvPr id="13" name="Ellipse 12"/>
          <p:cNvSpPr/>
          <p:nvPr/>
        </p:nvSpPr>
        <p:spPr>
          <a:xfrm rot="20644386">
            <a:off x="393034" y="4171988"/>
            <a:ext cx="791225" cy="710862"/>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smtClean="0"/>
              <a:t>HORS Art </a:t>
            </a:r>
            <a:r>
              <a:rPr lang="fr-FR" sz="1600" b="1" dirty="0" smtClean="0"/>
              <a:t>42</a:t>
            </a:r>
            <a:endParaRPr lang="fr-FR" sz="1600" b="1" dirty="0"/>
          </a:p>
        </p:txBody>
      </p:sp>
      <p:sp>
        <p:nvSpPr>
          <p:cNvPr id="15" name="Rectangle 14"/>
          <p:cNvSpPr/>
          <p:nvPr/>
        </p:nvSpPr>
        <p:spPr>
          <a:xfrm>
            <a:off x="3386336" y="61814"/>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 name="Image 16"/>
          <p:cNvPicPr>
            <a:picLocks noChangeAspect="1"/>
          </p:cNvPicPr>
          <p:nvPr/>
        </p:nvPicPr>
        <p:blipFill>
          <a:blip r:embed="rId3"/>
          <a:stretch>
            <a:fillRect/>
          </a:stretch>
        </p:blipFill>
        <p:spPr>
          <a:xfrm>
            <a:off x="8579667" y="87372"/>
            <a:ext cx="564333" cy="370847"/>
          </a:xfrm>
          <a:prstGeom prst="rect">
            <a:avLst/>
          </a:prstGeom>
        </p:spPr>
      </p:pic>
      <p:pic>
        <p:nvPicPr>
          <p:cNvPr id="20"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1" name="Image 2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698"/>
                                        </p:tgtEl>
                                        <p:attrNameLst>
                                          <p:attrName>style.visibility</p:attrName>
                                        </p:attrNameLst>
                                      </p:cBhvr>
                                      <p:to>
                                        <p:strVal val="visible"/>
                                      </p:to>
                                    </p:set>
                                    <p:anim calcmode="lin" valueType="num">
                                      <p:cBhvr additive="base">
                                        <p:cTn id="13" dur="500" fill="hold"/>
                                        <p:tgtEl>
                                          <p:spTgt spid="29698"/>
                                        </p:tgtEl>
                                        <p:attrNameLst>
                                          <p:attrName>ppt_x</p:attrName>
                                        </p:attrNameLst>
                                      </p:cBhvr>
                                      <p:tavLst>
                                        <p:tav tm="0">
                                          <p:val>
                                            <p:strVal val="#ppt_x"/>
                                          </p:val>
                                        </p:tav>
                                        <p:tav tm="100000">
                                          <p:val>
                                            <p:strVal val="#ppt_x"/>
                                          </p:val>
                                        </p:tav>
                                      </p:tavLst>
                                    </p:anim>
                                    <p:anim calcmode="lin" valueType="num">
                                      <p:cBhvr additive="base">
                                        <p:cTn id="14"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1+#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1+#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6" grpId="0" animBg="1"/>
      <p:bldP spid="19" grpId="0" animBg="1"/>
      <p:bldP spid="12" grpId="0" animBg="1"/>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sp>
        <p:nvSpPr>
          <p:cNvPr id="62" name="Rectangle 61"/>
          <p:cNvSpPr/>
          <p:nvPr/>
        </p:nvSpPr>
        <p:spPr>
          <a:xfrm rot="5400000">
            <a:off x="8001024" y="5929330"/>
            <a:ext cx="214314" cy="1214446"/>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7" name="Rectangle à coins arrondis 6"/>
          <p:cNvSpPr/>
          <p:nvPr/>
        </p:nvSpPr>
        <p:spPr>
          <a:xfrm>
            <a:off x="8094417" y="-243408"/>
            <a:ext cx="1230111" cy="7137127"/>
          </a:xfrm>
          <a:prstGeom prst="roundRect">
            <a:avLst/>
          </a:prstGeom>
          <a:solidFill>
            <a:srgbClr val="00B05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vers le bas 23"/>
          <p:cNvSpPr/>
          <p:nvPr/>
        </p:nvSpPr>
        <p:spPr>
          <a:xfrm>
            <a:off x="6423042" y="2285992"/>
            <a:ext cx="360363" cy="258287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6" name="Rectangle 45"/>
          <p:cNvSpPr/>
          <p:nvPr/>
        </p:nvSpPr>
        <p:spPr>
          <a:xfrm rot="5400000">
            <a:off x="2703509" y="5561037"/>
            <a:ext cx="214314" cy="9509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bg1"/>
              </a:solidFill>
            </a:endParaRPr>
          </a:p>
        </p:txBody>
      </p:sp>
      <p:sp>
        <p:nvSpPr>
          <p:cNvPr id="12290" name="Titre 1"/>
          <p:cNvSpPr>
            <a:spLocks noGrp="1"/>
          </p:cNvSpPr>
          <p:nvPr>
            <p:ph type="title"/>
          </p:nvPr>
        </p:nvSpPr>
        <p:spPr>
          <a:xfrm>
            <a:off x="35496" y="-71462"/>
            <a:ext cx="9144000" cy="642919"/>
          </a:xfrm>
        </p:spPr>
        <p:txBody>
          <a:bodyPr/>
          <a:lstStyle/>
          <a:p>
            <a:pPr algn="l" eaLnBrk="1" hangingPunct="1"/>
            <a:r>
              <a:rPr lang="fr-FR" sz="2800" b="1" dirty="0" smtClean="0">
                <a:solidFill>
                  <a:srgbClr val="FF0000"/>
                </a:solidFill>
              </a:rPr>
              <a:t>RECAPITULATIF DES 7 SITUATIONS POSSIBLES</a:t>
            </a:r>
            <a:endParaRPr lang="fr-FR" sz="1600" b="1" dirty="0" smtClean="0">
              <a:solidFill>
                <a:srgbClr val="FF0000"/>
              </a:solidFill>
            </a:endParaRPr>
          </a:p>
        </p:txBody>
      </p:sp>
      <p:sp>
        <p:nvSpPr>
          <p:cNvPr id="9" name="ZoneTexte 8"/>
          <p:cNvSpPr txBox="1"/>
          <p:nvPr/>
        </p:nvSpPr>
        <p:spPr>
          <a:xfrm>
            <a:off x="928662" y="571480"/>
            <a:ext cx="8143900" cy="285752"/>
          </a:xfrm>
          <a:prstGeom prst="rect">
            <a:avLst/>
          </a:prstGeom>
          <a:solidFill>
            <a:schemeClr val="tx2"/>
          </a:solidFill>
        </p:spPr>
        <p:style>
          <a:lnRef idx="2">
            <a:schemeClr val="accent1"/>
          </a:lnRef>
          <a:fillRef idx="1">
            <a:schemeClr val="lt1"/>
          </a:fillRef>
          <a:effectRef idx="0">
            <a:schemeClr val="accent1"/>
          </a:effectRef>
          <a:fontRef idx="minor">
            <a:schemeClr val="dk1"/>
          </a:fontRef>
        </p:style>
        <p:txBody>
          <a:bodyPr wrap="square" lIns="36000" tIns="36000" rIns="36000" bIns="36000">
            <a:normAutofit fontScale="92500" lnSpcReduction="10000"/>
          </a:bodyPr>
          <a:lstStyle/>
          <a:p>
            <a:pPr algn="ctr">
              <a:defRPr/>
            </a:pPr>
            <a:r>
              <a:rPr lang="fr-FR" sz="1600" b="1" dirty="0">
                <a:solidFill>
                  <a:schemeClr val="bg1"/>
                </a:solidFill>
                <a:latin typeface="+mj-lt"/>
              </a:rPr>
              <a:t>TRAITE DE ROME</a:t>
            </a:r>
          </a:p>
        </p:txBody>
      </p:sp>
      <p:sp>
        <p:nvSpPr>
          <p:cNvPr id="17" name="ZoneTexte 16"/>
          <p:cNvSpPr txBox="1"/>
          <p:nvPr/>
        </p:nvSpPr>
        <p:spPr>
          <a:xfrm>
            <a:off x="3000364" y="1357299"/>
            <a:ext cx="4000528" cy="307777"/>
          </a:xfrm>
          <a:prstGeom prst="rect">
            <a:avLst/>
          </a:prstGeom>
          <a:solidFill>
            <a:schemeClr val="tx2"/>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fr-FR" sz="1400" b="1" dirty="0">
                <a:solidFill>
                  <a:schemeClr val="bg1"/>
                </a:solidFill>
                <a:latin typeface="+mj-lt"/>
              </a:rPr>
              <a:t>LIGNES </a:t>
            </a:r>
            <a:r>
              <a:rPr lang="fr-FR" sz="1400" b="1" dirty="0" smtClean="0">
                <a:solidFill>
                  <a:schemeClr val="bg1"/>
                </a:solidFill>
                <a:latin typeface="+mj-lt"/>
              </a:rPr>
              <a:t>DIRECTRICES, ENCADREMENT  </a:t>
            </a:r>
            <a:r>
              <a:rPr lang="fr-FR" sz="1400" b="1" dirty="0">
                <a:solidFill>
                  <a:schemeClr val="bg1"/>
                </a:solidFill>
                <a:latin typeface="+mj-lt"/>
              </a:rPr>
              <a:t>AIDES D’ETAT</a:t>
            </a:r>
          </a:p>
        </p:txBody>
      </p:sp>
      <p:sp>
        <p:nvSpPr>
          <p:cNvPr id="18" name="ZoneTexte 17"/>
          <p:cNvSpPr txBox="1"/>
          <p:nvPr/>
        </p:nvSpPr>
        <p:spPr>
          <a:xfrm>
            <a:off x="3000364" y="1785926"/>
            <a:ext cx="1571636" cy="584775"/>
          </a:xfrm>
          <a:prstGeom prst="rect">
            <a:avLst/>
          </a:prstGeom>
          <a:solidFill>
            <a:schemeClr val="tx2"/>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600" b="1" dirty="0" err="1" smtClean="0">
                <a:solidFill>
                  <a:schemeClr val="bg1"/>
                </a:solidFill>
                <a:latin typeface="+mj-lt"/>
              </a:rPr>
              <a:t>Rgt</a:t>
            </a:r>
            <a:r>
              <a:rPr lang="fr-FR" sz="1600" b="1" dirty="0" smtClean="0">
                <a:solidFill>
                  <a:schemeClr val="bg1"/>
                </a:solidFill>
                <a:latin typeface="+mj-lt"/>
              </a:rPr>
              <a:t> EXEMPTION RGEC, REAF, RP</a:t>
            </a:r>
            <a:endParaRPr lang="fr-FR" sz="1600" b="1" dirty="0">
              <a:solidFill>
                <a:schemeClr val="bg1"/>
              </a:solidFill>
              <a:latin typeface="+mj-lt"/>
            </a:endParaRPr>
          </a:p>
        </p:txBody>
      </p:sp>
      <p:sp>
        <p:nvSpPr>
          <p:cNvPr id="19" name="ZoneTexte 18"/>
          <p:cNvSpPr txBox="1"/>
          <p:nvPr/>
        </p:nvSpPr>
        <p:spPr>
          <a:xfrm>
            <a:off x="3000364" y="4941888"/>
            <a:ext cx="1500198" cy="584775"/>
          </a:xfrm>
          <a:prstGeom prst="rect">
            <a:avLst/>
          </a:prstGeom>
          <a:solidFill>
            <a:srgbClr val="FFFF00"/>
          </a:solidFill>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600" b="1" dirty="0" smtClean="0">
                <a:solidFill>
                  <a:schemeClr val="tx2"/>
                </a:solidFill>
                <a:latin typeface="+mj-lt"/>
              </a:rPr>
              <a:t>REGIME D’AIDE </a:t>
            </a:r>
            <a:r>
              <a:rPr lang="fr-FR" sz="1600" b="1" dirty="0">
                <a:solidFill>
                  <a:schemeClr val="tx2"/>
                </a:solidFill>
                <a:latin typeface="+mj-lt"/>
              </a:rPr>
              <a:t>EXEMPTE </a:t>
            </a:r>
          </a:p>
        </p:txBody>
      </p:sp>
      <p:sp>
        <p:nvSpPr>
          <p:cNvPr id="20" name="ZoneTexte 19"/>
          <p:cNvSpPr txBox="1"/>
          <p:nvPr/>
        </p:nvSpPr>
        <p:spPr>
          <a:xfrm>
            <a:off x="4756167" y="4941888"/>
            <a:ext cx="2101849" cy="584775"/>
          </a:xfrm>
          <a:prstGeom prst="rect">
            <a:avLst/>
          </a:prstGeom>
          <a:solidFill>
            <a:srgbClr val="FFFF00"/>
          </a:solidFill>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600" b="1" dirty="0">
                <a:solidFill>
                  <a:schemeClr val="tx2"/>
                </a:solidFill>
                <a:latin typeface="+mj-lt"/>
              </a:rPr>
              <a:t>REGIME D’AIDE OU AIDE NOTIFIEE</a:t>
            </a:r>
          </a:p>
        </p:txBody>
      </p:sp>
      <p:sp>
        <p:nvSpPr>
          <p:cNvPr id="21" name="ZoneTexte 20"/>
          <p:cNvSpPr txBox="1"/>
          <p:nvPr/>
        </p:nvSpPr>
        <p:spPr>
          <a:xfrm>
            <a:off x="7072330" y="1329625"/>
            <a:ext cx="928694" cy="738664"/>
          </a:xfrm>
          <a:prstGeom prst="rect">
            <a:avLst/>
          </a:prstGeom>
          <a:solidFill>
            <a:srgbClr val="FFFF00"/>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400" b="1" dirty="0" smtClean="0">
                <a:solidFill>
                  <a:schemeClr val="tx2"/>
                </a:solidFill>
                <a:latin typeface="+mj-lt"/>
              </a:rPr>
              <a:t>RGT </a:t>
            </a:r>
            <a:r>
              <a:rPr lang="fr-FR" sz="1400" b="1" dirty="0">
                <a:solidFill>
                  <a:schemeClr val="tx2"/>
                </a:solidFill>
                <a:latin typeface="+mj-lt"/>
              </a:rPr>
              <a:t>DE </a:t>
            </a:r>
            <a:r>
              <a:rPr lang="fr-FR" sz="1400" b="1" dirty="0" smtClean="0">
                <a:solidFill>
                  <a:schemeClr val="tx2"/>
                </a:solidFill>
                <a:latin typeface="+mj-lt"/>
              </a:rPr>
              <a:t>MINIMIS</a:t>
            </a:r>
          </a:p>
          <a:p>
            <a:pPr algn="ctr">
              <a:defRPr/>
            </a:pPr>
            <a:r>
              <a:rPr lang="fr-FR" sz="1400" b="1" dirty="0" smtClean="0">
                <a:solidFill>
                  <a:schemeClr val="tx2"/>
                </a:solidFill>
                <a:latin typeface="+mj-lt"/>
              </a:rPr>
              <a:t>GENERAL</a:t>
            </a:r>
          </a:p>
        </p:txBody>
      </p:sp>
      <p:cxnSp>
        <p:nvCxnSpPr>
          <p:cNvPr id="13" name="Connecteur droit 12"/>
          <p:cNvCxnSpPr/>
          <p:nvPr/>
        </p:nvCxnSpPr>
        <p:spPr>
          <a:xfrm rot="5400000">
            <a:off x="2928926" y="4143380"/>
            <a:ext cx="3429024" cy="0"/>
          </a:xfrm>
          <a:prstGeom prst="line">
            <a:avLst/>
          </a:prstGeom>
          <a:ln>
            <a:prstDash val="dash"/>
          </a:ln>
        </p:spPr>
        <p:style>
          <a:lnRef idx="1">
            <a:schemeClr val="accent4"/>
          </a:lnRef>
          <a:fillRef idx="0">
            <a:schemeClr val="accent4"/>
          </a:fillRef>
          <a:effectRef idx="0">
            <a:schemeClr val="accent4"/>
          </a:effectRef>
          <a:fontRef idx="minor">
            <a:schemeClr val="tx1"/>
          </a:fontRef>
        </p:style>
      </p:cxnSp>
      <p:cxnSp>
        <p:nvCxnSpPr>
          <p:cNvPr id="27" name="Connecteur droit 26"/>
          <p:cNvCxnSpPr/>
          <p:nvPr/>
        </p:nvCxnSpPr>
        <p:spPr>
          <a:xfrm rot="5400000">
            <a:off x="-2107453" y="3464719"/>
            <a:ext cx="5929354" cy="0"/>
          </a:xfrm>
          <a:prstGeom prst="line">
            <a:avLst/>
          </a:prstGeom>
          <a:ln w="25400">
            <a:solidFill>
              <a:srgbClr val="FF0000"/>
            </a:solidFill>
            <a:prstDash val="dash"/>
          </a:ln>
        </p:spPr>
        <p:style>
          <a:lnRef idx="1">
            <a:schemeClr val="accent4"/>
          </a:lnRef>
          <a:fillRef idx="0">
            <a:schemeClr val="accent4"/>
          </a:fillRef>
          <a:effectRef idx="0">
            <a:schemeClr val="accent4"/>
          </a:effectRef>
          <a:fontRef idx="minor">
            <a:schemeClr val="tx1"/>
          </a:fontRef>
        </p:style>
      </p:cxnSp>
      <p:cxnSp>
        <p:nvCxnSpPr>
          <p:cNvPr id="28" name="Connecteur droit 27"/>
          <p:cNvCxnSpPr/>
          <p:nvPr/>
        </p:nvCxnSpPr>
        <p:spPr>
          <a:xfrm rot="5400000">
            <a:off x="4787121" y="3928259"/>
            <a:ext cx="4284666" cy="0"/>
          </a:xfrm>
          <a:prstGeom prst="line">
            <a:avLst/>
          </a:prstGeom>
          <a:ln>
            <a:prstDash val="dash"/>
          </a:ln>
        </p:spPr>
        <p:style>
          <a:lnRef idx="1">
            <a:schemeClr val="accent4"/>
          </a:lnRef>
          <a:fillRef idx="0">
            <a:schemeClr val="accent4"/>
          </a:fillRef>
          <a:effectRef idx="0">
            <a:schemeClr val="accent4"/>
          </a:effectRef>
          <a:fontRef idx="minor">
            <a:schemeClr val="tx1"/>
          </a:fontRef>
        </p:style>
      </p:cxnSp>
      <p:sp>
        <p:nvSpPr>
          <p:cNvPr id="23" name="ZoneTexte 22"/>
          <p:cNvSpPr txBox="1"/>
          <p:nvPr/>
        </p:nvSpPr>
        <p:spPr>
          <a:xfrm>
            <a:off x="3000364" y="4000504"/>
            <a:ext cx="1584176" cy="830997"/>
          </a:xfrm>
          <a:prstGeom prst="rect">
            <a:avLst/>
          </a:prstGeom>
          <a:solidFill>
            <a:schemeClr val="bg1"/>
          </a:solidFill>
          <a:ln>
            <a:solidFill>
              <a:schemeClr val="tx2"/>
            </a:solidFill>
          </a:ln>
          <a:effectLst>
            <a:innerShdw blurRad="63500" dist="50800" dir="18900000">
              <a:prstClr val="black">
                <a:alpha val="50000"/>
              </a:prstClr>
            </a:innerShdw>
          </a:effectLst>
        </p:spPr>
        <p:txBody>
          <a:bodyPr>
            <a:spAutoFit/>
          </a:bodyPr>
          <a:lstStyle/>
          <a:p>
            <a:pPr>
              <a:defRPr/>
            </a:pPr>
            <a:r>
              <a:rPr lang="fr-FR" sz="1600" b="1" dirty="0">
                <a:solidFill>
                  <a:schemeClr val="tx2"/>
                </a:solidFill>
                <a:latin typeface="+mj-lt"/>
              </a:rPr>
              <a:t>L’ETAT PREPARE LE REGIME ET INFORME LA CE</a:t>
            </a:r>
          </a:p>
        </p:txBody>
      </p:sp>
      <p:sp>
        <p:nvSpPr>
          <p:cNvPr id="32" name="ZoneTexte 31"/>
          <p:cNvSpPr txBox="1"/>
          <p:nvPr/>
        </p:nvSpPr>
        <p:spPr>
          <a:xfrm>
            <a:off x="4756363" y="4005064"/>
            <a:ext cx="1595242" cy="830997"/>
          </a:xfrm>
          <a:prstGeom prst="rect">
            <a:avLst/>
          </a:prstGeom>
          <a:noFill/>
          <a:ln>
            <a:solidFill>
              <a:srgbClr val="FF0000"/>
            </a:solidFill>
          </a:ln>
          <a:effectLst>
            <a:innerShdw blurRad="63500" dist="50800" dir="18900000">
              <a:prstClr val="black">
                <a:alpha val="50000"/>
              </a:prstClr>
            </a:innerShdw>
          </a:effectLst>
        </p:spPr>
        <p:txBody>
          <a:bodyPr>
            <a:spAutoFit/>
          </a:bodyPr>
          <a:lstStyle/>
          <a:p>
            <a:pPr algn="ctr">
              <a:defRPr/>
            </a:pPr>
            <a:r>
              <a:rPr lang="fr-FR" sz="1600" b="1" dirty="0">
                <a:solidFill>
                  <a:srgbClr val="FF0000"/>
                </a:solidFill>
                <a:latin typeface="+mj-lt"/>
              </a:rPr>
              <a:t>L’ETAT NOTIFIE LE REGIME A LA</a:t>
            </a:r>
          </a:p>
          <a:p>
            <a:pPr>
              <a:defRPr/>
            </a:pPr>
            <a:r>
              <a:rPr lang="fr-FR" sz="1600" b="1" dirty="0">
                <a:solidFill>
                  <a:srgbClr val="FF0000"/>
                </a:solidFill>
                <a:latin typeface="+mj-lt"/>
              </a:rPr>
              <a:t>COMMISSION</a:t>
            </a:r>
          </a:p>
        </p:txBody>
      </p:sp>
      <p:sp>
        <p:nvSpPr>
          <p:cNvPr id="34" name="ZoneTexte 33"/>
          <p:cNvSpPr txBox="1"/>
          <p:nvPr/>
        </p:nvSpPr>
        <p:spPr>
          <a:xfrm>
            <a:off x="4709509" y="1844825"/>
            <a:ext cx="2148507" cy="307777"/>
          </a:xfrm>
          <a:prstGeom prst="rect">
            <a:avLst/>
          </a:prstGeom>
          <a:noFill/>
          <a:ln>
            <a:solidFill>
              <a:srgbClr val="FF0000"/>
            </a:solidFill>
          </a:ln>
          <a:effectLst>
            <a:innerShdw blurRad="63500" dist="50800" dir="18900000">
              <a:prstClr val="black">
                <a:alpha val="50000"/>
              </a:prstClr>
            </a:innerShdw>
          </a:effectLst>
        </p:spPr>
        <p:txBody>
          <a:bodyPr wrap="square">
            <a:spAutoFit/>
          </a:bodyPr>
          <a:lstStyle/>
          <a:p>
            <a:pPr>
              <a:defRPr/>
            </a:pPr>
            <a:r>
              <a:rPr lang="fr-FR" sz="1400" b="1" dirty="0">
                <a:solidFill>
                  <a:srgbClr val="FF0000"/>
                </a:solidFill>
                <a:latin typeface="+mj-lt"/>
              </a:rPr>
              <a:t>ADOPTION COMMISSION</a:t>
            </a:r>
          </a:p>
        </p:txBody>
      </p:sp>
      <p:sp>
        <p:nvSpPr>
          <p:cNvPr id="25" name="Flèche vers le bas 24"/>
          <p:cNvSpPr/>
          <p:nvPr/>
        </p:nvSpPr>
        <p:spPr>
          <a:xfrm rot="10800000">
            <a:off x="3532183" y="3321050"/>
            <a:ext cx="396875" cy="684213"/>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37" name="Flèche vers le bas 36"/>
          <p:cNvSpPr/>
          <p:nvPr/>
        </p:nvSpPr>
        <p:spPr>
          <a:xfrm rot="10800000">
            <a:off x="5332430" y="3351216"/>
            <a:ext cx="398462" cy="64928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8" name="Flèche vers le bas 37"/>
          <p:cNvSpPr/>
          <p:nvPr/>
        </p:nvSpPr>
        <p:spPr>
          <a:xfrm rot="10800000">
            <a:off x="7407279" y="2259335"/>
            <a:ext cx="379430" cy="4027185"/>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29" name="Flèche vers le bas 28"/>
          <p:cNvSpPr/>
          <p:nvPr/>
        </p:nvSpPr>
        <p:spPr>
          <a:xfrm rot="10800000">
            <a:off x="3690933" y="5500702"/>
            <a:ext cx="381000" cy="473075"/>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1" name="Flèche vers le bas 30"/>
          <p:cNvSpPr/>
          <p:nvPr/>
        </p:nvSpPr>
        <p:spPr>
          <a:xfrm rot="10800000">
            <a:off x="5551497" y="5572140"/>
            <a:ext cx="377825" cy="442912"/>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bg1"/>
              </a:solidFill>
            </a:endParaRPr>
          </a:p>
        </p:txBody>
      </p:sp>
      <p:sp>
        <p:nvSpPr>
          <p:cNvPr id="36" name="Rectangle 35"/>
          <p:cNvSpPr/>
          <p:nvPr/>
        </p:nvSpPr>
        <p:spPr>
          <a:xfrm rot="5400000">
            <a:off x="1631140" y="5214152"/>
            <a:ext cx="227013" cy="2917855"/>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39" name="ZoneTexte 38"/>
          <p:cNvSpPr txBox="1"/>
          <p:nvPr/>
        </p:nvSpPr>
        <p:spPr>
          <a:xfrm>
            <a:off x="-32" y="571480"/>
            <a:ext cx="800595" cy="872922"/>
          </a:xfrm>
          <a:prstGeom prst="rect">
            <a:avLst/>
          </a:prstGeom>
          <a:solidFill>
            <a:schemeClr val="bg1"/>
          </a:solidFill>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a:solidFill>
                  <a:schemeClr val="tx2"/>
                </a:solidFill>
                <a:latin typeface="+mj-lt"/>
              </a:rPr>
              <a:t>HORS CHAMP </a:t>
            </a:r>
            <a:r>
              <a:rPr lang="fr-FR" sz="1300" b="1" dirty="0" smtClean="0">
                <a:solidFill>
                  <a:schemeClr val="tx2"/>
                </a:solidFill>
                <a:latin typeface="+mj-lt"/>
              </a:rPr>
              <a:t>DES AIDES D’ETAT</a:t>
            </a:r>
            <a:endParaRPr lang="fr-FR" sz="1300" b="1" dirty="0">
              <a:solidFill>
                <a:schemeClr val="tx2"/>
              </a:solidFill>
              <a:latin typeface="+mj-lt"/>
            </a:endParaRPr>
          </a:p>
        </p:txBody>
      </p:sp>
      <p:sp>
        <p:nvSpPr>
          <p:cNvPr id="40" name="Flèche vers le bas 39"/>
          <p:cNvSpPr/>
          <p:nvPr/>
        </p:nvSpPr>
        <p:spPr>
          <a:xfrm rot="10800000">
            <a:off x="174588" y="3214686"/>
            <a:ext cx="396875" cy="3500462"/>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42" name="ZoneTexte 41"/>
          <p:cNvSpPr txBox="1">
            <a:spLocks noChangeArrowheads="1"/>
          </p:cNvSpPr>
          <p:nvPr/>
        </p:nvSpPr>
        <p:spPr bwMode="auto">
          <a:xfrm>
            <a:off x="2571736" y="5845750"/>
            <a:ext cx="396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4</a:t>
            </a:r>
            <a:endParaRPr lang="fr-FR" sz="1800" dirty="0">
              <a:solidFill>
                <a:schemeClr val="bg1"/>
              </a:solidFill>
              <a:latin typeface="Arial Black" pitchFamily="34" charset="0"/>
            </a:endParaRPr>
          </a:p>
        </p:txBody>
      </p:sp>
      <p:sp>
        <p:nvSpPr>
          <p:cNvPr id="43" name="ZoneTexte 42"/>
          <p:cNvSpPr txBox="1">
            <a:spLocks noChangeArrowheads="1"/>
          </p:cNvSpPr>
          <p:nvPr/>
        </p:nvSpPr>
        <p:spPr bwMode="auto">
          <a:xfrm>
            <a:off x="2555875" y="6500834"/>
            <a:ext cx="396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smtClean="0">
                <a:solidFill>
                  <a:schemeClr val="bg1"/>
                </a:solidFill>
                <a:latin typeface="Arial Black" pitchFamily="34" charset="0"/>
              </a:rPr>
              <a:t>2</a:t>
            </a:r>
            <a:endParaRPr lang="fr-FR" sz="1800" dirty="0">
              <a:solidFill>
                <a:schemeClr val="bg1"/>
              </a:solidFill>
              <a:latin typeface="Arial Black" pitchFamily="34" charset="0"/>
            </a:endParaRPr>
          </a:p>
        </p:txBody>
      </p:sp>
      <p:sp>
        <p:nvSpPr>
          <p:cNvPr id="45" name="ZoneTexte 44"/>
          <p:cNvSpPr txBox="1">
            <a:spLocks noChangeArrowheads="1"/>
          </p:cNvSpPr>
          <p:nvPr/>
        </p:nvSpPr>
        <p:spPr bwMode="auto">
          <a:xfrm>
            <a:off x="5572132" y="5630881"/>
            <a:ext cx="396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a:solidFill>
                  <a:schemeClr val="bg1"/>
                </a:solidFill>
                <a:latin typeface="Arial Black" pitchFamily="34" charset="0"/>
              </a:rPr>
              <a:t>6</a:t>
            </a:r>
          </a:p>
        </p:txBody>
      </p:sp>
      <p:sp>
        <p:nvSpPr>
          <p:cNvPr id="41" name="ZoneTexte 40"/>
          <p:cNvSpPr txBox="1"/>
          <p:nvPr/>
        </p:nvSpPr>
        <p:spPr>
          <a:xfrm>
            <a:off x="3000364" y="2526565"/>
            <a:ext cx="1571636" cy="738664"/>
          </a:xfrm>
          <a:prstGeom prst="rect">
            <a:avLst/>
          </a:prstGeom>
          <a:noFill/>
          <a:ln>
            <a:solidFill>
              <a:schemeClr val="tx2"/>
            </a:solidFill>
          </a:ln>
          <a:effectLst>
            <a:innerShdw blurRad="63500" dist="50800" dir="18900000">
              <a:prstClr val="black">
                <a:alpha val="50000"/>
              </a:prstClr>
            </a:innerShdw>
          </a:effectLst>
        </p:spPr>
        <p:txBody>
          <a:bodyPr wrap="square">
            <a:spAutoFit/>
          </a:bodyPr>
          <a:lstStyle/>
          <a:p>
            <a:pPr algn="ctr">
              <a:defRPr/>
            </a:pPr>
            <a:r>
              <a:rPr lang="fr-FR" sz="1400" b="1" dirty="0" smtClean="0">
                <a:solidFill>
                  <a:schemeClr val="tx2"/>
                </a:solidFill>
                <a:latin typeface="+mj-lt"/>
              </a:rPr>
              <a:t>La COMMISSION EST SIMPLEMENT INFORMEE</a:t>
            </a:r>
            <a:endParaRPr lang="fr-FR" sz="1400" b="1" dirty="0">
              <a:solidFill>
                <a:schemeClr val="tx2"/>
              </a:solidFill>
              <a:latin typeface="+mj-lt"/>
            </a:endParaRPr>
          </a:p>
        </p:txBody>
      </p:sp>
      <p:sp>
        <p:nvSpPr>
          <p:cNvPr id="47" name="Flèche vers le bas 46"/>
          <p:cNvSpPr/>
          <p:nvPr/>
        </p:nvSpPr>
        <p:spPr>
          <a:xfrm rot="10800000">
            <a:off x="2214544" y="3786190"/>
            <a:ext cx="357191" cy="2357454"/>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cxnSp>
        <p:nvCxnSpPr>
          <p:cNvPr id="51" name="Connecteur droit 50"/>
          <p:cNvCxnSpPr/>
          <p:nvPr/>
        </p:nvCxnSpPr>
        <p:spPr>
          <a:xfrm rot="5400000">
            <a:off x="500031" y="3500438"/>
            <a:ext cx="4857787" cy="1"/>
          </a:xfrm>
          <a:prstGeom prst="line">
            <a:avLst/>
          </a:prstGeom>
          <a:ln w="25400">
            <a:solidFill>
              <a:srgbClr val="FF0000"/>
            </a:solidFill>
            <a:prstDash val="dash"/>
          </a:ln>
        </p:spPr>
        <p:style>
          <a:lnRef idx="1">
            <a:schemeClr val="accent4"/>
          </a:lnRef>
          <a:fillRef idx="0">
            <a:schemeClr val="accent4"/>
          </a:fillRef>
          <a:effectRef idx="0">
            <a:schemeClr val="accent4"/>
          </a:effectRef>
          <a:fontRef idx="minor">
            <a:schemeClr val="tx1"/>
          </a:fontRef>
        </p:style>
      </p:cxnSp>
      <p:sp>
        <p:nvSpPr>
          <p:cNvPr id="54" name="ZoneTexte 53"/>
          <p:cNvSpPr txBox="1">
            <a:spLocks noChangeArrowheads="1"/>
          </p:cNvSpPr>
          <p:nvPr/>
        </p:nvSpPr>
        <p:spPr bwMode="auto">
          <a:xfrm>
            <a:off x="3714744" y="5643578"/>
            <a:ext cx="396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5</a:t>
            </a:r>
            <a:endParaRPr lang="fr-FR" sz="1800" dirty="0">
              <a:solidFill>
                <a:schemeClr val="bg1"/>
              </a:solidFill>
              <a:latin typeface="Arial Black" pitchFamily="34" charset="0"/>
            </a:endParaRPr>
          </a:p>
        </p:txBody>
      </p:sp>
      <p:sp>
        <p:nvSpPr>
          <p:cNvPr id="55" name="ZoneTexte 54"/>
          <p:cNvSpPr txBox="1"/>
          <p:nvPr/>
        </p:nvSpPr>
        <p:spPr>
          <a:xfrm>
            <a:off x="1928794" y="2190270"/>
            <a:ext cx="928694" cy="728849"/>
          </a:xfrm>
          <a:prstGeom prst="rect">
            <a:avLst/>
          </a:prstGeom>
          <a:solidFill>
            <a:srgbClr val="FFFF00"/>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lIns="36000" tIns="36000" rIns="36000" bIns="36000">
            <a:spAutoFit/>
          </a:bodyPr>
          <a:lstStyle/>
          <a:p>
            <a:pPr algn="ctr">
              <a:defRPr/>
            </a:pPr>
            <a:r>
              <a:rPr lang="fr-FR" sz="1400" b="1" dirty="0" smtClean="0">
                <a:solidFill>
                  <a:schemeClr val="tx2"/>
                </a:solidFill>
                <a:latin typeface="+mj-lt"/>
              </a:rPr>
              <a:t>DECISION </a:t>
            </a:r>
            <a:r>
              <a:rPr lang="fr-FR" sz="1200" b="1" dirty="0" smtClean="0">
                <a:solidFill>
                  <a:schemeClr val="tx2"/>
                </a:solidFill>
                <a:latin typeface="+mj-lt"/>
              </a:rPr>
              <a:t>EXEMPTION</a:t>
            </a:r>
            <a:r>
              <a:rPr lang="fr-FR" sz="1400" b="1" dirty="0" smtClean="0">
                <a:solidFill>
                  <a:schemeClr val="tx2"/>
                </a:solidFill>
                <a:latin typeface="+mj-lt"/>
              </a:rPr>
              <a:t> </a:t>
            </a:r>
          </a:p>
          <a:p>
            <a:pPr algn="ctr">
              <a:defRPr/>
            </a:pPr>
            <a:r>
              <a:rPr lang="fr-FR" sz="1400" b="1" dirty="0" smtClean="0">
                <a:solidFill>
                  <a:schemeClr val="tx2"/>
                </a:solidFill>
              </a:rPr>
              <a:t>SIEG</a:t>
            </a:r>
            <a:endParaRPr lang="fr-FR" sz="1400" b="1" dirty="0">
              <a:solidFill>
                <a:schemeClr val="tx2"/>
              </a:solidFill>
            </a:endParaRPr>
          </a:p>
        </p:txBody>
      </p:sp>
      <p:sp>
        <p:nvSpPr>
          <p:cNvPr id="56" name="Rectangle à coins arrondis 55"/>
          <p:cNvSpPr/>
          <p:nvPr/>
        </p:nvSpPr>
        <p:spPr>
          <a:xfrm>
            <a:off x="1928794" y="1000108"/>
            <a:ext cx="928694" cy="500066"/>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1800" b="1" dirty="0" smtClean="0">
                <a:latin typeface="+mj-lt"/>
              </a:rPr>
              <a:t>Art 106</a:t>
            </a:r>
          </a:p>
          <a:p>
            <a:pPr algn="ctr"/>
            <a:r>
              <a:rPr lang="fr-FR" sz="1800" b="1" dirty="0" smtClean="0">
                <a:latin typeface="+mj-lt"/>
              </a:rPr>
              <a:t>SIEG</a:t>
            </a:r>
            <a:endParaRPr lang="fr-FR" sz="1800" b="1" dirty="0">
              <a:latin typeface="+mj-lt"/>
            </a:endParaRPr>
          </a:p>
        </p:txBody>
      </p:sp>
      <p:sp>
        <p:nvSpPr>
          <p:cNvPr id="57" name="Rectangle à coins arrondis 56"/>
          <p:cNvSpPr/>
          <p:nvPr/>
        </p:nvSpPr>
        <p:spPr>
          <a:xfrm>
            <a:off x="3000364" y="928670"/>
            <a:ext cx="6072198" cy="285752"/>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latin typeface="+mj-lt"/>
              </a:rPr>
              <a:t>Art 107 : AIDES D’ETAT</a:t>
            </a:r>
            <a:endParaRPr lang="fr-FR" sz="1600" b="1" dirty="0">
              <a:latin typeface="+mj-lt"/>
            </a:endParaRPr>
          </a:p>
        </p:txBody>
      </p:sp>
      <p:sp>
        <p:nvSpPr>
          <p:cNvPr id="58" name="Rectangle à coins arrondis 57"/>
          <p:cNvSpPr/>
          <p:nvPr/>
        </p:nvSpPr>
        <p:spPr>
          <a:xfrm>
            <a:off x="1928794" y="1571612"/>
            <a:ext cx="928694" cy="500066"/>
          </a:xfrm>
          <a:prstGeom prst="round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1400" b="1" dirty="0" smtClean="0">
                <a:latin typeface="+mj-lt"/>
              </a:rPr>
              <a:t>Arrêt ALTMARK</a:t>
            </a:r>
            <a:endParaRPr lang="fr-FR" sz="2000" b="1" dirty="0">
              <a:latin typeface="+mj-lt"/>
            </a:endParaRPr>
          </a:p>
        </p:txBody>
      </p:sp>
      <p:sp>
        <p:nvSpPr>
          <p:cNvPr id="59" name="ZoneTexte 58"/>
          <p:cNvSpPr txBox="1"/>
          <p:nvPr/>
        </p:nvSpPr>
        <p:spPr>
          <a:xfrm>
            <a:off x="2000232" y="4214818"/>
            <a:ext cx="857256" cy="1365365"/>
          </a:xfrm>
          <a:prstGeom prst="rect">
            <a:avLst/>
          </a:prstGeom>
          <a:solidFill>
            <a:schemeClr val="bg1"/>
          </a:solidFill>
          <a:ln>
            <a:solidFill>
              <a:schemeClr val="tx2"/>
            </a:solidFill>
          </a:ln>
          <a:effectLst>
            <a:innerShdw blurRad="63500" dist="50800" dir="18900000">
              <a:prstClr val="black">
                <a:alpha val="50000"/>
              </a:prstClr>
            </a:innerShdw>
          </a:effectLst>
        </p:spPr>
        <p:txBody>
          <a:bodyPr wrap="square" lIns="0" tIns="36000" rIns="0" bIns="36000">
            <a:spAutoFit/>
          </a:bodyPr>
          <a:lstStyle/>
          <a:p>
            <a:pPr algn="ctr">
              <a:defRPr/>
            </a:pPr>
            <a:r>
              <a:rPr lang="fr-FR" sz="1200" b="1" dirty="0" smtClean="0">
                <a:solidFill>
                  <a:schemeClr val="tx2"/>
                </a:solidFill>
                <a:latin typeface="+mj-lt"/>
              </a:rPr>
              <a:t>COMPEN-</a:t>
            </a:r>
          </a:p>
          <a:p>
            <a:pPr algn="ctr">
              <a:defRPr/>
            </a:pPr>
            <a:r>
              <a:rPr lang="fr-FR" sz="1200" b="1" dirty="0" smtClean="0">
                <a:solidFill>
                  <a:schemeClr val="tx2"/>
                </a:solidFill>
                <a:latin typeface="+mj-lt"/>
              </a:rPr>
              <a:t>-SATION </a:t>
            </a:r>
          </a:p>
          <a:p>
            <a:pPr algn="ctr">
              <a:defRPr/>
            </a:pPr>
            <a:r>
              <a:rPr lang="fr-FR" sz="1200" b="1" dirty="0" smtClean="0">
                <a:solidFill>
                  <a:schemeClr val="tx2"/>
                </a:solidFill>
                <a:latin typeface="+mj-lt"/>
              </a:rPr>
              <a:t>D’OSP  SIEG </a:t>
            </a:r>
          </a:p>
          <a:p>
            <a:pPr algn="ctr">
              <a:defRPr/>
            </a:pPr>
            <a:r>
              <a:rPr lang="fr-FR" sz="1200" b="1" dirty="0" smtClean="0">
                <a:solidFill>
                  <a:schemeClr val="tx2"/>
                </a:solidFill>
                <a:latin typeface="+mj-lt"/>
              </a:rPr>
              <a:t>PAS DE </a:t>
            </a:r>
          </a:p>
          <a:p>
            <a:pPr algn="ctr">
              <a:defRPr/>
            </a:pPr>
            <a:r>
              <a:rPr lang="fr-FR" sz="1200" b="1" dirty="0" smtClean="0">
                <a:solidFill>
                  <a:schemeClr val="tx2"/>
                </a:solidFill>
                <a:latin typeface="+mj-lt"/>
              </a:rPr>
              <a:t>NOTIF </a:t>
            </a:r>
          </a:p>
          <a:p>
            <a:pPr algn="ctr">
              <a:defRPr/>
            </a:pPr>
            <a:r>
              <a:rPr lang="fr-FR" sz="1200" b="1" dirty="0" smtClean="0">
                <a:solidFill>
                  <a:schemeClr val="tx2"/>
                </a:solidFill>
                <a:latin typeface="+mj-lt"/>
              </a:rPr>
              <a:t>PAS </a:t>
            </a:r>
          </a:p>
          <a:p>
            <a:pPr algn="ctr">
              <a:defRPr/>
            </a:pPr>
            <a:r>
              <a:rPr lang="fr-FR" sz="1200" b="1" dirty="0" smtClean="0">
                <a:solidFill>
                  <a:schemeClr val="tx2"/>
                </a:solidFill>
                <a:latin typeface="+mj-lt"/>
              </a:rPr>
              <a:t>D’INFO</a:t>
            </a:r>
            <a:endParaRPr lang="fr-FR" sz="1200" b="1" dirty="0">
              <a:solidFill>
                <a:schemeClr val="tx2"/>
              </a:solidFill>
              <a:latin typeface="+mj-lt"/>
            </a:endParaRPr>
          </a:p>
        </p:txBody>
      </p:sp>
      <p:sp>
        <p:nvSpPr>
          <p:cNvPr id="22" name="ZoneTexte 21"/>
          <p:cNvSpPr txBox="1"/>
          <p:nvPr/>
        </p:nvSpPr>
        <p:spPr>
          <a:xfrm>
            <a:off x="7072330" y="3284984"/>
            <a:ext cx="928694" cy="136960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200" b="1" dirty="0">
                <a:solidFill>
                  <a:schemeClr val="tx2"/>
                </a:solidFill>
                <a:latin typeface="+mj-lt"/>
              </a:rPr>
              <a:t>AIDES PAS NOTIFIEES, </a:t>
            </a:r>
            <a:r>
              <a:rPr lang="fr-FR" sz="1200" b="1" dirty="0" smtClean="0">
                <a:solidFill>
                  <a:schemeClr val="tx2"/>
                </a:solidFill>
                <a:latin typeface="+mj-lt"/>
              </a:rPr>
              <a:t>EXEMPTEES </a:t>
            </a:r>
            <a:r>
              <a:rPr lang="fr-FR" sz="1200" b="1" dirty="0">
                <a:solidFill>
                  <a:schemeClr val="tx2"/>
                </a:solidFill>
                <a:latin typeface="+mj-lt"/>
              </a:rPr>
              <a:t>SANS </a:t>
            </a:r>
            <a:endParaRPr lang="fr-FR" sz="1200" b="1" dirty="0" smtClean="0">
              <a:solidFill>
                <a:schemeClr val="tx2"/>
              </a:solidFill>
              <a:latin typeface="+mj-lt"/>
            </a:endParaRPr>
          </a:p>
          <a:p>
            <a:pPr algn="ctr">
              <a:defRPr/>
            </a:pPr>
            <a:r>
              <a:rPr lang="fr-FR" sz="1200" b="1" dirty="0" smtClean="0">
                <a:solidFill>
                  <a:schemeClr val="tx2"/>
                </a:solidFill>
                <a:latin typeface="+mj-lt"/>
              </a:rPr>
              <a:t>INFORMER</a:t>
            </a:r>
          </a:p>
          <a:p>
            <a:pPr algn="ctr">
              <a:defRPr/>
            </a:pPr>
            <a:r>
              <a:rPr lang="fr-FR" sz="1200" b="1" dirty="0" smtClean="0">
                <a:solidFill>
                  <a:schemeClr val="tx2"/>
                </a:solidFill>
                <a:latin typeface="+mj-lt"/>
              </a:rPr>
              <a:t>LA </a:t>
            </a:r>
          </a:p>
          <a:p>
            <a:pPr algn="ctr">
              <a:defRPr/>
            </a:pPr>
            <a:r>
              <a:rPr lang="fr-FR" sz="1100" b="1" dirty="0" smtClean="0">
                <a:solidFill>
                  <a:schemeClr val="tx2"/>
                </a:solidFill>
                <a:latin typeface="+mj-lt"/>
              </a:rPr>
              <a:t>Commissio</a:t>
            </a:r>
            <a:r>
              <a:rPr lang="fr-FR" sz="1100" b="1" dirty="0" smtClean="0">
                <a:solidFill>
                  <a:schemeClr val="tx2"/>
                </a:solidFill>
              </a:rPr>
              <a:t>n</a:t>
            </a:r>
            <a:endParaRPr lang="fr-FR" sz="1100" b="1" dirty="0">
              <a:solidFill>
                <a:schemeClr val="tx2"/>
              </a:solidFill>
            </a:endParaRPr>
          </a:p>
        </p:txBody>
      </p:sp>
      <p:sp>
        <p:nvSpPr>
          <p:cNvPr id="5" name="ZoneTexte 4"/>
          <p:cNvSpPr txBox="1">
            <a:spLocks noChangeArrowheads="1"/>
          </p:cNvSpPr>
          <p:nvPr/>
        </p:nvSpPr>
        <p:spPr bwMode="auto">
          <a:xfrm>
            <a:off x="7429520" y="5874375"/>
            <a:ext cx="396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7</a:t>
            </a:r>
            <a:endParaRPr lang="fr-FR" sz="1800" dirty="0">
              <a:solidFill>
                <a:schemeClr val="bg1"/>
              </a:solidFill>
              <a:latin typeface="Arial Black" pitchFamily="34" charset="0"/>
            </a:endParaRPr>
          </a:p>
        </p:txBody>
      </p:sp>
      <p:sp>
        <p:nvSpPr>
          <p:cNvPr id="44" name="ZoneTexte 43"/>
          <p:cNvSpPr txBox="1"/>
          <p:nvPr/>
        </p:nvSpPr>
        <p:spPr>
          <a:xfrm>
            <a:off x="4759287" y="2428868"/>
            <a:ext cx="2098729" cy="738664"/>
          </a:xfrm>
          <a:prstGeom prst="rect">
            <a:avLst/>
          </a:prstGeom>
          <a:solidFill>
            <a:schemeClr val="bg1"/>
          </a:solidFill>
          <a:ln>
            <a:solidFill>
              <a:srgbClr val="FF0000"/>
            </a:solidFill>
          </a:ln>
          <a:effectLst>
            <a:innerShdw blurRad="63500" dist="50800" dir="18900000">
              <a:prstClr val="black">
                <a:alpha val="50000"/>
              </a:prstClr>
            </a:innerShdw>
          </a:effectLst>
        </p:spPr>
        <p:txBody>
          <a:bodyPr wrap="square">
            <a:spAutoFit/>
          </a:bodyPr>
          <a:lstStyle/>
          <a:p>
            <a:pPr algn="ctr">
              <a:defRPr/>
            </a:pPr>
            <a:r>
              <a:rPr lang="fr-FR" sz="1400" b="1" dirty="0" smtClean="0">
                <a:solidFill>
                  <a:srgbClr val="FF0000"/>
                </a:solidFill>
                <a:latin typeface="+mj-lt"/>
              </a:rPr>
              <a:t>LA COMMISSION </a:t>
            </a:r>
            <a:r>
              <a:rPr lang="fr-FR" sz="1400" b="1" dirty="0">
                <a:solidFill>
                  <a:srgbClr val="FF0000"/>
                </a:solidFill>
                <a:latin typeface="+mj-lt"/>
              </a:rPr>
              <a:t>DECIDE (OU PAS) D’AUTORISER LE </a:t>
            </a:r>
            <a:r>
              <a:rPr lang="fr-FR" sz="1400" b="1" dirty="0" smtClean="0">
                <a:solidFill>
                  <a:srgbClr val="FF0000"/>
                </a:solidFill>
                <a:latin typeface="+mj-lt"/>
              </a:rPr>
              <a:t>REGIME NOTIFIE </a:t>
            </a:r>
            <a:endParaRPr lang="fr-FR" sz="1400" b="1" dirty="0">
              <a:solidFill>
                <a:srgbClr val="FF0000"/>
              </a:solidFill>
              <a:latin typeface="+mj-lt"/>
            </a:endParaRPr>
          </a:p>
        </p:txBody>
      </p:sp>
      <p:cxnSp>
        <p:nvCxnSpPr>
          <p:cNvPr id="48" name="Connecteur droit 47"/>
          <p:cNvCxnSpPr/>
          <p:nvPr/>
        </p:nvCxnSpPr>
        <p:spPr>
          <a:xfrm>
            <a:off x="8078556" y="35719"/>
            <a:ext cx="21836" cy="6858000"/>
          </a:xfrm>
          <a:prstGeom prst="line">
            <a:avLst/>
          </a:prstGeom>
          <a:ln w="50800">
            <a:solidFill>
              <a:srgbClr val="00B050"/>
            </a:solidFill>
            <a:prstDash val="dash"/>
          </a:ln>
        </p:spPr>
        <p:style>
          <a:lnRef idx="1">
            <a:schemeClr val="accent4"/>
          </a:lnRef>
          <a:fillRef idx="0">
            <a:schemeClr val="accent4"/>
          </a:fillRef>
          <a:effectRef idx="0">
            <a:schemeClr val="accent4"/>
          </a:effectRef>
          <a:fontRef idx="minor">
            <a:schemeClr val="tx1"/>
          </a:fontRef>
        </p:style>
      </p:cxnSp>
      <p:sp>
        <p:nvSpPr>
          <p:cNvPr id="50" name="Rectangle à coins arrondis 49"/>
          <p:cNvSpPr/>
          <p:nvPr/>
        </p:nvSpPr>
        <p:spPr>
          <a:xfrm>
            <a:off x="8143900" y="1357298"/>
            <a:ext cx="928662" cy="714380"/>
          </a:xfrm>
          <a:prstGeom prst="roundRect">
            <a:avLst/>
          </a:prstGeom>
          <a:solidFill>
            <a:srgbClr val="00B05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latin typeface="+mj-lt"/>
              </a:rPr>
              <a:t>Rgt. </a:t>
            </a:r>
          </a:p>
          <a:p>
            <a:pPr algn="ctr"/>
            <a:r>
              <a:rPr lang="fr-FR" sz="1600" b="1" dirty="0" smtClean="0">
                <a:latin typeface="+mj-lt"/>
              </a:rPr>
              <a:t>FEADER </a:t>
            </a:r>
            <a:endParaRPr lang="fr-FR" b="1" dirty="0"/>
          </a:p>
        </p:txBody>
      </p:sp>
      <p:sp>
        <p:nvSpPr>
          <p:cNvPr id="52" name="Rectangle à coins arrondis 51"/>
          <p:cNvSpPr/>
          <p:nvPr/>
        </p:nvSpPr>
        <p:spPr>
          <a:xfrm>
            <a:off x="8143900" y="2143116"/>
            <a:ext cx="928662" cy="629050"/>
          </a:xfrm>
          <a:prstGeom prst="round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smtClean="0">
                <a:solidFill>
                  <a:srgbClr val="00B050"/>
                </a:solidFill>
                <a:latin typeface="+mj-lt"/>
              </a:rPr>
              <a:t>PDRR</a:t>
            </a:r>
            <a:endParaRPr lang="fr-FR" b="1" dirty="0">
              <a:solidFill>
                <a:srgbClr val="00B050"/>
              </a:solidFill>
              <a:latin typeface="+mj-lt"/>
            </a:endParaRPr>
          </a:p>
        </p:txBody>
      </p:sp>
      <p:sp>
        <p:nvSpPr>
          <p:cNvPr id="53" name="Flèche vers le bas 52"/>
          <p:cNvSpPr/>
          <p:nvPr/>
        </p:nvSpPr>
        <p:spPr>
          <a:xfrm rot="10800000">
            <a:off x="8501090" y="2857496"/>
            <a:ext cx="357190" cy="3786212"/>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61" name="ZoneTexte 60"/>
          <p:cNvSpPr txBox="1">
            <a:spLocks noChangeArrowheads="1"/>
          </p:cNvSpPr>
          <p:nvPr/>
        </p:nvSpPr>
        <p:spPr bwMode="auto">
          <a:xfrm>
            <a:off x="8072462" y="6357958"/>
            <a:ext cx="396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1</a:t>
            </a:r>
            <a:endParaRPr lang="fr-FR" sz="1800" dirty="0">
              <a:solidFill>
                <a:schemeClr val="bg1"/>
              </a:solidFill>
              <a:latin typeface="Arial Black" pitchFamily="34" charset="0"/>
            </a:endParaRPr>
          </a:p>
        </p:txBody>
      </p:sp>
      <p:sp>
        <p:nvSpPr>
          <p:cNvPr id="63" name="ZoneTexte 62"/>
          <p:cNvSpPr txBox="1"/>
          <p:nvPr/>
        </p:nvSpPr>
        <p:spPr>
          <a:xfrm>
            <a:off x="8179810" y="3429000"/>
            <a:ext cx="928694" cy="2581082"/>
          </a:xfrm>
          <a:prstGeom prst="rect">
            <a:avLst/>
          </a:prstGeom>
        </p:spPr>
        <p:style>
          <a:lnRef idx="2">
            <a:schemeClr val="accent1"/>
          </a:lnRef>
          <a:fillRef idx="1">
            <a:schemeClr val="lt1"/>
          </a:fillRef>
          <a:effectRef idx="0">
            <a:schemeClr val="accent1"/>
          </a:effectRef>
          <a:fontRef idx="minor">
            <a:schemeClr val="dk1"/>
          </a:fontRef>
        </p:style>
        <p:txBody>
          <a:bodyPr wrap="square" lIns="36000" tIns="36000" rIns="36000" bIns="36000">
            <a:spAutoFit/>
          </a:bodyPr>
          <a:lstStyle/>
          <a:p>
            <a:pPr algn="ctr">
              <a:defRPr/>
            </a:pPr>
            <a:r>
              <a:rPr lang="fr-FR" sz="1200" b="1" dirty="0" smtClean="0">
                <a:solidFill>
                  <a:srgbClr val="00B050"/>
                </a:solidFill>
                <a:latin typeface="+mj-lt"/>
              </a:rPr>
              <a:t>POUR </a:t>
            </a:r>
            <a:r>
              <a:rPr lang="fr-FR" sz="1200" b="1" smtClean="0">
                <a:solidFill>
                  <a:srgbClr val="00B050"/>
                </a:solidFill>
                <a:latin typeface="+mj-lt"/>
              </a:rPr>
              <a:t>LES AIDES ARTICLE 42 </a:t>
            </a:r>
            <a:r>
              <a:rPr lang="fr-FR" sz="1200" b="1" dirty="0" smtClean="0">
                <a:solidFill>
                  <a:srgbClr val="00B050"/>
                </a:solidFill>
                <a:latin typeface="+mj-lt"/>
              </a:rPr>
              <a:t>L’ADOPTION DU PDRR VAUT </a:t>
            </a:r>
            <a:r>
              <a:rPr lang="fr-FR" sz="1000" b="1" dirty="0" smtClean="0">
                <a:solidFill>
                  <a:srgbClr val="00B050"/>
                </a:solidFill>
                <a:latin typeface="+mj-lt"/>
              </a:rPr>
              <a:t>NOTIFICATION</a:t>
            </a:r>
          </a:p>
          <a:p>
            <a:pPr algn="ctr">
              <a:defRPr/>
            </a:pPr>
            <a:r>
              <a:rPr lang="fr-FR" sz="1200" b="1" dirty="0" smtClean="0">
                <a:solidFill>
                  <a:srgbClr val="00B050"/>
                </a:solidFill>
                <a:latin typeface="+mj-lt"/>
              </a:rPr>
              <a:t>RESPECT DU TEXTE DU PDRR</a:t>
            </a:r>
          </a:p>
          <a:p>
            <a:pPr algn="ctr">
              <a:defRPr/>
            </a:pPr>
            <a:r>
              <a:rPr lang="fr-FR" sz="1200" b="1" dirty="0" smtClean="0">
                <a:solidFill>
                  <a:srgbClr val="00B050"/>
                </a:solidFill>
                <a:latin typeface="+mj-lt"/>
              </a:rPr>
              <a:t>PAS DE </a:t>
            </a:r>
            <a:r>
              <a:rPr lang="fr-FR" sz="1100" b="1" dirty="0" smtClean="0">
                <a:solidFill>
                  <a:srgbClr val="00B050"/>
                </a:solidFill>
                <a:latin typeface="+mj-lt"/>
              </a:rPr>
              <a:t>PROCEDURE</a:t>
            </a:r>
          </a:p>
          <a:p>
            <a:pPr algn="ctr">
              <a:defRPr/>
            </a:pPr>
            <a:r>
              <a:rPr lang="fr-FR" sz="1100" b="1" dirty="0" smtClean="0">
                <a:solidFill>
                  <a:srgbClr val="00B050"/>
                </a:solidFill>
                <a:latin typeface="+mj-lt"/>
              </a:rPr>
              <a:t>SUPP. A</a:t>
            </a:r>
          </a:p>
          <a:p>
            <a:pPr algn="ctr">
              <a:defRPr/>
            </a:pPr>
            <a:r>
              <a:rPr lang="fr-FR" sz="1100" b="1" dirty="0" smtClean="0">
                <a:solidFill>
                  <a:srgbClr val="00B050"/>
                </a:solidFill>
                <a:latin typeface="+mj-lt"/>
              </a:rPr>
              <a:t>ENGAGER</a:t>
            </a:r>
          </a:p>
        </p:txBody>
      </p:sp>
      <p:cxnSp>
        <p:nvCxnSpPr>
          <p:cNvPr id="60" name="Connecteur droit 59"/>
          <p:cNvCxnSpPr/>
          <p:nvPr/>
        </p:nvCxnSpPr>
        <p:spPr>
          <a:xfrm rot="16200000" flipH="1">
            <a:off x="-607257" y="3393279"/>
            <a:ext cx="4929224" cy="1"/>
          </a:xfrm>
          <a:prstGeom prst="line">
            <a:avLst/>
          </a:prstGeom>
          <a:ln w="25400">
            <a:solidFill>
              <a:srgbClr val="FF0000"/>
            </a:solidFill>
            <a:prstDash val="dash"/>
          </a:ln>
        </p:spPr>
        <p:style>
          <a:lnRef idx="1">
            <a:schemeClr val="accent4"/>
          </a:lnRef>
          <a:fillRef idx="0">
            <a:schemeClr val="accent4"/>
          </a:fillRef>
          <a:effectRef idx="0">
            <a:schemeClr val="accent4"/>
          </a:effectRef>
          <a:fontRef idx="minor">
            <a:schemeClr val="tx1"/>
          </a:fontRef>
        </p:style>
      </p:cxnSp>
      <p:sp>
        <p:nvSpPr>
          <p:cNvPr id="71" name="ZoneTexte 70"/>
          <p:cNvSpPr txBox="1"/>
          <p:nvPr/>
        </p:nvSpPr>
        <p:spPr>
          <a:xfrm>
            <a:off x="1928794" y="3022255"/>
            <a:ext cx="928694" cy="692497"/>
          </a:xfrm>
          <a:prstGeom prst="rect">
            <a:avLst/>
          </a:prstGeom>
          <a:solidFill>
            <a:srgbClr val="FFFF00"/>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300" b="1" dirty="0" smtClean="0">
                <a:solidFill>
                  <a:schemeClr val="tx2"/>
                </a:solidFill>
                <a:latin typeface="+mj-lt"/>
              </a:rPr>
              <a:t>RGT DE MINIMIS</a:t>
            </a:r>
          </a:p>
          <a:p>
            <a:pPr algn="ctr">
              <a:defRPr/>
            </a:pPr>
            <a:r>
              <a:rPr lang="fr-FR" sz="1300" b="1" dirty="0" smtClean="0">
                <a:solidFill>
                  <a:schemeClr val="tx2"/>
                </a:solidFill>
                <a:latin typeface="+mj-lt"/>
              </a:rPr>
              <a:t>SIEG</a:t>
            </a:r>
            <a:endParaRPr lang="fr-FR" sz="1300" b="1" dirty="0">
              <a:solidFill>
                <a:schemeClr val="tx2"/>
              </a:solidFill>
            </a:endParaRPr>
          </a:p>
        </p:txBody>
      </p:sp>
      <p:sp>
        <p:nvSpPr>
          <p:cNvPr id="72" name="Rectangle 71"/>
          <p:cNvSpPr/>
          <p:nvPr/>
        </p:nvSpPr>
        <p:spPr>
          <a:xfrm rot="5400000">
            <a:off x="2143108" y="5357827"/>
            <a:ext cx="214315" cy="1928827"/>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73" name="Flèche vers le bas 72"/>
          <p:cNvSpPr/>
          <p:nvPr/>
        </p:nvSpPr>
        <p:spPr>
          <a:xfrm rot="10800000">
            <a:off x="1185828" y="2928934"/>
            <a:ext cx="385773" cy="3429024"/>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74" name="ZoneTexte 73"/>
          <p:cNvSpPr txBox="1">
            <a:spLocks noChangeArrowheads="1"/>
          </p:cNvSpPr>
          <p:nvPr/>
        </p:nvSpPr>
        <p:spPr bwMode="auto">
          <a:xfrm>
            <a:off x="2571736" y="6143644"/>
            <a:ext cx="396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3</a:t>
            </a:r>
            <a:endParaRPr lang="fr-FR" sz="1800" dirty="0">
              <a:solidFill>
                <a:schemeClr val="bg1"/>
              </a:solidFill>
              <a:latin typeface="Arial Black" pitchFamily="34" charset="0"/>
            </a:endParaRPr>
          </a:p>
        </p:txBody>
      </p:sp>
      <p:sp>
        <p:nvSpPr>
          <p:cNvPr id="75" name="Rectangle à coins arrondis 74"/>
          <p:cNvSpPr/>
          <p:nvPr/>
        </p:nvSpPr>
        <p:spPr>
          <a:xfrm>
            <a:off x="928662" y="1000108"/>
            <a:ext cx="857256" cy="500066"/>
          </a:xfrm>
          <a:prstGeom prst="round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fr-FR" b="1" dirty="0" smtClean="0">
                <a:solidFill>
                  <a:schemeClr val="tx2"/>
                </a:solidFill>
                <a:latin typeface="+mj-lt"/>
              </a:rPr>
              <a:t>Marchés publics</a:t>
            </a:r>
            <a:endParaRPr lang="fr-FR" b="1" dirty="0">
              <a:solidFill>
                <a:schemeClr val="tx2"/>
              </a:solidFill>
              <a:latin typeface="+mj-lt"/>
            </a:endParaRPr>
          </a:p>
        </p:txBody>
      </p:sp>
      <p:sp>
        <p:nvSpPr>
          <p:cNvPr id="76" name="Rectangle à coins arrondis 75"/>
          <p:cNvSpPr/>
          <p:nvPr/>
        </p:nvSpPr>
        <p:spPr>
          <a:xfrm>
            <a:off x="928662" y="1633526"/>
            <a:ext cx="857256" cy="3667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fr-FR" sz="1100" b="1" dirty="0" smtClean="0">
                <a:solidFill>
                  <a:schemeClr val="tx2"/>
                </a:solidFill>
                <a:latin typeface="+mj-lt"/>
              </a:rPr>
              <a:t>Marché de travaux</a:t>
            </a:r>
            <a:endParaRPr lang="fr-FR" sz="1100" b="1" dirty="0">
              <a:solidFill>
                <a:schemeClr val="tx2"/>
              </a:solidFill>
              <a:latin typeface="+mj-lt"/>
            </a:endParaRPr>
          </a:p>
        </p:txBody>
      </p:sp>
      <p:sp>
        <p:nvSpPr>
          <p:cNvPr id="77" name="Rectangle à coins arrondis 76"/>
          <p:cNvSpPr/>
          <p:nvPr/>
        </p:nvSpPr>
        <p:spPr>
          <a:xfrm>
            <a:off x="928662" y="2062154"/>
            <a:ext cx="857256" cy="3667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fr-FR" sz="1100" b="1" dirty="0" smtClean="0">
                <a:solidFill>
                  <a:schemeClr val="tx2"/>
                </a:solidFill>
                <a:latin typeface="+mj-lt"/>
              </a:rPr>
              <a:t>Marché de services</a:t>
            </a:r>
            <a:endParaRPr lang="fr-FR" sz="1100" b="1" dirty="0">
              <a:solidFill>
                <a:schemeClr val="tx2"/>
              </a:solidFill>
              <a:latin typeface="+mj-lt"/>
            </a:endParaRPr>
          </a:p>
        </p:txBody>
      </p:sp>
      <p:sp>
        <p:nvSpPr>
          <p:cNvPr id="78" name="Rectangle à coins arrondis 77"/>
          <p:cNvSpPr/>
          <p:nvPr/>
        </p:nvSpPr>
        <p:spPr>
          <a:xfrm>
            <a:off x="928662" y="2490782"/>
            <a:ext cx="857256" cy="3667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fr-FR" sz="1100" b="1" dirty="0" smtClean="0">
                <a:solidFill>
                  <a:schemeClr val="tx2"/>
                </a:solidFill>
                <a:latin typeface="+mj-lt"/>
              </a:rPr>
              <a:t>Marché de fournitures</a:t>
            </a:r>
            <a:endParaRPr lang="fr-FR" sz="1100" b="1" dirty="0">
              <a:solidFill>
                <a:schemeClr val="tx2"/>
              </a:solidFill>
              <a:latin typeface="+mj-lt"/>
            </a:endParaRPr>
          </a:p>
        </p:txBody>
      </p:sp>
      <p:sp>
        <p:nvSpPr>
          <p:cNvPr id="26" name="ZoneTexte 25"/>
          <p:cNvSpPr txBox="1"/>
          <p:nvPr/>
        </p:nvSpPr>
        <p:spPr>
          <a:xfrm>
            <a:off x="3203574" y="5929330"/>
            <a:ext cx="4297384" cy="92867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a:noAutofit/>
          </a:bodyPr>
          <a:lstStyle/>
          <a:p>
            <a:pPr algn="ctr">
              <a:defRPr/>
            </a:pPr>
            <a:r>
              <a:rPr lang="fr-FR" sz="2200" b="1" dirty="0" smtClean="0">
                <a:solidFill>
                  <a:schemeClr val="tx2"/>
                </a:solidFill>
                <a:latin typeface="+mj-lt"/>
              </a:rPr>
              <a:t>LE SERVICE INSTRUCTEUR DE L’AIDE </a:t>
            </a:r>
          </a:p>
          <a:p>
            <a:pPr algn="ctr">
              <a:defRPr/>
            </a:pPr>
            <a:r>
              <a:rPr lang="fr-FR" sz="2200" b="1" dirty="0" smtClean="0">
                <a:solidFill>
                  <a:schemeClr val="tx2"/>
                </a:solidFill>
                <a:latin typeface="+mj-lt"/>
              </a:rPr>
              <a:t>CHOISIT L’UNE DES 7 OPTIONS</a:t>
            </a:r>
            <a:endParaRPr lang="fr-FR" sz="2200" b="1" dirty="0">
              <a:solidFill>
                <a:schemeClr val="tx2"/>
              </a:solidFill>
              <a:latin typeface="+mj-lt"/>
            </a:endParaRPr>
          </a:p>
        </p:txBody>
      </p:sp>
      <p:sp useBgFill="1">
        <p:nvSpPr>
          <p:cNvPr id="79" name="ZoneTexte 78"/>
          <p:cNvSpPr txBox="1"/>
          <p:nvPr/>
        </p:nvSpPr>
        <p:spPr>
          <a:xfrm>
            <a:off x="0" y="4013356"/>
            <a:ext cx="800595" cy="1273032"/>
          </a:xfrm>
          <a:prstGeom prst="rect">
            <a:avLst/>
          </a:prstGeom>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smtClean="0">
                <a:solidFill>
                  <a:schemeClr val="tx2"/>
                </a:solidFill>
                <a:latin typeface="+mj-lt"/>
              </a:rPr>
              <a:t>LES 5 CRITERES </a:t>
            </a:r>
          </a:p>
          <a:p>
            <a:pPr algn="ctr">
              <a:defRPr/>
            </a:pPr>
            <a:r>
              <a:rPr lang="fr-FR" sz="1300" b="1" dirty="0" smtClean="0">
                <a:solidFill>
                  <a:schemeClr val="tx2"/>
                </a:solidFill>
                <a:latin typeface="+mj-lt"/>
              </a:rPr>
              <a:t>DES AIDES D’ETAT NE SONT PAS REUNIS</a:t>
            </a:r>
            <a:endParaRPr lang="fr-FR" sz="1300" b="1" dirty="0">
              <a:solidFill>
                <a:schemeClr val="tx2"/>
              </a:solidFill>
              <a:latin typeface="+mj-lt"/>
            </a:endParaRPr>
          </a:p>
        </p:txBody>
      </p:sp>
      <p:sp useBgFill="1">
        <p:nvSpPr>
          <p:cNvPr id="83" name="ZoneTexte 82"/>
          <p:cNvSpPr txBox="1"/>
          <p:nvPr/>
        </p:nvSpPr>
        <p:spPr>
          <a:xfrm>
            <a:off x="1000100" y="3429000"/>
            <a:ext cx="800595" cy="1673141"/>
          </a:xfrm>
          <a:prstGeom prst="rect">
            <a:avLst/>
          </a:prstGeom>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smtClean="0">
                <a:solidFill>
                  <a:schemeClr val="tx2"/>
                </a:solidFill>
                <a:latin typeface="+mj-lt"/>
              </a:rPr>
              <a:t>RESPECT DU CODE DES MARCHES PUBLICS </a:t>
            </a:r>
          </a:p>
          <a:p>
            <a:pPr algn="ctr">
              <a:defRPr/>
            </a:pPr>
            <a:r>
              <a:rPr lang="fr-FR" sz="1300" b="1" dirty="0" smtClean="0">
                <a:solidFill>
                  <a:schemeClr val="tx2"/>
                </a:solidFill>
                <a:latin typeface="+mj-lt"/>
              </a:rPr>
              <a:t>PAS D’AIDE</a:t>
            </a:r>
          </a:p>
          <a:p>
            <a:pPr algn="ctr">
              <a:defRPr/>
            </a:pPr>
            <a:r>
              <a:rPr lang="fr-FR" sz="1300" b="1" dirty="0" smtClean="0">
                <a:solidFill>
                  <a:schemeClr val="tx2"/>
                </a:solidFill>
                <a:latin typeface="+mj-lt"/>
              </a:rPr>
              <a:t>D’ETAT</a:t>
            </a:r>
            <a:endParaRPr lang="fr-FR" sz="1300" b="1" dirty="0">
              <a:solidFill>
                <a:schemeClr val="tx2"/>
              </a:solidFill>
              <a:latin typeface="+mj-lt"/>
            </a:endParaRPr>
          </a:p>
        </p:txBody>
      </p:sp>
      <p:sp>
        <p:nvSpPr>
          <p:cNvPr id="89" name="ZoneTexte 88"/>
          <p:cNvSpPr txBox="1"/>
          <p:nvPr/>
        </p:nvSpPr>
        <p:spPr>
          <a:xfrm>
            <a:off x="-32" y="1870216"/>
            <a:ext cx="800595" cy="1273032"/>
          </a:xfrm>
          <a:prstGeom prst="rect">
            <a:avLst/>
          </a:prstGeom>
          <a:solidFill>
            <a:srgbClr val="FFFF00"/>
          </a:solidFill>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err="1" smtClean="0">
                <a:solidFill>
                  <a:schemeClr val="tx2"/>
                </a:solidFill>
                <a:latin typeface="+mj-lt"/>
              </a:rPr>
              <a:t>Argumen</a:t>
            </a:r>
            <a:r>
              <a:rPr lang="fr-FR" sz="1300" b="1" dirty="0" smtClean="0">
                <a:solidFill>
                  <a:schemeClr val="tx2"/>
                </a:solidFill>
                <a:latin typeface="+mj-lt"/>
              </a:rPr>
              <a:t>--taire</a:t>
            </a:r>
          </a:p>
          <a:p>
            <a:pPr algn="ctr">
              <a:defRPr/>
            </a:pPr>
            <a:r>
              <a:rPr lang="fr-FR" sz="1300" b="1" dirty="0" smtClean="0">
                <a:solidFill>
                  <a:schemeClr val="tx2"/>
                </a:solidFill>
                <a:latin typeface="+mj-lt"/>
              </a:rPr>
              <a:t>Sur le critère non rempli</a:t>
            </a:r>
            <a:endParaRPr lang="fr-FR" sz="1300" b="1" dirty="0">
              <a:solidFill>
                <a:schemeClr val="tx2"/>
              </a:solidFill>
              <a:latin typeface="+mj-lt"/>
            </a:endParaRPr>
          </a:p>
        </p:txBody>
      </p:sp>
      <p:sp>
        <p:nvSpPr>
          <p:cNvPr id="90" name="ZoneTexte 89"/>
          <p:cNvSpPr txBox="1"/>
          <p:nvPr/>
        </p:nvSpPr>
        <p:spPr>
          <a:xfrm>
            <a:off x="3203574" y="6643710"/>
            <a:ext cx="4297384" cy="214314"/>
          </a:xfrm>
          <a:prstGeom prst="rect">
            <a:avLst/>
          </a:prstGeom>
          <a:solidFill>
            <a:srgbClr val="FFFF00"/>
          </a:solidFill>
          <a:ln>
            <a:noFill/>
          </a:ln>
        </p:spPr>
        <p:style>
          <a:lnRef idx="2">
            <a:schemeClr val="accent1"/>
          </a:lnRef>
          <a:fillRef idx="1">
            <a:schemeClr val="lt1"/>
          </a:fillRef>
          <a:effectRef idx="0">
            <a:schemeClr val="accent1"/>
          </a:effectRef>
          <a:fontRef idx="minor">
            <a:schemeClr val="dk1"/>
          </a:fontRef>
        </p:style>
        <p:txBody>
          <a:bodyPr wrap="square" lIns="36000" tIns="36000" rIns="36000" bIns="36000" anchor="ctr" anchorCtr="0">
            <a:noAutofit/>
          </a:bodyPr>
          <a:lstStyle/>
          <a:p>
            <a:pPr algn="ctr">
              <a:defRPr/>
            </a:pPr>
            <a:r>
              <a:rPr lang="fr-FR" sz="1400" b="1" dirty="0" smtClean="0">
                <a:solidFill>
                  <a:schemeClr val="tx2"/>
                </a:solidFill>
                <a:latin typeface="+mj-lt"/>
              </a:rPr>
              <a:t>en jaune les textes servant de base juridique aux aides</a:t>
            </a:r>
          </a:p>
        </p:txBody>
      </p:sp>
      <p:sp>
        <p:nvSpPr>
          <p:cNvPr id="64" name="Espace réservé du pied de page 63"/>
          <p:cNvSpPr>
            <a:spLocks noGrp="1"/>
          </p:cNvSpPr>
          <p:nvPr>
            <p:ph type="ftr" sz="quarter" idx="11"/>
          </p:nvPr>
        </p:nvSpPr>
        <p:spPr/>
        <p:txBody>
          <a:bodyPr/>
          <a:lstStyle/>
          <a:p>
            <a:r>
              <a:rPr lang="fr-FR" smtClean="0"/>
              <a:t>JP BOVE/FCAE</a:t>
            </a:r>
            <a:endParaRPr lang="fr-FR"/>
          </a:p>
        </p:txBody>
      </p:sp>
      <p:sp>
        <p:nvSpPr>
          <p:cNvPr id="65" name="Espace réservé du numéro de diapositive 64"/>
          <p:cNvSpPr>
            <a:spLocks noGrp="1"/>
          </p:cNvSpPr>
          <p:nvPr>
            <p:ph type="sldNum" sz="quarter" idx="12"/>
          </p:nvPr>
        </p:nvSpPr>
        <p:spPr/>
        <p:txBody>
          <a:bodyPr/>
          <a:lstStyle/>
          <a:p>
            <a:fld id="{2B825D18-8F47-4676-AC87-C8BC662B5306}" type="slidenum">
              <a:rPr lang="fr-FR" smtClean="0"/>
              <a:pPr/>
              <a:t>28</a:t>
            </a:fld>
            <a:endParaRPr lang="fr-FR"/>
          </a:p>
        </p:txBody>
      </p:sp>
      <p:sp>
        <p:nvSpPr>
          <p:cNvPr id="67" name="Ellipse 66"/>
          <p:cNvSpPr/>
          <p:nvPr/>
        </p:nvSpPr>
        <p:spPr>
          <a:xfrm rot="20644386">
            <a:off x="8243636" y="16780"/>
            <a:ext cx="844124" cy="77523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Art 42</a:t>
            </a:r>
            <a:endParaRPr lang="fr-FR" sz="2000" b="1" dirty="0"/>
          </a:p>
        </p:txBody>
      </p:sp>
      <p:sp>
        <p:nvSpPr>
          <p:cNvPr id="68" name="Ellipse 67"/>
          <p:cNvSpPr/>
          <p:nvPr/>
        </p:nvSpPr>
        <p:spPr>
          <a:xfrm rot="1212275">
            <a:off x="7018652" y="65871"/>
            <a:ext cx="780177" cy="72765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smtClean="0"/>
              <a:t>HORS Art 42</a:t>
            </a:r>
            <a:endParaRPr lang="fr-FR"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ppt_x"/>
                                          </p:val>
                                        </p:tav>
                                        <p:tav tm="100000">
                                          <p:val>
                                            <p:strVal val="#ppt_x"/>
                                          </p:val>
                                        </p:tav>
                                      </p:tavLst>
                                    </p:anim>
                                    <p:anim calcmode="lin" valueType="num">
                                      <p:cBhvr additive="base">
                                        <p:cTn id="8"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additive="base">
                                        <p:cTn id="13" dur="500" fill="hold"/>
                                        <p:tgtEl>
                                          <p:spTgt spid="67"/>
                                        </p:tgtEl>
                                        <p:attrNameLst>
                                          <p:attrName>ppt_x</p:attrName>
                                        </p:attrNameLst>
                                      </p:cBhvr>
                                      <p:tavLst>
                                        <p:tav tm="0">
                                          <p:val>
                                            <p:strVal val="#ppt_x"/>
                                          </p:val>
                                        </p:tav>
                                        <p:tav tm="100000">
                                          <p:val>
                                            <p:strVal val="#ppt_x"/>
                                          </p:val>
                                        </p:tav>
                                      </p:tavLst>
                                    </p:anim>
                                    <p:anim calcmode="lin" valueType="num">
                                      <p:cBhvr additive="base">
                                        <p:cTn id="14"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fill="hold"/>
                                        <p:tgtEl>
                                          <p:spTgt spid="68"/>
                                        </p:tgtEl>
                                        <p:attrNameLst>
                                          <p:attrName>ppt_x</p:attrName>
                                        </p:attrNameLst>
                                      </p:cBhvr>
                                      <p:tavLst>
                                        <p:tav tm="0">
                                          <p:val>
                                            <p:strVal val="#ppt_x"/>
                                          </p:val>
                                        </p:tav>
                                        <p:tav tm="100000">
                                          <p:val>
                                            <p:strVal val="#ppt_x"/>
                                          </p:val>
                                        </p:tav>
                                      </p:tavLst>
                                    </p:anim>
                                    <p:anim calcmode="lin" valueType="num">
                                      <p:cBhvr additive="base">
                                        <p:cTn id="20"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500" fill="hold"/>
                                        <p:tgtEl>
                                          <p:spTgt spid="75"/>
                                        </p:tgtEl>
                                        <p:attrNameLst>
                                          <p:attrName>ppt_x</p:attrName>
                                        </p:attrNameLst>
                                      </p:cBhvr>
                                      <p:tavLst>
                                        <p:tav tm="0">
                                          <p:val>
                                            <p:strVal val="#ppt_x"/>
                                          </p:val>
                                        </p:tav>
                                        <p:tav tm="100000">
                                          <p:val>
                                            <p:strVal val="#ppt_x"/>
                                          </p:val>
                                        </p:tav>
                                      </p:tavLst>
                                    </p:anim>
                                    <p:anim calcmode="lin" valueType="num">
                                      <p:cBhvr additive="base">
                                        <p:cTn id="38"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500" fill="hold"/>
                                        <p:tgtEl>
                                          <p:spTgt spid="57"/>
                                        </p:tgtEl>
                                        <p:attrNameLst>
                                          <p:attrName>ppt_x</p:attrName>
                                        </p:attrNameLst>
                                      </p:cBhvr>
                                      <p:tavLst>
                                        <p:tav tm="0">
                                          <p:val>
                                            <p:strVal val="#ppt_x"/>
                                          </p:val>
                                        </p:tav>
                                        <p:tav tm="100000">
                                          <p:val>
                                            <p:strVal val="#ppt_x"/>
                                          </p:val>
                                        </p:tav>
                                      </p:tavLst>
                                    </p:anim>
                                    <p:anim calcmode="lin" valueType="num">
                                      <p:cBhvr additive="base">
                                        <p:cTn id="5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additive="base">
                                        <p:cTn id="61" dur="500" fill="hold"/>
                                        <p:tgtEl>
                                          <p:spTgt spid="61"/>
                                        </p:tgtEl>
                                        <p:attrNameLst>
                                          <p:attrName>ppt_x</p:attrName>
                                        </p:attrNameLst>
                                      </p:cBhvr>
                                      <p:tavLst>
                                        <p:tav tm="0">
                                          <p:val>
                                            <p:strVal val="#ppt_x"/>
                                          </p:val>
                                        </p:tav>
                                        <p:tav tm="100000">
                                          <p:val>
                                            <p:strVal val="#ppt_x"/>
                                          </p:val>
                                        </p:tav>
                                      </p:tavLst>
                                    </p:anim>
                                    <p:anim calcmode="lin" valueType="num">
                                      <p:cBhvr additive="base">
                                        <p:cTn id="62"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ppt_x"/>
                                          </p:val>
                                        </p:tav>
                                        <p:tav tm="100000">
                                          <p:val>
                                            <p:strVal val="#ppt_x"/>
                                          </p:val>
                                        </p:tav>
                                      </p:tavLst>
                                    </p:anim>
                                    <p:anim calcmode="lin" valueType="num">
                                      <p:cBhvr additive="base">
                                        <p:cTn id="68" dur="50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ppt_x"/>
                                          </p:val>
                                        </p:tav>
                                        <p:tav tm="100000">
                                          <p:val>
                                            <p:strVal val="#ppt_x"/>
                                          </p:val>
                                        </p:tav>
                                      </p:tavLst>
                                    </p:anim>
                                    <p:anim calcmode="lin" valueType="num">
                                      <p:cBhvr additive="base">
                                        <p:cTn id="72" dur="500" fill="hold"/>
                                        <p:tgtEl>
                                          <p:spTgt spid="6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500" fill="hold"/>
                                        <p:tgtEl>
                                          <p:spTgt spid="53"/>
                                        </p:tgtEl>
                                        <p:attrNameLst>
                                          <p:attrName>ppt_x</p:attrName>
                                        </p:attrNameLst>
                                      </p:cBhvr>
                                      <p:tavLst>
                                        <p:tav tm="0">
                                          <p:val>
                                            <p:strVal val="#ppt_x"/>
                                          </p:val>
                                        </p:tav>
                                        <p:tav tm="100000">
                                          <p:val>
                                            <p:strVal val="#ppt_x"/>
                                          </p:val>
                                        </p:tav>
                                      </p:tavLst>
                                    </p:anim>
                                    <p:anim calcmode="lin" valueType="num">
                                      <p:cBhvr additive="base">
                                        <p:cTn id="7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52"/>
                                        </p:tgtEl>
                                        <p:attrNameLst>
                                          <p:attrName>style.visibility</p:attrName>
                                        </p:attrNameLst>
                                      </p:cBhvr>
                                      <p:to>
                                        <p:strVal val="visible"/>
                                      </p:to>
                                    </p:set>
                                    <p:anim calcmode="lin" valueType="num">
                                      <p:cBhvr additive="base">
                                        <p:cTn id="81" dur="500" fill="hold"/>
                                        <p:tgtEl>
                                          <p:spTgt spid="52"/>
                                        </p:tgtEl>
                                        <p:attrNameLst>
                                          <p:attrName>ppt_x</p:attrName>
                                        </p:attrNameLst>
                                      </p:cBhvr>
                                      <p:tavLst>
                                        <p:tav tm="0">
                                          <p:val>
                                            <p:strVal val="#ppt_x"/>
                                          </p:val>
                                        </p:tav>
                                        <p:tav tm="100000">
                                          <p:val>
                                            <p:strVal val="#ppt_x"/>
                                          </p:val>
                                        </p:tav>
                                      </p:tavLst>
                                    </p:anim>
                                    <p:anim calcmode="lin" valueType="num">
                                      <p:cBhvr additive="base">
                                        <p:cTn id="8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63"/>
                                        </p:tgtEl>
                                        <p:attrNameLst>
                                          <p:attrName>style.visibility</p:attrName>
                                        </p:attrNameLst>
                                      </p:cBhvr>
                                      <p:to>
                                        <p:strVal val="visible"/>
                                      </p:to>
                                    </p:set>
                                    <p:anim calcmode="lin" valueType="num">
                                      <p:cBhvr additive="base">
                                        <p:cTn id="87" dur="500" fill="hold"/>
                                        <p:tgtEl>
                                          <p:spTgt spid="63"/>
                                        </p:tgtEl>
                                        <p:attrNameLst>
                                          <p:attrName>ppt_x</p:attrName>
                                        </p:attrNameLst>
                                      </p:cBhvr>
                                      <p:tavLst>
                                        <p:tav tm="0">
                                          <p:val>
                                            <p:strVal val="#ppt_x"/>
                                          </p:val>
                                        </p:tav>
                                        <p:tav tm="100000">
                                          <p:val>
                                            <p:strVal val="#ppt_x"/>
                                          </p:val>
                                        </p:tav>
                                      </p:tavLst>
                                    </p:anim>
                                    <p:anim calcmode="lin" valueType="num">
                                      <p:cBhvr additive="base">
                                        <p:cTn id="8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90"/>
                                        </p:tgtEl>
                                        <p:attrNameLst>
                                          <p:attrName>style.visibility</p:attrName>
                                        </p:attrNameLst>
                                      </p:cBhvr>
                                      <p:to>
                                        <p:strVal val="visible"/>
                                      </p:to>
                                    </p:set>
                                    <p:anim calcmode="lin" valueType="num">
                                      <p:cBhvr additive="base">
                                        <p:cTn id="93" dur="500" fill="hold"/>
                                        <p:tgtEl>
                                          <p:spTgt spid="90"/>
                                        </p:tgtEl>
                                        <p:attrNameLst>
                                          <p:attrName>ppt_x</p:attrName>
                                        </p:attrNameLst>
                                      </p:cBhvr>
                                      <p:tavLst>
                                        <p:tav tm="0">
                                          <p:val>
                                            <p:strVal val="#ppt_x"/>
                                          </p:val>
                                        </p:tav>
                                        <p:tav tm="100000">
                                          <p:val>
                                            <p:strVal val="#ppt_x"/>
                                          </p:val>
                                        </p:tav>
                                      </p:tavLst>
                                    </p:anim>
                                    <p:anim calcmode="lin" valueType="num">
                                      <p:cBhvr additive="base">
                                        <p:cTn id="94"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79"/>
                                        </p:tgtEl>
                                        <p:attrNameLst>
                                          <p:attrName>style.visibility</p:attrName>
                                        </p:attrNameLst>
                                      </p:cBhvr>
                                      <p:to>
                                        <p:strVal val="visible"/>
                                      </p:to>
                                    </p:set>
                                    <p:anim calcmode="lin" valueType="num">
                                      <p:cBhvr additive="base">
                                        <p:cTn id="99" dur="500" fill="hold"/>
                                        <p:tgtEl>
                                          <p:spTgt spid="79"/>
                                        </p:tgtEl>
                                        <p:attrNameLst>
                                          <p:attrName>ppt_x</p:attrName>
                                        </p:attrNameLst>
                                      </p:cBhvr>
                                      <p:tavLst>
                                        <p:tav tm="0">
                                          <p:val>
                                            <p:strVal val="#ppt_x"/>
                                          </p:val>
                                        </p:tav>
                                        <p:tav tm="100000">
                                          <p:val>
                                            <p:strVal val="#ppt_x"/>
                                          </p:val>
                                        </p:tav>
                                      </p:tavLst>
                                    </p:anim>
                                    <p:anim calcmode="lin" valueType="num">
                                      <p:cBhvr additive="base">
                                        <p:cTn id="100"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500" fill="hold"/>
                                        <p:tgtEl>
                                          <p:spTgt spid="43"/>
                                        </p:tgtEl>
                                        <p:attrNameLst>
                                          <p:attrName>ppt_x</p:attrName>
                                        </p:attrNameLst>
                                      </p:cBhvr>
                                      <p:tavLst>
                                        <p:tav tm="0">
                                          <p:val>
                                            <p:strVal val="#ppt_x"/>
                                          </p:val>
                                        </p:tav>
                                        <p:tav tm="100000">
                                          <p:val>
                                            <p:strVal val="#ppt_x"/>
                                          </p:val>
                                        </p:tav>
                                      </p:tavLst>
                                    </p:anim>
                                    <p:anim calcmode="lin" valueType="num">
                                      <p:cBhvr additive="base">
                                        <p:cTn id="106" dur="500" fill="hold"/>
                                        <p:tgtEl>
                                          <p:spTgt spid="4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additive="base">
                                        <p:cTn id="109" dur="500" fill="hold"/>
                                        <p:tgtEl>
                                          <p:spTgt spid="36"/>
                                        </p:tgtEl>
                                        <p:attrNameLst>
                                          <p:attrName>ppt_x</p:attrName>
                                        </p:attrNameLst>
                                      </p:cBhvr>
                                      <p:tavLst>
                                        <p:tav tm="0">
                                          <p:val>
                                            <p:strVal val="#ppt_x"/>
                                          </p:val>
                                        </p:tav>
                                        <p:tav tm="100000">
                                          <p:val>
                                            <p:strVal val="#ppt_x"/>
                                          </p:val>
                                        </p:tav>
                                      </p:tavLst>
                                    </p:anim>
                                    <p:anim calcmode="lin" valueType="num">
                                      <p:cBhvr additive="base">
                                        <p:cTn id="110" dur="500" fill="hold"/>
                                        <p:tgtEl>
                                          <p:spTgt spid="36"/>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0"/>
                                        </p:tgtEl>
                                        <p:attrNameLst>
                                          <p:attrName>style.visibility</p:attrName>
                                        </p:attrNameLst>
                                      </p:cBhvr>
                                      <p:to>
                                        <p:strVal val="visible"/>
                                      </p:to>
                                    </p:set>
                                    <p:anim calcmode="lin" valueType="num">
                                      <p:cBhvr additive="base">
                                        <p:cTn id="113" dur="500" fill="hold"/>
                                        <p:tgtEl>
                                          <p:spTgt spid="40"/>
                                        </p:tgtEl>
                                        <p:attrNameLst>
                                          <p:attrName>ppt_x</p:attrName>
                                        </p:attrNameLst>
                                      </p:cBhvr>
                                      <p:tavLst>
                                        <p:tav tm="0">
                                          <p:val>
                                            <p:strVal val="#ppt_x"/>
                                          </p:val>
                                        </p:tav>
                                        <p:tav tm="100000">
                                          <p:val>
                                            <p:strVal val="#ppt_x"/>
                                          </p:val>
                                        </p:tav>
                                      </p:tavLst>
                                    </p:anim>
                                    <p:anim calcmode="lin" valueType="num">
                                      <p:cBhvr additive="base">
                                        <p:cTn id="11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89"/>
                                        </p:tgtEl>
                                        <p:attrNameLst>
                                          <p:attrName>style.visibility</p:attrName>
                                        </p:attrNameLst>
                                      </p:cBhvr>
                                      <p:to>
                                        <p:strVal val="visible"/>
                                      </p:to>
                                    </p:set>
                                    <p:anim calcmode="lin" valueType="num">
                                      <p:cBhvr additive="base">
                                        <p:cTn id="119" dur="500" fill="hold"/>
                                        <p:tgtEl>
                                          <p:spTgt spid="89"/>
                                        </p:tgtEl>
                                        <p:attrNameLst>
                                          <p:attrName>ppt_x</p:attrName>
                                        </p:attrNameLst>
                                      </p:cBhvr>
                                      <p:tavLst>
                                        <p:tav tm="0">
                                          <p:val>
                                            <p:strVal val="#ppt_x"/>
                                          </p:val>
                                        </p:tav>
                                        <p:tav tm="100000">
                                          <p:val>
                                            <p:strVal val="#ppt_x"/>
                                          </p:val>
                                        </p:tav>
                                      </p:tavLst>
                                    </p:anim>
                                    <p:anim calcmode="lin" valueType="num">
                                      <p:cBhvr additive="base">
                                        <p:cTn id="120"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72"/>
                                        </p:tgtEl>
                                        <p:attrNameLst>
                                          <p:attrName>style.visibility</p:attrName>
                                        </p:attrNameLst>
                                      </p:cBhvr>
                                      <p:to>
                                        <p:strVal val="visible"/>
                                      </p:to>
                                    </p:set>
                                    <p:anim calcmode="lin" valueType="num">
                                      <p:cBhvr additive="base">
                                        <p:cTn id="125" dur="500" fill="hold"/>
                                        <p:tgtEl>
                                          <p:spTgt spid="72"/>
                                        </p:tgtEl>
                                        <p:attrNameLst>
                                          <p:attrName>ppt_x</p:attrName>
                                        </p:attrNameLst>
                                      </p:cBhvr>
                                      <p:tavLst>
                                        <p:tav tm="0">
                                          <p:val>
                                            <p:strVal val="#ppt_x"/>
                                          </p:val>
                                        </p:tav>
                                        <p:tav tm="100000">
                                          <p:val>
                                            <p:strVal val="#ppt_x"/>
                                          </p:val>
                                        </p:tav>
                                      </p:tavLst>
                                    </p:anim>
                                    <p:anim calcmode="lin" valueType="num">
                                      <p:cBhvr additive="base">
                                        <p:cTn id="126" dur="500" fill="hold"/>
                                        <p:tgtEl>
                                          <p:spTgt spid="72"/>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74"/>
                                        </p:tgtEl>
                                        <p:attrNameLst>
                                          <p:attrName>style.visibility</p:attrName>
                                        </p:attrNameLst>
                                      </p:cBhvr>
                                      <p:to>
                                        <p:strVal val="visible"/>
                                      </p:to>
                                    </p:set>
                                    <p:anim calcmode="lin" valueType="num">
                                      <p:cBhvr additive="base">
                                        <p:cTn id="129" dur="500" fill="hold"/>
                                        <p:tgtEl>
                                          <p:spTgt spid="74"/>
                                        </p:tgtEl>
                                        <p:attrNameLst>
                                          <p:attrName>ppt_x</p:attrName>
                                        </p:attrNameLst>
                                      </p:cBhvr>
                                      <p:tavLst>
                                        <p:tav tm="0">
                                          <p:val>
                                            <p:strVal val="#ppt_x"/>
                                          </p:val>
                                        </p:tav>
                                        <p:tav tm="100000">
                                          <p:val>
                                            <p:strVal val="#ppt_x"/>
                                          </p:val>
                                        </p:tav>
                                      </p:tavLst>
                                    </p:anim>
                                    <p:anim calcmode="lin" valueType="num">
                                      <p:cBhvr additive="base">
                                        <p:cTn id="130" dur="500" fill="hold"/>
                                        <p:tgtEl>
                                          <p:spTgt spid="74"/>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73"/>
                                        </p:tgtEl>
                                        <p:attrNameLst>
                                          <p:attrName>style.visibility</p:attrName>
                                        </p:attrNameLst>
                                      </p:cBhvr>
                                      <p:to>
                                        <p:strVal val="visible"/>
                                      </p:to>
                                    </p:set>
                                    <p:anim calcmode="lin" valueType="num">
                                      <p:cBhvr additive="base">
                                        <p:cTn id="133" dur="500" fill="hold"/>
                                        <p:tgtEl>
                                          <p:spTgt spid="73"/>
                                        </p:tgtEl>
                                        <p:attrNameLst>
                                          <p:attrName>ppt_x</p:attrName>
                                        </p:attrNameLst>
                                      </p:cBhvr>
                                      <p:tavLst>
                                        <p:tav tm="0">
                                          <p:val>
                                            <p:strVal val="#ppt_x"/>
                                          </p:val>
                                        </p:tav>
                                        <p:tav tm="100000">
                                          <p:val>
                                            <p:strVal val="#ppt_x"/>
                                          </p:val>
                                        </p:tav>
                                      </p:tavLst>
                                    </p:anim>
                                    <p:anim calcmode="lin" valueType="num">
                                      <p:cBhvr additive="base">
                                        <p:cTn id="134"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76"/>
                                        </p:tgtEl>
                                        <p:attrNameLst>
                                          <p:attrName>style.visibility</p:attrName>
                                        </p:attrNameLst>
                                      </p:cBhvr>
                                      <p:to>
                                        <p:strVal val="visible"/>
                                      </p:to>
                                    </p:set>
                                    <p:anim calcmode="lin" valueType="num">
                                      <p:cBhvr additive="base">
                                        <p:cTn id="139" dur="500" fill="hold"/>
                                        <p:tgtEl>
                                          <p:spTgt spid="76"/>
                                        </p:tgtEl>
                                        <p:attrNameLst>
                                          <p:attrName>ppt_x</p:attrName>
                                        </p:attrNameLst>
                                      </p:cBhvr>
                                      <p:tavLst>
                                        <p:tav tm="0">
                                          <p:val>
                                            <p:strVal val="#ppt_x"/>
                                          </p:val>
                                        </p:tav>
                                        <p:tav tm="100000">
                                          <p:val>
                                            <p:strVal val="#ppt_x"/>
                                          </p:val>
                                        </p:tav>
                                      </p:tavLst>
                                    </p:anim>
                                    <p:anim calcmode="lin" valueType="num">
                                      <p:cBhvr additive="base">
                                        <p:cTn id="140"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77"/>
                                        </p:tgtEl>
                                        <p:attrNameLst>
                                          <p:attrName>style.visibility</p:attrName>
                                        </p:attrNameLst>
                                      </p:cBhvr>
                                      <p:to>
                                        <p:strVal val="visible"/>
                                      </p:to>
                                    </p:set>
                                    <p:anim calcmode="lin" valueType="num">
                                      <p:cBhvr additive="base">
                                        <p:cTn id="145" dur="500" fill="hold"/>
                                        <p:tgtEl>
                                          <p:spTgt spid="77"/>
                                        </p:tgtEl>
                                        <p:attrNameLst>
                                          <p:attrName>ppt_x</p:attrName>
                                        </p:attrNameLst>
                                      </p:cBhvr>
                                      <p:tavLst>
                                        <p:tav tm="0">
                                          <p:val>
                                            <p:strVal val="#ppt_x"/>
                                          </p:val>
                                        </p:tav>
                                        <p:tav tm="100000">
                                          <p:val>
                                            <p:strVal val="#ppt_x"/>
                                          </p:val>
                                        </p:tav>
                                      </p:tavLst>
                                    </p:anim>
                                    <p:anim calcmode="lin" valueType="num">
                                      <p:cBhvr additive="base">
                                        <p:cTn id="146"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78"/>
                                        </p:tgtEl>
                                        <p:attrNameLst>
                                          <p:attrName>style.visibility</p:attrName>
                                        </p:attrNameLst>
                                      </p:cBhvr>
                                      <p:to>
                                        <p:strVal val="visible"/>
                                      </p:to>
                                    </p:set>
                                    <p:anim calcmode="lin" valueType="num">
                                      <p:cBhvr additive="base">
                                        <p:cTn id="151" dur="500" fill="hold"/>
                                        <p:tgtEl>
                                          <p:spTgt spid="78"/>
                                        </p:tgtEl>
                                        <p:attrNameLst>
                                          <p:attrName>ppt_x</p:attrName>
                                        </p:attrNameLst>
                                      </p:cBhvr>
                                      <p:tavLst>
                                        <p:tav tm="0">
                                          <p:val>
                                            <p:strVal val="#ppt_x"/>
                                          </p:val>
                                        </p:tav>
                                        <p:tav tm="100000">
                                          <p:val>
                                            <p:strVal val="#ppt_x"/>
                                          </p:val>
                                        </p:tav>
                                      </p:tavLst>
                                    </p:anim>
                                    <p:anim calcmode="lin" valueType="num">
                                      <p:cBhvr additive="base">
                                        <p:cTn id="152"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83"/>
                                        </p:tgtEl>
                                        <p:attrNameLst>
                                          <p:attrName>style.visibility</p:attrName>
                                        </p:attrNameLst>
                                      </p:cBhvr>
                                      <p:to>
                                        <p:strVal val="visible"/>
                                      </p:to>
                                    </p:set>
                                    <p:anim calcmode="lin" valueType="num">
                                      <p:cBhvr additive="base">
                                        <p:cTn id="157" dur="500" fill="hold"/>
                                        <p:tgtEl>
                                          <p:spTgt spid="83"/>
                                        </p:tgtEl>
                                        <p:attrNameLst>
                                          <p:attrName>ppt_x</p:attrName>
                                        </p:attrNameLst>
                                      </p:cBhvr>
                                      <p:tavLst>
                                        <p:tav tm="0">
                                          <p:val>
                                            <p:strVal val="#ppt_x"/>
                                          </p:val>
                                        </p:tav>
                                        <p:tav tm="100000">
                                          <p:val>
                                            <p:strVal val="#ppt_x"/>
                                          </p:val>
                                        </p:tav>
                                      </p:tavLst>
                                    </p:anim>
                                    <p:anim calcmode="lin" valueType="num">
                                      <p:cBhvr additive="base">
                                        <p:cTn id="158"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46"/>
                                        </p:tgtEl>
                                        <p:attrNameLst>
                                          <p:attrName>style.visibility</p:attrName>
                                        </p:attrNameLst>
                                      </p:cBhvr>
                                      <p:to>
                                        <p:strVal val="visible"/>
                                      </p:to>
                                    </p:set>
                                    <p:anim calcmode="lin" valueType="num">
                                      <p:cBhvr additive="base">
                                        <p:cTn id="163" dur="500" fill="hold"/>
                                        <p:tgtEl>
                                          <p:spTgt spid="46"/>
                                        </p:tgtEl>
                                        <p:attrNameLst>
                                          <p:attrName>ppt_x</p:attrName>
                                        </p:attrNameLst>
                                      </p:cBhvr>
                                      <p:tavLst>
                                        <p:tav tm="0">
                                          <p:val>
                                            <p:strVal val="#ppt_x"/>
                                          </p:val>
                                        </p:tav>
                                        <p:tav tm="100000">
                                          <p:val>
                                            <p:strVal val="#ppt_x"/>
                                          </p:val>
                                        </p:tav>
                                      </p:tavLst>
                                    </p:anim>
                                    <p:anim calcmode="lin" valueType="num">
                                      <p:cBhvr additive="base">
                                        <p:cTn id="164" dur="500" fill="hold"/>
                                        <p:tgtEl>
                                          <p:spTgt spid="46"/>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42"/>
                                        </p:tgtEl>
                                        <p:attrNameLst>
                                          <p:attrName>style.visibility</p:attrName>
                                        </p:attrNameLst>
                                      </p:cBhvr>
                                      <p:to>
                                        <p:strVal val="visible"/>
                                      </p:to>
                                    </p:set>
                                    <p:anim calcmode="lin" valueType="num">
                                      <p:cBhvr additive="base">
                                        <p:cTn id="167" dur="500" fill="hold"/>
                                        <p:tgtEl>
                                          <p:spTgt spid="42"/>
                                        </p:tgtEl>
                                        <p:attrNameLst>
                                          <p:attrName>ppt_x</p:attrName>
                                        </p:attrNameLst>
                                      </p:cBhvr>
                                      <p:tavLst>
                                        <p:tav tm="0">
                                          <p:val>
                                            <p:strVal val="#ppt_x"/>
                                          </p:val>
                                        </p:tav>
                                        <p:tav tm="100000">
                                          <p:val>
                                            <p:strVal val="#ppt_x"/>
                                          </p:val>
                                        </p:tav>
                                      </p:tavLst>
                                    </p:anim>
                                    <p:anim calcmode="lin" valueType="num">
                                      <p:cBhvr additive="base">
                                        <p:cTn id="168" dur="500" fill="hold"/>
                                        <p:tgtEl>
                                          <p:spTgt spid="42"/>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47"/>
                                        </p:tgtEl>
                                        <p:attrNameLst>
                                          <p:attrName>style.visibility</p:attrName>
                                        </p:attrNameLst>
                                      </p:cBhvr>
                                      <p:to>
                                        <p:strVal val="visible"/>
                                      </p:to>
                                    </p:set>
                                    <p:anim calcmode="lin" valueType="num">
                                      <p:cBhvr additive="base">
                                        <p:cTn id="171" dur="500" fill="hold"/>
                                        <p:tgtEl>
                                          <p:spTgt spid="47"/>
                                        </p:tgtEl>
                                        <p:attrNameLst>
                                          <p:attrName>ppt_x</p:attrName>
                                        </p:attrNameLst>
                                      </p:cBhvr>
                                      <p:tavLst>
                                        <p:tav tm="0">
                                          <p:val>
                                            <p:strVal val="#ppt_x"/>
                                          </p:val>
                                        </p:tav>
                                        <p:tav tm="100000">
                                          <p:val>
                                            <p:strVal val="#ppt_x"/>
                                          </p:val>
                                        </p:tav>
                                      </p:tavLst>
                                    </p:anim>
                                    <p:anim calcmode="lin" valueType="num">
                                      <p:cBhvr additive="base">
                                        <p:cTn id="17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4" fill="hold" grpId="0" nodeType="clickEffect">
                                  <p:stCondLst>
                                    <p:cond delay="0"/>
                                  </p:stCondLst>
                                  <p:childTnLst>
                                    <p:set>
                                      <p:cBhvr>
                                        <p:cTn id="176" dur="1" fill="hold">
                                          <p:stCondLst>
                                            <p:cond delay="0"/>
                                          </p:stCondLst>
                                        </p:cTn>
                                        <p:tgtEl>
                                          <p:spTgt spid="58"/>
                                        </p:tgtEl>
                                        <p:attrNameLst>
                                          <p:attrName>style.visibility</p:attrName>
                                        </p:attrNameLst>
                                      </p:cBhvr>
                                      <p:to>
                                        <p:strVal val="visible"/>
                                      </p:to>
                                    </p:set>
                                    <p:anim calcmode="lin" valueType="num">
                                      <p:cBhvr additive="base">
                                        <p:cTn id="177" dur="500" fill="hold"/>
                                        <p:tgtEl>
                                          <p:spTgt spid="58"/>
                                        </p:tgtEl>
                                        <p:attrNameLst>
                                          <p:attrName>ppt_x</p:attrName>
                                        </p:attrNameLst>
                                      </p:cBhvr>
                                      <p:tavLst>
                                        <p:tav tm="0">
                                          <p:val>
                                            <p:strVal val="#ppt_x"/>
                                          </p:val>
                                        </p:tav>
                                        <p:tav tm="100000">
                                          <p:val>
                                            <p:strVal val="#ppt_x"/>
                                          </p:val>
                                        </p:tav>
                                      </p:tavLst>
                                    </p:anim>
                                    <p:anim calcmode="lin" valueType="num">
                                      <p:cBhvr additive="base">
                                        <p:cTn id="178"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2" presetClass="entr" presetSubtype="4" fill="hold" grpId="0" nodeType="clickEffect">
                                  <p:stCondLst>
                                    <p:cond delay="0"/>
                                  </p:stCondLst>
                                  <p:childTnLst>
                                    <p:set>
                                      <p:cBhvr>
                                        <p:cTn id="182" dur="1" fill="hold">
                                          <p:stCondLst>
                                            <p:cond delay="0"/>
                                          </p:stCondLst>
                                        </p:cTn>
                                        <p:tgtEl>
                                          <p:spTgt spid="55"/>
                                        </p:tgtEl>
                                        <p:attrNameLst>
                                          <p:attrName>style.visibility</p:attrName>
                                        </p:attrNameLst>
                                      </p:cBhvr>
                                      <p:to>
                                        <p:strVal val="visible"/>
                                      </p:to>
                                    </p:set>
                                    <p:anim calcmode="lin" valueType="num">
                                      <p:cBhvr additive="base">
                                        <p:cTn id="183" dur="500" fill="hold"/>
                                        <p:tgtEl>
                                          <p:spTgt spid="55"/>
                                        </p:tgtEl>
                                        <p:attrNameLst>
                                          <p:attrName>ppt_x</p:attrName>
                                        </p:attrNameLst>
                                      </p:cBhvr>
                                      <p:tavLst>
                                        <p:tav tm="0">
                                          <p:val>
                                            <p:strVal val="#ppt_x"/>
                                          </p:val>
                                        </p:tav>
                                        <p:tav tm="100000">
                                          <p:val>
                                            <p:strVal val="#ppt_x"/>
                                          </p:val>
                                        </p:tav>
                                      </p:tavLst>
                                    </p:anim>
                                    <p:anim calcmode="lin" valueType="num">
                                      <p:cBhvr additive="base">
                                        <p:cTn id="184"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85" fill="hold">
                      <p:stCondLst>
                        <p:cond delay="indefinite"/>
                      </p:stCondLst>
                      <p:childTnLst>
                        <p:par>
                          <p:cTn id="186" fill="hold">
                            <p:stCondLst>
                              <p:cond delay="0"/>
                            </p:stCondLst>
                            <p:childTnLst>
                              <p:par>
                                <p:cTn id="187" presetID="2" presetClass="entr" presetSubtype="4" fill="hold" grpId="0" nodeType="clickEffect">
                                  <p:stCondLst>
                                    <p:cond delay="0"/>
                                  </p:stCondLst>
                                  <p:childTnLst>
                                    <p:set>
                                      <p:cBhvr>
                                        <p:cTn id="188" dur="1" fill="hold">
                                          <p:stCondLst>
                                            <p:cond delay="0"/>
                                          </p:stCondLst>
                                        </p:cTn>
                                        <p:tgtEl>
                                          <p:spTgt spid="71"/>
                                        </p:tgtEl>
                                        <p:attrNameLst>
                                          <p:attrName>style.visibility</p:attrName>
                                        </p:attrNameLst>
                                      </p:cBhvr>
                                      <p:to>
                                        <p:strVal val="visible"/>
                                      </p:to>
                                    </p:set>
                                    <p:anim calcmode="lin" valueType="num">
                                      <p:cBhvr additive="base">
                                        <p:cTn id="189" dur="500" fill="hold"/>
                                        <p:tgtEl>
                                          <p:spTgt spid="71"/>
                                        </p:tgtEl>
                                        <p:attrNameLst>
                                          <p:attrName>ppt_x</p:attrName>
                                        </p:attrNameLst>
                                      </p:cBhvr>
                                      <p:tavLst>
                                        <p:tav tm="0">
                                          <p:val>
                                            <p:strVal val="#ppt_x"/>
                                          </p:val>
                                        </p:tav>
                                        <p:tav tm="100000">
                                          <p:val>
                                            <p:strVal val="#ppt_x"/>
                                          </p:val>
                                        </p:tav>
                                      </p:tavLst>
                                    </p:anim>
                                    <p:anim calcmode="lin" valueType="num">
                                      <p:cBhvr additive="base">
                                        <p:cTn id="19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191" fill="hold">
                      <p:stCondLst>
                        <p:cond delay="indefinite"/>
                      </p:stCondLst>
                      <p:childTnLst>
                        <p:par>
                          <p:cTn id="192" fill="hold">
                            <p:stCondLst>
                              <p:cond delay="0"/>
                            </p:stCondLst>
                            <p:childTnLst>
                              <p:par>
                                <p:cTn id="193" presetID="2" presetClass="entr" presetSubtype="4" fill="hold" grpId="0" nodeType="clickEffect">
                                  <p:stCondLst>
                                    <p:cond delay="0"/>
                                  </p:stCondLst>
                                  <p:childTnLst>
                                    <p:set>
                                      <p:cBhvr>
                                        <p:cTn id="194" dur="1" fill="hold">
                                          <p:stCondLst>
                                            <p:cond delay="0"/>
                                          </p:stCondLst>
                                        </p:cTn>
                                        <p:tgtEl>
                                          <p:spTgt spid="59"/>
                                        </p:tgtEl>
                                        <p:attrNameLst>
                                          <p:attrName>style.visibility</p:attrName>
                                        </p:attrNameLst>
                                      </p:cBhvr>
                                      <p:to>
                                        <p:strVal val="visible"/>
                                      </p:to>
                                    </p:set>
                                    <p:anim calcmode="lin" valueType="num">
                                      <p:cBhvr additive="base">
                                        <p:cTn id="195" dur="500" fill="hold"/>
                                        <p:tgtEl>
                                          <p:spTgt spid="59"/>
                                        </p:tgtEl>
                                        <p:attrNameLst>
                                          <p:attrName>ppt_x</p:attrName>
                                        </p:attrNameLst>
                                      </p:cBhvr>
                                      <p:tavLst>
                                        <p:tav tm="0">
                                          <p:val>
                                            <p:strVal val="#ppt_x"/>
                                          </p:val>
                                        </p:tav>
                                        <p:tav tm="100000">
                                          <p:val>
                                            <p:strVal val="#ppt_x"/>
                                          </p:val>
                                        </p:tav>
                                      </p:tavLst>
                                    </p:anim>
                                    <p:anim calcmode="lin" valueType="num">
                                      <p:cBhvr additive="base">
                                        <p:cTn id="196"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97" fill="hold">
                      <p:stCondLst>
                        <p:cond delay="indefinite"/>
                      </p:stCondLst>
                      <p:childTnLst>
                        <p:par>
                          <p:cTn id="198" fill="hold">
                            <p:stCondLst>
                              <p:cond delay="0"/>
                            </p:stCondLst>
                            <p:childTnLst>
                              <p:par>
                                <p:cTn id="199" presetID="2" presetClass="entr" presetSubtype="4" fill="hold" grpId="0" nodeType="clickEffect">
                                  <p:stCondLst>
                                    <p:cond delay="0"/>
                                  </p:stCondLst>
                                  <p:childTnLst>
                                    <p:set>
                                      <p:cBhvr>
                                        <p:cTn id="200" dur="1" fill="hold">
                                          <p:stCondLst>
                                            <p:cond delay="0"/>
                                          </p:stCondLst>
                                        </p:cTn>
                                        <p:tgtEl>
                                          <p:spTgt spid="17"/>
                                        </p:tgtEl>
                                        <p:attrNameLst>
                                          <p:attrName>style.visibility</p:attrName>
                                        </p:attrNameLst>
                                      </p:cBhvr>
                                      <p:to>
                                        <p:strVal val="visible"/>
                                      </p:to>
                                    </p:set>
                                    <p:anim calcmode="lin" valueType="num">
                                      <p:cBhvr additive="base">
                                        <p:cTn id="201" dur="500" fill="hold"/>
                                        <p:tgtEl>
                                          <p:spTgt spid="17"/>
                                        </p:tgtEl>
                                        <p:attrNameLst>
                                          <p:attrName>ppt_x</p:attrName>
                                        </p:attrNameLst>
                                      </p:cBhvr>
                                      <p:tavLst>
                                        <p:tav tm="0">
                                          <p:val>
                                            <p:strVal val="#ppt_x"/>
                                          </p:val>
                                        </p:tav>
                                        <p:tav tm="100000">
                                          <p:val>
                                            <p:strVal val="#ppt_x"/>
                                          </p:val>
                                        </p:tav>
                                      </p:tavLst>
                                    </p:anim>
                                    <p:anim calcmode="lin" valueType="num">
                                      <p:cBhvr additive="base">
                                        <p:cTn id="20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03" fill="hold">
                      <p:stCondLst>
                        <p:cond delay="indefinite"/>
                      </p:stCondLst>
                      <p:childTnLst>
                        <p:par>
                          <p:cTn id="204" fill="hold">
                            <p:stCondLst>
                              <p:cond delay="0"/>
                            </p:stCondLst>
                            <p:childTnLst>
                              <p:par>
                                <p:cTn id="205" presetID="2" presetClass="entr" presetSubtype="4" fill="hold" grpId="0" nodeType="clickEffect">
                                  <p:stCondLst>
                                    <p:cond delay="0"/>
                                  </p:stCondLst>
                                  <p:childTnLst>
                                    <p:set>
                                      <p:cBhvr>
                                        <p:cTn id="206" dur="1" fill="hold">
                                          <p:stCondLst>
                                            <p:cond delay="0"/>
                                          </p:stCondLst>
                                        </p:cTn>
                                        <p:tgtEl>
                                          <p:spTgt spid="18"/>
                                        </p:tgtEl>
                                        <p:attrNameLst>
                                          <p:attrName>style.visibility</p:attrName>
                                        </p:attrNameLst>
                                      </p:cBhvr>
                                      <p:to>
                                        <p:strVal val="visible"/>
                                      </p:to>
                                    </p:set>
                                    <p:anim calcmode="lin" valueType="num">
                                      <p:cBhvr additive="base">
                                        <p:cTn id="207" dur="500" fill="hold"/>
                                        <p:tgtEl>
                                          <p:spTgt spid="18"/>
                                        </p:tgtEl>
                                        <p:attrNameLst>
                                          <p:attrName>ppt_x</p:attrName>
                                        </p:attrNameLst>
                                      </p:cBhvr>
                                      <p:tavLst>
                                        <p:tav tm="0">
                                          <p:val>
                                            <p:strVal val="#ppt_x"/>
                                          </p:val>
                                        </p:tav>
                                        <p:tav tm="100000">
                                          <p:val>
                                            <p:strVal val="#ppt_x"/>
                                          </p:val>
                                        </p:tav>
                                      </p:tavLst>
                                    </p:anim>
                                    <p:anim calcmode="lin" valueType="num">
                                      <p:cBhvr additive="base">
                                        <p:cTn id="20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09" fill="hold">
                      <p:stCondLst>
                        <p:cond delay="indefinite"/>
                      </p:stCondLst>
                      <p:childTnLst>
                        <p:par>
                          <p:cTn id="210" fill="hold">
                            <p:stCondLst>
                              <p:cond delay="0"/>
                            </p:stCondLst>
                            <p:childTnLst>
                              <p:par>
                                <p:cTn id="211" presetID="2" presetClass="entr" presetSubtype="4" fill="hold" grpId="0" nodeType="clickEffect">
                                  <p:stCondLst>
                                    <p:cond delay="0"/>
                                  </p:stCondLst>
                                  <p:childTnLst>
                                    <p:set>
                                      <p:cBhvr>
                                        <p:cTn id="212" dur="1" fill="hold">
                                          <p:stCondLst>
                                            <p:cond delay="0"/>
                                          </p:stCondLst>
                                        </p:cTn>
                                        <p:tgtEl>
                                          <p:spTgt spid="21"/>
                                        </p:tgtEl>
                                        <p:attrNameLst>
                                          <p:attrName>style.visibility</p:attrName>
                                        </p:attrNameLst>
                                      </p:cBhvr>
                                      <p:to>
                                        <p:strVal val="visible"/>
                                      </p:to>
                                    </p:set>
                                    <p:anim calcmode="lin" valueType="num">
                                      <p:cBhvr additive="base">
                                        <p:cTn id="213" dur="500" fill="hold"/>
                                        <p:tgtEl>
                                          <p:spTgt spid="21"/>
                                        </p:tgtEl>
                                        <p:attrNameLst>
                                          <p:attrName>ppt_x</p:attrName>
                                        </p:attrNameLst>
                                      </p:cBhvr>
                                      <p:tavLst>
                                        <p:tav tm="0">
                                          <p:val>
                                            <p:strVal val="#ppt_x"/>
                                          </p:val>
                                        </p:tav>
                                        <p:tav tm="100000">
                                          <p:val>
                                            <p:strVal val="#ppt_x"/>
                                          </p:val>
                                        </p:tav>
                                      </p:tavLst>
                                    </p:anim>
                                    <p:anim calcmode="lin" valueType="num">
                                      <p:cBhvr additive="base">
                                        <p:cTn id="2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5" fill="hold">
                      <p:stCondLst>
                        <p:cond delay="indefinite"/>
                      </p:stCondLst>
                      <p:childTnLst>
                        <p:par>
                          <p:cTn id="216" fill="hold">
                            <p:stCondLst>
                              <p:cond delay="0"/>
                            </p:stCondLst>
                            <p:childTnLst>
                              <p:par>
                                <p:cTn id="217" presetID="2" presetClass="entr" presetSubtype="4" fill="hold" grpId="0" nodeType="clickEffect">
                                  <p:stCondLst>
                                    <p:cond delay="0"/>
                                  </p:stCondLst>
                                  <p:childTnLst>
                                    <p:set>
                                      <p:cBhvr>
                                        <p:cTn id="218" dur="1" fill="hold">
                                          <p:stCondLst>
                                            <p:cond delay="0"/>
                                          </p:stCondLst>
                                        </p:cTn>
                                        <p:tgtEl>
                                          <p:spTgt spid="54"/>
                                        </p:tgtEl>
                                        <p:attrNameLst>
                                          <p:attrName>style.visibility</p:attrName>
                                        </p:attrNameLst>
                                      </p:cBhvr>
                                      <p:to>
                                        <p:strVal val="visible"/>
                                      </p:to>
                                    </p:set>
                                    <p:anim calcmode="lin" valueType="num">
                                      <p:cBhvr additive="base">
                                        <p:cTn id="219" dur="500" fill="hold"/>
                                        <p:tgtEl>
                                          <p:spTgt spid="54"/>
                                        </p:tgtEl>
                                        <p:attrNameLst>
                                          <p:attrName>ppt_x</p:attrName>
                                        </p:attrNameLst>
                                      </p:cBhvr>
                                      <p:tavLst>
                                        <p:tav tm="0">
                                          <p:val>
                                            <p:strVal val="#ppt_x"/>
                                          </p:val>
                                        </p:tav>
                                        <p:tav tm="100000">
                                          <p:val>
                                            <p:strVal val="#ppt_x"/>
                                          </p:val>
                                        </p:tav>
                                      </p:tavLst>
                                    </p:anim>
                                    <p:anim calcmode="lin" valueType="num">
                                      <p:cBhvr additive="base">
                                        <p:cTn id="220" dur="500" fill="hold"/>
                                        <p:tgtEl>
                                          <p:spTgt spid="54"/>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29"/>
                                        </p:tgtEl>
                                        <p:attrNameLst>
                                          <p:attrName>style.visibility</p:attrName>
                                        </p:attrNameLst>
                                      </p:cBhvr>
                                      <p:to>
                                        <p:strVal val="visible"/>
                                      </p:to>
                                    </p:set>
                                    <p:anim calcmode="lin" valueType="num">
                                      <p:cBhvr additive="base">
                                        <p:cTn id="223" dur="500" fill="hold"/>
                                        <p:tgtEl>
                                          <p:spTgt spid="29"/>
                                        </p:tgtEl>
                                        <p:attrNameLst>
                                          <p:attrName>ppt_x</p:attrName>
                                        </p:attrNameLst>
                                      </p:cBhvr>
                                      <p:tavLst>
                                        <p:tav tm="0">
                                          <p:val>
                                            <p:strVal val="#ppt_x"/>
                                          </p:val>
                                        </p:tav>
                                        <p:tav tm="100000">
                                          <p:val>
                                            <p:strVal val="#ppt_x"/>
                                          </p:val>
                                        </p:tav>
                                      </p:tavLst>
                                    </p:anim>
                                    <p:anim calcmode="lin" valueType="num">
                                      <p:cBhvr additive="base">
                                        <p:cTn id="22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0" nodeType="clickEffect">
                                  <p:stCondLst>
                                    <p:cond delay="0"/>
                                  </p:stCondLst>
                                  <p:childTnLst>
                                    <p:set>
                                      <p:cBhvr>
                                        <p:cTn id="228" dur="1" fill="hold">
                                          <p:stCondLst>
                                            <p:cond delay="0"/>
                                          </p:stCondLst>
                                        </p:cTn>
                                        <p:tgtEl>
                                          <p:spTgt spid="19"/>
                                        </p:tgtEl>
                                        <p:attrNameLst>
                                          <p:attrName>style.visibility</p:attrName>
                                        </p:attrNameLst>
                                      </p:cBhvr>
                                      <p:to>
                                        <p:strVal val="visible"/>
                                      </p:to>
                                    </p:set>
                                    <p:anim calcmode="lin" valueType="num">
                                      <p:cBhvr additive="base">
                                        <p:cTn id="229" dur="500" fill="hold"/>
                                        <p:tgtEl>
                                          <p:spTgt spid="19"/>
                                        </p:tgtEl>
                                        <p:attrNameLst>
                                          <p:attrName>ppt_x</p:attrName>
                                        </p:attrNameLst>
                                      </p:cBhvr>
                                      <p:tavLst>
                                        <p:tav tm="0">
                                          <p:val>
                                            <p:strVal val="#ppt_x"/>
                                          </p:val>
                                        </p:tav>
                                        <p:tav tm="100000">
                                          <p:val>
                                            <p:strVal val="#ppt_x"/>
                                          </p:val>
                                        </p:tav>
                                      </p:tavLst>
                                    </p:anim>
                                    <p:anim calcmode="lin" valueType="num">
                                      <p:cBhvr additive="base">
                                        <p:cTn id="23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31" fill="hold">
                      <p:stCondLst>
                        <p:cond delay="indefinite"/>
                      </p:stCondLst>
                      <p:childTnLst>
                        <p:par>
                          <p:cTn id="232" fill="hold">
                            <p:stCondLst>
                              <p:cond delay="0"/>
                            </p:stCondLst>
                            <p:childTnLst>
                              <p:par>
                                <p:cTn id="233" presetID="2" presetClass="entr" presetSubtype="4" fill="hold" grpId="0" nodeType="clickEffect">
                                  <p:stCondLst>
                                    <p:cond delay="0"/>
                                  </p:stCondLst>
                                  <p:childTnLst>
                                    <p:set>
                                      <p:cBhvr>
                                        <p:cTn id="234" dur="1" fill="hold">
                                          <p:stCondLst>
                                            <p:cond delay="0"/>
                                          </p:stCondLst>
                                        </p:cTn>
                                        <p:tgtEl>
                                          <p:spTgt spid="23"/>
                                        </p:tgtEl>
                                        <p:attrNameLst>
                                          <p:attrName>style.visibility</p:attrName>
                                        </p:attrNameLst>
                                      </p:cBhvr>
                                      <p:to>
                                        <p:strVal val="visible"/>
                                      </p:to>
                                    </p:set>
                                    <p:anim calcmode="lin" valueType="num">
                                      <p:cBhvr additive="base">
                                        <p:cTn id="235" dur="500" fill="hold"/>
                                        <p:tgtEl>
                                          <p:spTgt spid="23"/>
                                        </p:tgtEl>
                                        <p:attrNameLst>
                                          <p:attrName>ppt_x</p:attrName>
                                        </p:attrNameLst>
                                      </p:cBhvr>
                                      <p:tavLst>
                                        <p:tav tm="0">
                                          <p:val>
                                            <p:strVal val="#ppt_x"/>
                                          </p:val>
                                        </p:tav>
                                        <p:tav tm="100000">
                                          <p:val>
                                            <p:strVal val="#ppt_x"/>
                                          </p:val>
                                        </p:tav>
                                      </p:tavLst>
                                    </p:anim>
                                    <p:anim calcmode="lin" valueType="num">
                                      <p:cBhvr additive="base">
                                        <p:cTn id="23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37" fill="hold">
                      <p:stCondLst>
                        <p:cond delay="indefinite"/>
                      </p:stCondLst>
                      <p:childTnLst>
                        <p:par>
                          <p:cTn id="238" fill="hold">
                            <p:stCondLst>
                              <p:cond delay="0"/>
                            </p:stCondLst>
                            <p:childTnLst>
                              <p:par>
                                <p:cTn id="239" presetID="2" presetClass="entr" presetSubtype="4" fill="hold" grpId="0" nodeType="clickEffect">
                                  <p:stCondLst>
                                    <p:cond delay="0"/>
                                  </p:stCondLst>
                                  <p:childTnLst>
                                    <p:set>
                                      <p:cBhvr>
                                        <p:cTn id="240" dur="1" fill="hold">
                                          <p:stCondLst>
                                            <p:cond delay="0"/>
                                          </p:stCondLst>
                                        </p:cTn>
                                        <p:tgtEl>
                                          <p:spTgt spid="25"/>
                                        </p:tgtEl>
                                        <p:attrNameLst>
                                          <p:attrName>style.visibility</p:attrName>
                                        </p:attrNameLst>
                                      </p:cBhvr>
                                      <p:to>
                                        <p:strVal val="visible"/>
                                      </p:to>
                                    </p:set>
                                    <p:anim calcmode="lin" valueType="num">
                                      <p:cBhvr additive="base">
                                        <p:cTn id="241" dur="500" fill="hold"/>
                                        <p:tgtEl>
                                          <p:spTgt spid="25"/>
                                        </p:tgtEl>
                                        <p:attrNameLst>
                                          <p:attrName>ppt_x</p:attrName>
                                        </p:attrNameLst>
                                      </p:cBhvr>
                                      <p:tavLst>
                                        <p:tav tm="0">
                                          <p:val>
                                            <p:strVal val="#ppt_x"/>
                                          </p:val>
                                        </p:tav>
                                        <p:tav tm="100000">
                                          <p:val>
                                            <p:strVal val="#ppt_x"/>
                                          </p:val>
                                        </p:tav>
                                      </p:tavLst>
                                    </p:anim>
                                    <p:anim calcmode="lin" valueType="num">
                                      <p:cBhvr additive="base">
                                        <p:cTn id="2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43" fill="hold">
                      <p:stCondLst>
                        <p:cond delay="indefinite"/>
                      </p:stCondLst>
                      <p:childTnLst>
                        <p:par>
                          <p:cTn id="244" fill="hold">
                            <p:stCondLst>
                              <p:cond delay="0"/>
                            </p:stCondLst>
                            <p:childTnLst>
                              <p:par>
                                <p:cTn id="245" presetID="2" presetClass="entr" presetSubtype="4" fill="hold" grpId="0" nodeType="clickEffect">
                                  <p:stCondLst>
                                    <p:cond delay="0"/>
                                  </p:stCondLst>
                                  <p:childTnLst>
                                    <p:set>
                                      <p:cBhvr>
                                        <p:cTn id="246" dur="1" fill="hold">
                                          <p:stCondLst>
                                            <p:cond delay="0"/>
                                          </p:stCondLst>
                                        </p:cTn>
                                        <p:tgtEl>
                                          <p:spTgt spid="41"/>
                                        </p:tgtEl>
                                        <p:attrNameLst>
                                          <p:attrName>style.visibility</p:attrName>
                                        </p:attrNameLst>
                                      </p:cBhvr>
                                      <p:to>
                                        <p:strVal val="visible"/>
                                      </p:to>
                                    </p:set>
                                    <p:anim calcmode="lin" valueType="num">
                                      <p:cBhvr additive="base">
                                        <p:cTn id="247" dur="500" fill="hold"/>
                                        <p:tgtEl>
                                          <p:spTgt spid="41"/>
                                        </p:tgtEl>
                                        <p:attrNameLst>
                                          <p:attrName>ppt_x</p:attrName>
                                        </p:attrNameLst>
                                      </p:cBhvr>
                                      <p:tavLst>
                                        <p:tav tm="0">
                                          <p:val>
                                            <p:strVal val="#ppt_x"/>
                                          </p:val>
                                        </p:tav>
                                        <p:tav tm="100000">
                                          <p:val>
                                            <p:strVal val="#ppt_x"/>
                                          </p:val>
                                        </p:tav>
                                      </p:tavLst>
                                    </p:anim>
                                    <p:anim calcmode="lin" valueType="num">
                                      <p:cBhvr additive="base">
                                        <p:cTn id="24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49" fill="hold">
                      <p:stCondLst>
                        <p:cond delay="indefinite"/>
                      </p:stCondLst>
                      <p:childTnLst>
                        <p:par>
                          <p:cTn id="250" fill="hold">
                            <p:stCondLst>
                              <p:cond delay="0"/>
                            </p:stCondLst>
                            <p:childTnLst>
                              <p:par>
                                <p:cTn id="251" presetID="2" presetClass="entr" presetSubtype="4" fill="hold" grpId="0" nodeType="clickEffect">
                                  <p:stCondLst>
                                    <p:cond delay="0"/>
                                  </p:stCondLst>
                                  <p:childTnLst>
                                    <p:set>
                                      <p:cBhvr>
                                        <p:cTn id="252" dur="1" fill="hold">
                                          <p:stCondLst>
                                            <p:cond delay="0"/>
                                          </p:stCondLst>
                                        </p:cTn>
                                        <p:tgtEl>
                                          <p:spTgt spid="31"/>
                                        </p:tgtEl>
                                        <p:attrNameLst>
                                          <p:attrName>style.visibility</p:attrName>
                                        </p:attrNameLst>
                                      </p:cBhvr>
                                      <p:to>
                                        <p:strVal val="visible"/>
                                      </p:to>
                                    </p:set>
                                    <p:anim calcmode="lin" valueType="num">
                                      <p:cBhvr additive="base">
                                        <p:cTn id="253" dur="500" fill="hold"/>
                                        <p:tgtEl>
                                          <p:spTgt spid="31"/>
                                        </p:tgtEl>
                                        <p:attrNameLst>
                                          <p:attrName>ppt_x</p:attrName>
                                        </p:attrNameLst>
                                      </p:cBhvr>
                                      <p:tavLst>
                                        <p:tav tm="0">
                                          <p:val>
                                            <p:strVal val="#ppt_x"/>
                                          </p:val>
                                        </p:tav>
                                        <p:tav tm="100000">
                                          <p:val>
                                            <p:strVal val="#ppt_x"/>
                                          </p:val>
                                        </p:tav>
                                      </p:tavLst>
                                    </p:anim>
                                    <p:anim calcmode="lin" valueType="num">
                                      <p:cBhvr additive="base">
                                        <p:cTn id="254" dur="500" fill="hold"/>
                                        <p:tgtEl>
                                          <p:spTgt spid="31"/>
                                        </p:tgtEl>
                                        <p:attrNameLst>
                                          <p:attrName>ppt_y</p:attrName>
                                        </p:attrNameLst>
                                      </p:cBhvr>
                                      <p:tavLst>
                                        <p:tav tm="0">
                                          <p:val>
                                            <p:strVal val="1+#ppt_h/2"/>
                                          </p:val>
                                        </p:tav>
                                        <p:tav tm="100000">
                                          <p:val>
                                            <p:strVal val="#ppt_y"/>
                                          </p:val>
                                        </p:tav>
                                      </p:tavLst>
                                    </p:anim>
                                  </p:childTnLst>
                                </p:cTn>
                              </p:par>
                              <p:par>
                                <p:cTn id="255" presetID="2" presetClass="entr" presetSubtype="4" fill="hold" grpId="0" nodeType="withEffect">
                                  <p:stCondLst>
                                    <p:cond delay="0"/>
                                  </p:stCondLst>
                                  <p:childTnLst>
                                    <p:set>
                                      <p:cBhvr>
                                        <p:cTn id="256" dur="1" fill="hold">
                                          <p:stCondLst>
                                            <p:cond delay="0"/>
                                          </p:stCondLst>
                                        </p:cTn>
                                        <p:tgtEl>
                                          <p:spTgt spid="45"/>
                                        </p:tgtEl>
                                        <p:attrNameLst>
                                          <p:attrName>style.visibility</p:attrName>
                                        </p:attrNameLst>
                                      </p:cBhvr>
                                      <p:to>
                                        <p:strVal val="visible"/>
                                      </p:to>
                                    </p:set>
                                    <p:anim calcmode="lin" valueType="num">
                                      <p:cBhvr additive="base">
                                        <p:cTn id="257" dur="500" fill="hold"/>
                                        <p:tgtEl>
                                          <p:spTgt spid="45"/>
                                        </p:tgtEl>
                                        <p:attrNameLst>
                                          <p:attrName>ppt_x</p:attrName>
                                        </p:attrNameLst>
                                      </p:cBhvr>
                                      <p:tavLst>
                                        <p:tav tm="0">
                                          <p:val>
                                            <p:strVal val="#ppt_x"/>
                                          </p:val>
                                        </p:tav>
                                        <p:tav tm="100000">
                                          <p:val>
                                            <p:strVal val="#ppt_x"/>
                                          </p:val>
                                        </p:tav>
                                      </p:tavLst>
                                    </p:anim>
                                    <p:anim calcmode="lin" valueType="num">
                                      <p:cBhvr additive="base">
                                        <p:cTn id="25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59" fill="hold">
                      <p:stCondLst>
                        <p:cond delay="indefinite"/>
                      </p:stCondLst>
                      <p:childTnLst>
                        <p:par>
                          <p:cTn id="260" fill="hold">
                            <p:stCondLst>
                              <p:cond delay="0"/>
                            </p:stCondLst>
                            <p:childTnLst>
                              <p:par>
                                <p:cTn id="261" presetID="2" presetClass="entr" presetSubtype="4" fill="hold" grpId="0" nodeType="clickEffect">
                                  <p:stCondLst>
                                    <p:cond delay="0"/>
                                  </p:stCondLst>
                                  <p:childTnLst>
                                    <p:set>
                                      <p:cBhvr>
                                        <p:cTn id="262" dur="1" fill="hold">
                                          <p:stCondLst>
                                            <p:cond delay="0"/>
                                          </p:stCondLst>
                                        </p:cTn>
                                        <p:tgtEl>
                                          <p:spTgt spid="20"/>
                                        </p:tgtEl>
                                        <p:attrNameLst>
                                          <p:attrName>style.visibility</p:attrName>
                                        </p:attrNameLst>
                                      </p:cBhvr>
                                      <p:to>
                                        <p:strVal val="visible"/>
                                      </p:to>
                                    </p:set>
                                    <p:anim calcmode="lin" valueType="num">
                                      <p:cBhvr additive="base">
                                        <p:cTn id="263" dur="500" fill="hold"/>
                                        <p:tgtEl>
                                          <p:spTgt spid="20"/>
                                        </p:tgtEl>
                                        <p:attrNameLst>
                                          <p:attrName>ppt_x</p:attrName>
                                        </p:attrNameLst>
                                      </p:cBhvr>
                                      <p:tavLst>
                                        <p:tav tm="0">
                                          <p:val>
                                            <p:strVal val="#ppt_x"/>
                                          </p:val>
                                        </p:tav>
                                        <p:tav tm="100000">
                                          <p:val>
                                            <p:strVal val="#ppt_x"/>
                                          </p:val>
                                        </p:tav>
                                      </p:tavLst>
                                    </p:anim>
                                    <p:anim calcmode="lin" valueType="num">
                                      <p:cBhvr additive="base">
                                        <p:cTn id="26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65" fill="hold">
                      <p:stCondLst>
                        <p:cond delay="indefinite"/>
                      </p:stCondLst>
                      <p:childTnLst>
                        <p:par>
                          <p:cTn id="266" fill="hold">
                            <p:stCondLst>
                              <p:cond delay="0"/>
                            </p:stCondLst>
                            <p:childTnLst>
                              <p:par>
                                <p:cTn id="267" presetID="2" presetClass="entr" presetSubtype="4" fill="hold" grpId="0" nodeType="clickEffect">
                                  <p:stCondLst>
                                    <p:cond delay="0"/>
                                  </p:stCondLst>
                                  <p:childTnLst>
                                    <p:set>
                                      <p:cBhvr>
                                        <p:cTn id="268" dur="1" fill="hold">
                                          <p:stCondLst>
                                            <p:cond delay="0"/>
                                          </p:stCondLst>
                                        </p:cTn>
                                        <p:tgtEl>
                                          <p:spTgt spid="32"/>
                                        </p:tgtEl>
                                        <p:attrNameLst>
                                          <p:attrName>style.visibility</p:attrName>
                                        </p:attrNameLst>
                                      </p:cBhvr>
                                      <p:to>
                                        <p:strVal val="visible"/>
                                      </p:to>
                                    </p:set>
                                    <p:anim calcmode="lin" valueType="num">
                                      <p:cBhvr additive="base">
                                        <p:cTn id="269" dur="500" fill="hold"/>
                                        <p:tgtEl>
                                          <p:spTgt spid="32"/>
                                        </p:tgtEl>
                                        <p:attrNameLst>
                                          <p:attrName>ppt_x</p:attrName>
                                        </p:attrNameLst>
                                      </p:cBhvr>
                                      <p:tavLst>
                                        <p:tav tm="0">
                                          <p:val>
                                            <p:strVal val="#ppt_x"/>
                                          </p:val>
                                        </p:tav>
                                        <p:tav tm="100000">
                                          <p:val>
                                            <p:strVal val="#ppt_x"/>
                                          </p:val>
                                        </p:tav>
                                      </p:tavLst>
                                    </p:anim>
                                    <p:anim calcmode="lin" valueType="num">
                                      <p:cBhvr additive="base">
                                        <p:cTn id="27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71" fill="hold">
                      <p:stCondLst>
                        <p:cond delay="indefinite"/>
                      </p:stCondLst>
                      <p:childTnLst>
                        <p:par>
                          <p:cTn id="272" fill="hold">
                            <p:stCondLst>
                              <p:cond delay="0"/>
                            </p:stCondLst>
                            <p:childTnLst>
                              <p:par>
                                <p:cTn id="273" presetID="2" presetClass="entr" presetSubtype="4" fill="hold" grpId="0" nodeType="clickEffect">
                                  <p:stCondLst>
                                    <p:cond delay="0"/>
                                  </p:stCondLst>
                                  <p:childTnLst>
                                    <p:set>
                                      <p:cBhvr>
                                        <p:cTn id="274" dur="1" fill="hold">
                                          <p:stCondLst>
                                            <p:cond delay="0"/>
                                          </p:stCondLst>
                                        </p:cTn>
                                        <p:tgtEl>
                                          <p:spTgt spid="37"/>
                                        </p:tgtEl>
                                        <p:attrNameLst>
                                          <p:attrName>style.visibility</p:attrName>
                                        </p:attrNameLst>
                                      </p:cBhvr>
                                      <p:to>
                                        <p:strVal val="visible"/>
                                      </p:to>
                                    </p:set>
                                    <p:anim calcmode="lin" valueType="num">
                                      <p:cBhvr additive="base">
                                        <p:cTn id="275" dur="500" fill="hold"/>
                                        <p:tgtEl>
                                          <p:spTgt spid="37"/>
                                        </p:tgtEl>
                                        <p:attrNameLst>
                                          <p:attrName>ppt_x</p:attrName>
                                        </p:attrNameLst>
                                      </p:cBhvr>
                                      <p:tavLst>
                                        <p:tav tm="0">
                                          <p:val>
                                            <p:strVal val="#ppt_x"/>
                                          </p:val>
                                        </p:tav>
                                        <p:tav tm="100000">
                                          <p:val>
                                            <p:strVal val="#ppt_x"/>
                                          </p:val>
                                        </p:tav>
                                      </p:tavLst>
                                    </p:anim>
                                    <p:anim calcmode="lin" valueType="num">
                                      <p:cBhvr additive="base">
                                        <p:cTn id="27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77" fill="hold">
                      <p:stCondLst>
                        <p:cond delay="indefinite"/>
                      </p:stCondLst>
                      <p:childTnLst>
                        <p:par>
                          <p:cTn id="278" fill="hold">
                            <p:stCondLst>
                              <p:cond delay="0"/>
                            </p:stCondLst>
                            <p:childTnLst>
                              <p:par>
                                <p:cTn id="279" presetID="2" presetClass="entr" presetSubtype="4" fill="hold" grpId="0" nodeType="clickEffect">
                                  <p:stCondLst>
                                    <p:cond delay="0"/>
                                  </p:stCondLst>
                                  <p:childTnLst>
                                    <p:set>
                                      <p:cBhvr>
                                        <p:cTn id="280" dur="1" fill="hold">
                                          <p:stCondLst>
                                            <p:cond delay="0"/>
                                          </p:stCondLst>
                                        </p:cTn>
                                        <p:tgtEl>
                                          <p:spTgt spid="44"/>
                                        </p:tgtEl>
                                        <p:attrNameLst>
                                          <p:attrName>style.visibility</p:attrName>
                                        </p:attrNameLst>
                                      </p:cBhvr>
                                      <p:to>
                                        <p:strVal val="visible"/>
                                      </p:to>
                                    </p:set>
                                    <p:anim calcmode="lin" valueType="num">
                                      <p:cBhvr additive="base">
                                        <p:cTn id="281" dur="500" fill="hold"/>
                                        <p:tgtEl>
                                          <p:spTgt spid="44"/>
                                        </p:tgtEl>
                                        <p:attrNameLst>
                                          <p:attrName>ppt_x</p:attrName>
                                        </p:attrNameLst>
                                      </p:cBhvr>
                                      <p:tavLst>
                                        <p:tav tm="0">
                                          <p:val>
                                            <p:strVal val="#ppt_x"/>
                                          </p:val>
                                        </p:tav>
                                        <p:tav tm="100000">
                                          <p:val>
                                            <p:strVal val="#ppt_x"/>
                                          </p:val>
                                        </p:tav>
                                      </p:tavLst>
                                    </p:anim>
                                    <p:anim calcmode="lin" valueType="num">
                                      <p:cBhvr additive="base">
                                        <p:cTn id="28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83" fill="hold">
                      <p:stCondLst>
                        <p:cond delay="indefinite"/>
                      </p:stCondLst>
                      <p:childTnLst>
                        <p:par>
                          <p:cTn id="284" fill="hold">
                            <p:stCondLst>
                              <p:cond delay="0"/>
                            </p:stCondLst>
                            <p:childTnLst>
                              <p:par>
                                <p:cTn id="285" presetID="2" presetClass="entr" presetSubtype="4" fill="hold" grpId="0" nodeType="clickEffect">
                                  <p:stCondLst>
                                    <p:cond delay="0"/>
                                  </p:stCondLst>
                                  <p:childTnLst>
                                    <p:set>
                                      <p:cBhvr>
                                        <p:cTn id="286" dur="1" fill="hold">
                                          <p:stCondLst>
                                            <p:cond delay="0"/>
                                          </p:stCondLst>
                                        </p:cTn>
                                        <p:tgtEl>
                                          <p:spTgt spid="34"/>
                                        </p:tgtEl>
                                        <p:attrNameLst>
                                          <p:attrName>style.visibility</p:attrName>
                                        </p:attrNameLst>
                                      </p:cBhvr>
                                      <p:to>
                                        <p:strVal val="visible"/>
                                      </p:to>
                                    </p:set>
                                    <p:anim calcmode="lin" valueType="num">
                                      <p:cBhvr additive="base">
                                        <p:cTn id="287" dur="500" fill="hold"/>
                                        <p:tgtEl>
                                          <p:spTgt spid="34"/>
                                        </p:tgtEl>
                                        <p:attrNameLst>
                                          <p:attrName>ppt_x</p:attrName>
                                        </p:attrNameLst>
                                      </p:cBhvr>
                                      <p:tavLst>
                                        <p:tav tm="0">
                                          <p:val>
                                            <p:strVal val="#ppt_x"/>
                                          </p:val>
                                        </p:tav>
                                        <p:tav tm="100000">
                                          <p:val>
                                            <p:strVal val="#ppt_x"/>
                                          </p:val>
                                        </p:tav>
                                      </p:tavLst>
                                    </p:anim>
                                    <p:anim calcmode="lin" valueType="num">
                                      <p:cBhvr additive="base">
                                        <p:cTn id="28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89" fill="hold">
                      <p:stCondLst>
                        <p:cond delay="indefinite"/>
                      </p:stCondLst>
                      <p:childTnLst>
                        <p:par>
                          <p:cTn id="290" fill="hold">
                            <p:stCondLst>
                              <p:cond delay="0"/>
                            </p:stCondLst>
                            <p:childTnLst>
                              <p:par>
                                <p:cTn id="291" presetID="2" presetClass="entr" presetSubtype="4" fill="hold" grpId="0" nodeType="clickEffect">
                                  <p:stCondLst>
                                    <p:cond delay="0"/>
                                  </p:stCondLst>
                                  <p:childTnLst>
                                    <p:set>
                                      <p:cBhvr>
                                        <p:cTn id="292" dur="1" fill="hold">
                                          <p:stCondLst>
                                            <p:cond delay="0"/>
                                          </p:stCondLst>
                                        </p:cTn>
                                        <p:tgtEl>
                                          <p:spTgt spid="24"/>
                                        </p:tgtEl>
                                        <p:attrNameLst>
                                          <p:attrName>style.visibility</p:attrName>
                                        </p:attrNameLst>
                                      </p:cBhvr>
                                      <p:to>
                                        <p:strVal val="visible"/>
                                      </p:to>
                                    </p:set>
                                    <p:anim calcmode="lin" valueType="num">
                                      <p:cBhvr additive="base">
                                        <p:cTn id="293" dur="500" fill="hold"/>
                                        <p:tgtEl>
                                          <p:spTgt spid="24"/>
                                        </p:tgtEl>
                                        <p:attrNameLst>
                                          <p:attrName>ppt_x</p:attrName>
                                        </p:attrNameLst>
                                      </p:cBhvr>
                                      <p:tavLst>
                                        <p:tav tm="0">
                                          <p:val>
                                            <p:strVal val="#ppt_x"/>
                                          </p:val>
                                        </p:tav>
                                        <p:tav tm="100000">
                                          <p:val>
                                            <p:strVal val="#ppt_x"/>
                                          </p:val>
                                        </p:tav>
                                      </p:tavLst>
                                    </p:anim>
                                    <p:anim calcmode="lin" valueType="num">
                                      <p:cBhvr additive="base">
                                        <p:cTn id="29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95" fill="hold">
                      <p:stCondLst>
                        <p:cond delay="indefinite"/>
                      </p:stCondLst>
                      <p:childTnLst>
                        <p:par>
                          <p:cTn id="296" fill="hold">
                            <p:stCondLst>
                              <p:cond delay="0"/>
                            </p:stCondLst>
                            <p:childTnLst>
                              <p:par>
                                <p:cTn id="297" presetID="2" presetClass="entr" presetSubtype="4" fill="hold" grpId="0" nodeType="clickEffect">
                                  <p:stCondLst>
                                    <p:cond delay="0"/>
                                  </p:stCondLst>
                                  <p:childTnLst>
                                    <p:set>
                                      <p:cBhvr>
                                        <p:cTn id="298" dur="1" fill="hold">
                                          <p:stCondLst>
                                            <p:cond delay="0"/>
                                          </p:stCondLst>
                                        </p:cTn>
                                        <p:tgtEl>
                                          <p:spTgt spid="5"/>
                                        </p:tgtEl>
                                        <p:attrNameLst>
                                          <p:attrName>style.visibility</p:attrName>
                                        </p:attrNameLst>
                                      </p:cBhvr>
                                      <p:to>
                                        <p:strVal val="visible"/>
                                      </p:to>
                                    </p:set>
                                    <p:anim calcmode="lin" valueType="num">
                                      <p:cBhvr additive="base">
                                        <p:cTn id="299" dur="500" fill="hold"/>
                                        <p:tgtEl>
                                          <p:spTgt spid="5"/>
                                        </p:tgtEl>
                                        <p:attrNameLst>
                                          <p:attrName>ppt_x</p:attrName>
                                        </p:attrNameLst>
                                      </p:cBhvr>
                                      <p:tavLst>
                                        <p:tav tm="0">
                                          <p:val>
                                            <p:strVal val="#ppt_x"/>
                                          </p:val>
                                        </p:tav>
                                        <p:tav tm="100000">
                                          <p:val>
                                            <p:strVal val="#ppt_x"/>
                                          </p:val>
                                        </p:tav>
                                      </p:tavLst>
                                    </p:anim>
                                    <p:anim calcmode="lin" valueType="num">
                                      <p:cBhvr additive="base">
                                        <p:cTn id="300" dur="500" fill="hold"/>
                                        <p:tgtEl>
                                          <p:spTgt spid="5"/>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38"/>
                                        </p:tgtEl>
                                        <p:attrNameLst>
                                          <p:attrName>style.visibility</p:attrName>
                                        </p:attrNameLst>
                                      </p:cBhvr>
                                      <p:to>
                                        <p:strVal val="visible"/>
                                      </p:to>
                                    </p:set>
                                    <p:anim calcmode="lin" valueType="num">
                                      <p:cBhvr additive="base">
                                        <p:cTn id="303" dur="500" fill="hold"/>
                                        <p:tgtEl>
                                          <p:spTgt spid="38"/>
                                        </p:tgtEl>
                                        <p:attrNameLst>
                                          <p:attrName>ppt_x</p:attrName>
                                        </p:attrNameLst>
                                      </p:cBhvr>
                                      <p:tavLst>
                                        <p:tav tm="0">
                                          <p:val>
                                            <p:strVal val="#ppt_x"/>
                                          </p:val>
                                        </p:tav>
                                        <p:tav tm="100000">
                                          <p:val>
                                            <p:strVal val="#ppt_x"/>
                                          </p:val>
                                        </p:tav>
                                      </p:tavLst>
                                    </p:anim>
                                    <p:anim calcmode="lin" valueType="num">
                                      <p:cBhvr additive="base">
                                        <p:cTn id="30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05" fill="hold">
                      <p:stCondLst>
                        <p:cond delay="indefinite"/>
                      </p:stCondLst>
                      <p:childTnLst>
                        <p:par>
                          <p:cTn id="306" fill="hold">
                            <p:stCondLst>
                              <p:cond delay="0"/>
                            </p:stCondLst>
                            <p:childTnLst>
                              <p:par>
                                <p:cTn id="307" presetID="2" presetClass="entr" presetSubtype="4" fill="hold" grpId="0" nodeType="clickEffect">
                                  <p:stCondLst>
                                    <p:cond delay="0"/>
                                  </p:stCondLst>
                                  <p:childTnLst>
                                    <p:set>
                                      <p:cBhvr>
                                        <p:cTn id="308" dur="1" fill="hold">
                                          <p:stCondLst>
                                            <p:cond delay="0"/>
                                          </p:stCondLst>
                                        </p:cTn>
                                        <p:tgtEl>
                                          <p:spTgt spid="22"/>
                                        </p:tgtEl>
                                        <p:attrNameLst>
                                          <p:attrName>style.visibility</p:attrName>
                                        </p:attrNameLst>
                                      </p:cBhvr>
                                      <p:to>
                                        <p:strVal val="visible"/>
                                      </p:to>
                                    </p:set>
                                    <p:anim calcmode="lin" valueType="num">
                                      <p:cBhvr additive="base">
                                        <p:cTn id="309" dur="500" fill="hold"/>
                                        <p:tgtEl>
                                          <p:spTgt spid="22"/>
                                        </p:tgtEl>
                                        <p:attrNameLst>
                                          <p:attrName>ppt_x</p:attrName>
                                        </p:attrNameLst>
                                      </p:cBhvr>
                                      <p:tavLst>
                                        <p:tav tm="0">
                                          <p:val>
                                            <p:strVal val="#ppt_x"/>
                                          </p:val>
                                        </p:tav>
                                        <p:tav tm="100000">
                                          <p:val>
                                            <p:strVal val="#ppt_x"/>
                                          </p:val>
                                        </p:tav>
                                      </p:tavLst>
                                    </p:anim>
                                    <p:anim calcmode="lin" valueType="num">
                                      <p:cBhvr additive="base">
                                        <p:cTn id="31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24" grpId="0" animBg="1"/>
      <p:bldP spid="46" grpId="0" animBg="1"/>
      <p:bldP spid="12290" grpId="0"/>
      <p:bldP spid="9" grpId="0" animBg="1"/>
      <p:bldP spid="17" grpId="0" animBg="1"/>
      <p:bldP spid="18" grpId="0" animBg="1"/>
      <p:bldP spid="19" grpId="0" animBg="1"/>
      <p:bldP spid="20" grpId="0" animBg="1"/>
      <p:bldP spid="21" grpId="0" animBg="1"/>
      <p:bldP spid="23" grpId="0" animBg="1"/>
      <p:bldP spid="32" grpId="0" animBg="1"/>
      <p:bldP spid="34" grpId="0" animBg="1"/>
      <p:bldP spid="25" grpId="0" animBg="1"/>
      <p:bldP spid="37" grpId="0" animBg="1"/>
      <p:bldP spid="38" grpId="0" animBg="1"/>
      <p:bldP spid="29" grpId="0" animBg="1"/>
      <p:bldP spid="31" grpId="0" animBg="1"/>
      <p:bldP spid="36" grpId="0" animBg="1"/>
      <p:bldP spid="39" grpId="0" animBg="1"/>
      <p:bldP spid="40" grpId="0" animBg="1"/>
      <p:bldP spid="42" grpId="0"/>
      <p:bldP spid="43" grpId="0"/>
      <p:bldP spid="45" grpId="0"/>
      <p:bldP spid="41" grpId="0" animBg="1"/>
      <p:bldP spid="47" grpId="0" animBg="1"/>
      <p:bldP spid="54" grpId="0"/>
      <p:bldP spid="55" grpId="0" animBg="1"/>
      <p:bldP spid="56" grpId="0" animBg="1"/>
      <p:bldP spid="57" grpId="0" animBg="1"/>
      <p:bldP spid="58" grpId="0" animBg="1"/>
      <p:bldP spid="59" grpId="0" animBg="1"/>
      <p:bldP spid="22" grpId="0" animBg="1"/>
      <p:bldP spid="5" grpId="0"/>
      <p:bldP spid="44" grpId="0" animBg="1"/>
      <p:bldP spid="50" grpId="0" animBg="1"/>
      <p:bldP spid="52" grpId="0" animBg="1"/>
      <p:bldP spid="53" grpId="0" animBg="1"/>
      <p:bldP spid="61" grpId="0"/>
      <p:bldP spid="63" grpId="0" animBg="1"/>
      <p:bldP spid="71" grpId="0" animBg="1"/>
      <p:bldP spid="72" grpId="0" animBg="1"/>
      <p:bldP spid="73" grpId="0" animBg="1"/>
      <p:bldP spid="74" grpId="0"/>
      <p:bldP spid="75" grpId="0" animBg="1"/>
      <p:bldP spid="76" grpId="0" animBg="1"/>
      <p:bldP spid="77" grpId="0" animBg="1"/>
      <p:bldP spid="78" grpId="0" animBg="1"/>
      <p:bldP spid="26" grpId="0" animBg="1"/>
      <p:bldP spid="79" grpId="0" animBg="1"/>
      <p:bldP spid="83" grpId="0" animBg="1"/>
      <p:bldP spid="89" grpId="0" animBg="1"/>
      <p:bldP spid="90" grpId="0" animBg="1"/>
      <p:bldP spid="67" grpId="0" animBg="1"/>
      <p:bldP spid="6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Où trouver les textes de référence?</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571472" y="1306950"/>
            <a:ext cx="8572560" cy="4786346"/>
          </a:xfrm>
          <a:prstGeom prst="rect">
            <a:avLst/>
          </a:prstGeom>
        </p:spPr>
        <p:txBody>
          <a:bodyPr vert="horz" lIns="91440" tIns="45720" rIns="91440" bIns="45720" rtlCol="0">
            <a:normAutofit fontScale="62500" lnSpcReduction="20000"/>
          </a:bodyPr>
          <a:lstStyle/>
          <a:p>
            <a:pPr marL="273367" marR="0" lvl="0" indent="-246888"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accent1">
                    <a:lumMod val="75000"/>
                  </a:schemeClr>
                </a:solidFill>
                <a:effectLst/>
                <a:uLnTx/>
                <a:uFillTx/>
                <a:latin typeface="+mj-lt"/>
                <a:ea typeface="+mn-ea"/>
                <a:cs typeface="+mn-cs"/>
              </a:rPr>
              <a:t>Les règles 2014 – 2020 sur </a:t>
            </a: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 site internet unique </a:t>
            </a:r>
            <a:r>
              <a:rPr kumimoji="0" lang="fr-FR" sz="3200" b="1" i="0" u="none" strike="noStrike" kern="1200" cap="none" spc="0" normalizeH="0" baseline="0" noProof="0" dirty="0" smtClean="0">
                <a:ln>
                  <a:noFill/>
                </a:ln>
                <a:solidFill>
                  <a:schemeClr val="accent1">
                    <a:lumMod val="75000"/>
                  </a:schemeClr>
                </a:solidFill>
                <a:effectLst/>
                <a:uLnTx/>
                <a:uFillTx/>
                <a:latin typeface="+mj-lt"/>
                <a:ea typeface="+mn-ea"/>
                <a:cs typeface="+mn-cs"/>
              </a:rPr>
              <a:t>L’EUROPE EN FRANCE dédié à la réglementation des aides d’Etat</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2400" b="1" i="0" u="none" strike="noStrike" kern="1200" cap="none" spc="0" normalizeH="0" baseline="0" noProof="0" dirty="0" smtClean="0">
                <a:ln>
                  <a:noFill/>
                </a:ln>
                <a:solidFill>
                  <a:srgbClr val="FFC000"/>
                </a:solidFill>
                <a:effectLst/>
                <a:uLnTx/>
                <a:uFillTx/>
                <a:latin typeface="+mj-lt"/>
                <a:ea typeface="+mn-ea"/>
                <a:cs typeface="+mn-cs"/>
                <a:hlinkClick r:id="rId2"/>
              </a:rPr>
              <a:t> http://www.europe-en-france.gouv.fr/Centre-de-ressources/Aides-d-etat</a:t>
            </a:r>
            <a:endParaRPr kumimoji="0" lang="fr-FR" sz="2400" b="1" i="0" u="none" strike="noStrike" kern="1200" cap="none" spc="0" normalizeH="0" baseline="0" noProof="0" dirty="0" smtClean="0">
              <a:ln>
                <a:noFill/>
              </a:ln>
              <a:solidFill>
                <a:srgbClr val="FFC000"/>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Sur le site internet Commission: </a:t>
            </a:r>
          </a:p>
          <a:p>
            <a:pPr marL="273367"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000" b="1" i="0" u="sng" strike="noStrike" kern="1200" cap="none" spc="0" normalizeH="0" baseline="0" noProof="0" dirty="0" smtClean="0">
                <a:ln>
                  <a:noFill/>
                </a:ln>
                <a:solidFill>
                  <a:schemeClr val="accent1">
                    <a:lumMod val="75000"/>
                  </a:schemeClr>
                </a:solidFill>
                <a:effectLst/>
                <a:uLnTx/>
                <a:uFillTx/>
                <a:latin typeface="+mj-lt"/>
                <a:ea typeface="+mn-ea"/>
                <a:cs typeface="+mn-cs"/>
                <a:hlinkClick r:id="rId3"/>
              </a:rPr>
              <a:t>http://ec.europa.eu/competition/state_aid/modernisation/index_en.html</a:t>
            </a:r>
            <a:endParaRPr kumimoji="0" lang="fr-FR" sz="2000" b="1" i="0" u="sng"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accent1">
                    <a:lumMod val="75000"/>
                  </a:schemeClr>
                </a:solidFill>
                <a:effectLst/>
                <a:uLnTx/>
                <a:uFillTx/>
                <a:latin typeface="+mj-lt"/>
                <a:ea typeface="+mn-ea"/>
                <a:cs typeface="+mn-cs"/>
              </a:rPr>
              <a:t>Site de la DG </a:t>
            </a:r>
            <a:r>
              <a:rPr kumimoji="0" lang="fr-FR" sz="2800" b="0" i="0" u="none" strike="noStrike" kern="1200" cap="none" spc="0" normalizeH="0" baseline="0" noProof="0" dirty="0" err="1" smtClean="0">
                <a:ln>
                  <a:noFill/>
                </a:ln>
                <a:solidFill>
                  <a:schemeClr val="accent1">
                    <a:lumMod val="75000"/>
                  </a:schemeClr>
                </a:solidFill>
                <a:effectLst/>
                <a:uLnTx/>
                <a:uFillTx/>
                <a:latin typeface="+mj-lt"/>
                <a:ea typeface="+mn-ea"/>
                <a:cs typeface="+mn-cs"/>
              </a:rPr>
              <a:t>Comp</a:t>
            </a:r>
            <a:r>
              <a:rPr kumimoji="0" lang="fr-FR" sz="2800" b="0" i="0" u="none" strike="noStrike" kern="1200" cap="none" spc="0" normalizeH="0" baseline="0" noProof="0" dirty="0" smtClean="0">
                <a:ln>
                  <a:noFill/>
                </a:ln>
                <a:solidFill>
                  <a:schemeClr val="accent1">
                    <a:lumMod val="75000"/>
                  </a:schemeClr>
                </a:solidFill>
                <a:effectLst/>
                <a:uLnTx/>
                <a:uFillTx/>
                <a:latin typeface="+mj-lt"/>
                <a:ea typeface="+mn-ea"/>
                <a:cs typeface="+mn-cs"/>
              </a:rPr>
              <a:t> ( Direction Générale de la concurrence de la Commission)</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Sur le site du MDOM :</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hlinkClick r:id="rId4"/>
              </a:rPr>
              <a:t>http://www.outre-mer.gouv.fr/?croissance-et-l-emploi-simplification-de-l-octroi-des-aides-d-Etat.html</a:t>
            </a: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470150" marR="0" lvl="8" indent="-274320" defTabSz="914400" rtl="0" eaLnBrk="1" fontAlgn="auto" latinLnBrk="0" hangingPunct="1">
              <a:lnSpc>
                <a:spcPct val="90000"/>
              </a:lnSpc>
              <a:spcBef>
                <a:spcPct val="20000"/>
              </a:spcBef>
              <a:spcAft>
                <a:spcPts val="0"/>
              </a:spcAft>
              <a:buClr>
                <a:schemeClr val="accent3"/>
              </a:buClr>
              <a:buSzTx/>
              <a:buFont typeface="Arial" pitchFamily="34" charset="0"/>
              <a:buNone/>
              <a:tabLst/>
              <a:defRPr/>
            </a:pPr>
            <a:endParaRPr kumimoji="0" lang="fr-FR" sz="20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Sur les autres sites internet </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Ministère de l’agriculture:</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hlinkClick r:id="rId5"/>
              </a:rPr>
              <a:t>http://agriculture.gouv.fr/regimes-d-aides-d-etat-projets-de</a:t>
            </a: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lvl="0" indent="-274320">
              <a:lnSpc>
                <a:spcPct val="90000"/>
              </a:lnSpc>
              <a:spcBef>
                <a:spcPct val="20000"/>
              </a:spcBef>
              <a:buClr>
                <a:schemeClr val="accent3"/>
              </a:buClr>
              <a:defRPr/>
            </a:pPr>
            <a:r>
              <a:rPr lang="fr-FR" sz="3300" b="1" dirty="0" smtClean="0">
                <a:solidFill>
                  <a:schemeClr val="accent1">
                    <a:lumMod val="75000"/>
                  </a:schemeClr>
                </a:solidFill>
              </a:rPr>
              <a:t>Les règles 2007-2013 sur le site internet l’Europe en France </a:t>
            </a:r>
          </a:p>
          <a:p>
            <a:pPr marL="274320" lvl="0" indent="-274320">
              <a:lnSpc>
                <a:spcPct val="90000"/>
              </a:lnSpc>
              <a:spcBef>
                <a:spcPct val="20000"/>
              </a:spcBef>
              <a:buClr>
                <a:schemeClr val="accent3"/>
              </a:buClr>
              <a:buFont typeface="Wingdings 2"/>
              <a:buChar char=""/>
              <a:defRPr/>
            </a:pPr>
            <a:r>
              <a:rPr lang="fr-FR" sz="2800" b="1" dirty="0">
                <a:solidFill>
                  <a:schemeClr val="accent1">
                    <a:lumMod val="75000"/>
                  </a:schemeClr>
                </a:solidFill>
                <a:latin typeface="+mj-lt"/>
                <a:hlinkClick r:id="rId2"/>
              </a:rPr>
              <a:t>http://</a:t>
            </a:r>
            <a:r>
              <a:rPr lang="fr-FR" sz="2800" b="1" dirty="0" smtClean="0">
                <a:solidFill>
                  <a:schemeClr val="accent1">
                    <a:lumMod val="75000"/>
                  </a:schemeClr>
                </a:solidFill>
                <a:latin typeface="+mj-lt"/>
                <a:hlinkClick r:id="rId2"/>
              </a:rPr>
              <a:t>www.europe-en-france.gouv.fr/Centre-de-ressources/Aides-d-etat</a:t>
            </a:r>
            <a:endParaRPr lang="fr-FR" sz="2800" b="1" dirty="0" smtClean="0">
              <a:solidFill>
                <a:schemeClr val="accent1">
                  <a:lumMod val="75000"/>
                </a:schemeClr>
              </a:solidFill>
              <a:latin typeface="+mj-lt"/>
            </a:endParaRPr>
          </a:p>
          <a:p>
            <a:pPr lvl="0">
              <a:lnSpc>
                <a:spcPct val="90000"/>
              </a:lnSpc>
              <a:spcBef>
                <a:spcPct val="20000"/>
              </a:spcBef>
              <a:buClr>
                <a:schemeClr val="accent3"/>
              </a:buClr>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dirty="0"/>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29</a:t>
            </a:fld>
            <a:endParaRPr lang="fr-FR" dirty="0"/>
          </a:p>
        </p:txBody>
      </p:sp>
      <p:sp>
        <p:nvSpPr>
          <p:cNvPr id="8" name="Rectangle 7"/>
          <p:cNvSpPr/>
          <p:nvPr/>
        </p:nvSpPr>
        <p:spPr>
          <a:xfrm>
            <a:off x="3386336" y="64468"/>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6"/>
          <a:stretch>
            <a:fillRect/>
          </a:stretch>
        </p:blipFill>
        <p:spPr>
          <a:xfrm>
            <a:off x="8579667" y="73982"/>
            <a:ext cx="564333" cy="370847"/>
          </a:xfrm>
          <a:prstGeom prst="rect">
            <a:avLst/>
          </a:prstGeom>
        </p:spPr>
      </p:pic>
      <p:pic>
        <p:nvPicPr>
          <p:cNvPr id="10" name="Picture 4" descr="Afficher l'image d'origin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84395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857232"/>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OBJECTIFS et PRIORITES du FEADER</a:t>
            </a:r>
            <a:endParaRPr lang="fr-FR" sz="3600" b="1" dirty="0">
              <a:latin typeface="Arial" pitchFamily="34" charset="0"/>
              <a:cs typeface="Arial" pitchFamily="34" charset="0"/>
            </a:endParaRPr>
          </a:p>
        </p:txBody>
      </p:sp>
      <p:sp>
        <p:nvSpPr>
          <p:cNvPr id="4" name="Rectangle 1027"/>
          <p:cNvSpPr txBox="1">
            <a:spLocks noChangeArrowheads="1"/>
          </p:cNvSpPr>
          <p:nvPr/>
        </p:nvSpPr>
        <p:spPr>
          <a:xfrm>
            <a:off x="500034" y="1522974"/>
            <a:ext cx="8643966" cy="4786346"/>
          </a:xfrm>
          <a:prstGeom prst="rect">
            <a:avLst/>
          </a:prstGeom>
        </p:spPr>
        <p:txBody>
          <a:bodyPr vert="horz" lIns="91440" tIns="45720" rIns="91440" bIns="45720" rtlCol="0">
            <a:normAutofit fontScale="62500" lnSpcReduction="20000"/>
          </a:bodyPr>
          <a:lstStyle/>
          <a:p>
            <a:pPr marL="0" marR="0" lvl="0" indent="0" defTabSz="914400" rtl="0" eaLnBrk="1" fontAlgn="auto" latinLnBrk="0" hangingPunct="1">
              <a:lnSpc>
                <a:spcPct val="100000"/>
              </a:lnSpc>
              <a:spcBef>
                <a:spcPct val="20000"/>
              </a:spcBef>
              <a:spcAft>
                <a:spcPts val="0"/>
              </a:spcAft>
              <a:buClrTx/>
              <a:buSzTx/>
              <a:tabLst/>
              <a:defRPr/>
            </a:pPr>
            <a:r>
              <a:rPr lang="fr-FR" sz="3200" b="1" u="sng" dirty="0" smtClean="0">
                <a:solidFill>
                  <a:srgbClr val="FF0000"/>
                </a:solidFill>
              </a:rPr>
              <a:t>Objectifs</a:t>
            </a:r>
            <a:r>
              <a:rPr lang="fr-FR" sz="3200" dirty="0" smtClean="0">
                <a:solidFill>
                  <a:srgbClr val="FF0000"/>
                </a:solidFill>
              </a:rPr>
              <a:t>  art 4 du Rgt. 1305-2013 RDR</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rgbClr val="00B050"/>
                </a:solidFill>
              </a:rPr>
              <a:t> Favoriser la </a:t>
            </a:r>
            <a:r>
              <a:rPr lang="fr-FR" sz="3200" b="1" dirty="0" smtClean="0">
                <a:solidFill>
                  <a:srgbClr val="FF0000"/>
                </a:solidFill>
              </a:rPr>
              <a:t>compétitivité </a:t>
            </a:r>
            <a:r>
              <a:rPr lang="fr-FR" sz="3200" b="1" dirty="0" smtClean="0">
                <a:solidFill>
                  <a:srgbClr val="00B050"/>
                </a:solidFill>
              </a:rPr>
              <a:t>de l’agriculture</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i="0" strike="noStrike" kern="1200" cap="none" spc="0" normalizeH="0" baseline="0" noProof="0" dirty="0" smtClean="0">
                <a:ln>
                  <a:noFill/>
                </a:ln>
                <a:solidFill>
                  <a:srgbClr val="00B050"/>
                </a:solidFill>
                <a:effectLst/>
                <a:uLnTx/>
                <a:uFillTx/>
                <a:latin typeface="+mn-lt"/>
                <a:ea typeface="+mn-ea"/>
                <a:cs typeface="+mn-cs"/>
              </a:rPr>
              <a:t> Garantir une </a:t>
            </a:r>
            <a:r>
              <a:rPr kumimoji="0" lang="fr-FR" sz="3200" b="1" i="0" strike="noStrike" kern="1200" cap="none" spc="0" normalizeH="0" baseline="0" noProof="0" dirty="0" smtClean="0">
                <a:ln>
                  <a:noFill/>
                </a:ln>
                <a:solidFill>
                  <a:srgbClr val="FF0000"/>
                </a:solidFill>
                <a:effectLst/>
                <a:uLnTx/>
                <a:uFillTx/>
                <a:latin typeface="+mn-lt"/>
                <a:ea typeface="+mn-ea"/>
                <a:cs typeface="+mn-cs"/>
              </a:rPr>
              <a:t>gestion durable </a:t>
            </a:r>
            <a:r>
              <a:rPr kumimoji="0" lang="fr-FR" sz="3200" b="1" i="0" strike="noStrike" kern="1200" cap="none" spc="0" normalizeH="0" baseline="0" noProof="0" dirty="0" smtClean="0">
                <a:ln>
                  <a:noFill/>
                </a:ln>
                <a:solidFill>
                  <a:srgbClr val="00B050"/>
                </a:solidFill>
                <a:effectLst/>
                <a:uLnTx/>
                <a:uFillTx/>
                <a:latin typeface="+mn-lt"/>
                <a:ea typeface="+mn-ea"/>
                <a:cs typeface="+mn-cs"/>
              </a:rPr>
              <a:t>des ressources </a:t>
            </a:r>
            <a:r>
              <a:rPr kumimoji="0" lang="fr-FR" sz="3200" i="0" strike="noStrike" kern="1200" cap="none" spc="0" normalizeH="0" baseline="0" noProof="0" dirty="0" smtClean="0">
                <a:ln>
                  <a:noFill/>
                </a:ln>
                <a:solidFill>
                  <a:srgbClr val="00B050"/>
                </a:solidFill>
                <a:effectLst/>
                <a:uLnTx/>
                <a:uFillTx/>
                <a:latin typeface="+mn-lt"/>
                <a:ea typeface="+mn-ea"/>
                <a:cs typeface="+mn-cs"/>
              </a:rPr>
              <a:t>naturelles, préserver le climat</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rgbClr val="00B050"/>
                </a:solidFill>
              </a:rPr>
              <a:t> assurer un </a:t>
            </a:r>
            <a:r>
              <a:rPr lang="fr-FR" sz="3200" b="1" dirty="0" smtClean="0">
                <a:solidFill>
                  <a:srgbClr val="FF0000"/>
                </a:solidFill>
              </a:rPr>
              <a:t>développement </a:t>
            </a:r>
            <a:r>
              <a:rPr lang="fr-FR" sz="3200" b="1" dirty="0" smtClean="0">
                <a:solidFill>
                  <a:srgbClr val="00B050"/>
                </a:solidFill>
              </a:rPr>
              <a:t>territorial équilibré </a:t>
            </a:r>
            <a:r>
              <a:rPr lang="fr-FR" sz="3200" dirty="0" smtClean="0">
                <a:solidFill>
                  <a:srgbClr val="00B050"/>
                </a:solidFill>
              </a:rPr>
              <a:t>des économies et communautés rurales et la</a:t>
            </a:r>
            <a:r>
              <a:rPr kumimoji="0" lang="fr-FR" sz="3200" i="0" strike="noStrike" kern="1200" cap="none" spc="0" normalizeH="0" baseline="0" noProof="0" dirty="0" smtClean="0">
                <a:ln>
                  <a:noFill/>
                </a:ln>
                <a:solidFill>
                  <a:srgbClr val="00B050"/>
                </a:solidFill>
                <a:effectLst/>
                <a:uLnTx/>
                <a:uFillTx/>
                <a:latin typeface="+mn-lt"/>
                <a:ea typeface="+mn-ea"/>
                <a:cs typeface="+mn-cs"/>
              </a:rPr>
              <a:t> préservation des </a:t>
            </a:r>
            <a:r>
              <a:rPr kumimoji="0" lang="fr-FR" sz="3200" b="1" i="0" strike="noStrike" kern="1200" cap="none" spc="0" normalizeH="0" baseline="0" noProof="0" dirty="0" smtClean="0">
                <a:ln>
                  <a:noFill/>
                </a:ln>
                <a:solidFill>
                  <a:srgbClr val="00B050"/>
                </a:solidFill>
                <a:effectLst/>
                <a:uLnTx/>
                <a:uFillTx/>
                <a:latin typeface="+mn-lt"/>
                <a:ea typeface="+mn-ea"/>
                <a:cs typeface="+mn-cs"/>
              </a:rPr>
              <a:t>emplois</a:t>
            </a:r>
          </a:p>
          <a:p>
            <a:pPr lvl="1">
              <a:spcBef>
                <a:spcPct val="20000"/>
              </a:spcBef>
              <a:buFont typeface="Arial" pitchFamily="34" charset="0"/>
              <a:buChar char="•"/>
              <a:defRPr/>
            </a:pPr>
            <a:endParaRPr kumimoji="0" lang="fr-FR" sz="1300" i="0" strike="noStrike" kern="1200" cap="none" spc="0" normalizeH="0" baseline="0" noProof="0" dirty="0" smtClean="0">
              <a:ln>
                <a:noFill/>
              </a:ln>
              <a:solidFill>
                <a:schemeClr val="tx2"/>
              </a:solidFill>
              <a:effectLst/>
              <a:uLnTx/>
              <a:uFillTx/>
              <a:latin typeface="+mn-lt"/>
              <a:ea typeface="+mn-ea"/>
              <a:cs typeface="+mn-cs"/>
            </a:endParaRPr>
          </a:p>
          <a:p>
            <a:pPr lvl="0">
              <a:spcBef>
                <a:spcPct val="20000"/>
              </a:spcBef>
              <a:defRPr/>
            </a:pPr>
            <a:r>
              <a:rPr lang="fr-FR" sz="3200" b="1" u="sng" dirty="0" smtClean="0">
                <a:solidFill>
                  <a:srgbClr val="FF0000"/>
                </a:solidFill>
              </a:rPr>
              <a:t>Priorités </a:t>
            </a:r>
            <a:r>
              <a:rPr lang="fr-FR" sz="3200" dirty="0" smtClean="0">
                <a:solidFill>
                  <a:srgbClr val="FF0000"/>
                </a:solidFill>
              </a:rPr>
              <a:t>art 5 du Rgt. 1305-2013 RDR</a:t>
            </a:r>
            <a:endParaRPr lang="fr-FR" sz="3200" b="1" u="sng" dirty="0" smtClean="0">
              <a:solidFill>
                <a:srgbClr val="FF0000"/>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i="0" strike="noStrike" kern="1200" cap="none" spc="0" normalizeH="0" baseline="0" noProof="0" dirty="0" smtClean="0">
                <a:ln>
                  <a:noFill/>
                </a:ln>
                <a:solidFill>
                  <a:schemeClr val="tx2"/>
                </a:solidFill>
                <a:effectLst/>
                <a:uLnTx/>
                <a:uFillTx/>
                <a:latin typeface="+mn-lt"/>
                <a:ea typeface="+mn-ea"/>
                <a:cs typeface="+mn-cs"/>
              </a:rPr>
              <a:t> </a:t>
            </a:r>
            <a:r>
              <a:rPr kumimoji="0" lang="fr-FR" sz="3200" b="1" i="0" strike="noStrike" kern="1200" cap="none" spc="0" normalizeH="0" baseline="0" noProof="0" dirty="0" smtClean="0">
                <a:ln>
                  <a:noFill/>
                </a:ln>
                <a:solidFill>
                  <a:srgbClr val="FF0000"/>
                </a:solidFill>
                <a:effectLst/>
                <a:uLnTx/>
                <a:uFillTx/>
                <a:latin typeface="+mn-lt"/>
                <a:ea typeface="+mn-ea"/>
                <a:cs typeface="+mn-cs"/>
              </a:rPr>
              <a:t>transfert de connaissance et innovation </a:t>
            </a:r>
            <a:r>
              <a:rPr kumimoji="0" lang="fr-FR" sz="3200" i="0" strike="noStrike" kern="1200" cap="none" spc="0" normalizeH="0" baseline="0" noProof="0" dirty="0" smtClean="0">
                <a:ln>
                  <a:noFill/>
                </a:ln>
                <a:solidFill>
                  <a:srgbClr val="00B050"/>
                </a:solidFill>
                <a:effectLst/>
                <a:uLnTx/>
                <a:uFillTx/>
                <a:latin typeface="+mn-lt"/>
                <a:ea typeface="+mn-ea"/>
                <a:cs typeface="+mn-cs"/>
              </a:rPr>
              <a:t>dans l’agriculture le</a:t>
            </a:r>
            <a:r>
              <a:rPr kumimoji="0" lang="fr-FR" sz="3200" i="0" strike="noStrike" kern="1200" cap="none" spc="0" normalizeH="0" noProof="0" dirty="0" smtClean="0">
                <a:ln>
                  <a:noFill/>
                </a:ln>
                <a:solidFill>
                  <a:srgbClr val="00B050"/>
                </a:solidFill>
                <a:effectLst/>
                <a:uLnTx/>
                <a:uFillTx/>
                <a:latin typeface="+mn-lt"/>
                <a:ea typeface="+mn-ea"/>
                <a:cs typeface="+mn-cs"/>
              </a:rPr>
              <a:t> secteur</a:t>
            </a:r>
            <a:r>
              <a:rPr kumimoji="0" lang="fr-FR" sz="3200" i="0" strike="noStrike" kern="1200" cap="none" spc="0" normalizeH="0" baseline="0" noProof="0" dirty="0" smtClean="0">
                <a:ln>
                  <a:noFill/>
                </a:ln>
                <a:solidFill>
                  <a:srgbClr val="00B050"/>
                </a:solidFill>
                <a:effectLst/>
                <a:uLnTx/>
                <a:uFillTx/>
                <a:latin typeface="+mn-lt"/>
                <a:ea typeface="+mn-ea"/>
                <a:cs typeface="+mn-cs"/>
              </a:rPr>
              <a:t> forestier et les zones rurales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rgbClr val="00B050"/>
                </a:solidFill>
              </a:rPr>
              <a:t> Améliorer la </a:t>
            </a:r>
            <a:r>
              <a:rPr lang="fr-FR" sz="3200" b="1" dirty="0" smtClean="0">
                <a:solidFill>
                  <a:srgbClr val="FF0000"/>
                </a:solidFill>
              </a:rPr>
              <a:t>viabilité et la compétitivité </a:t>
            </a:r>
            <a:r>
              <a:rPr lang="fr-FR" sz="3200" b="1" dirty="0" smtClean="0">
                <a:solidFill>
                  <a:srgbClr val="00B050"/>
                </a:solidFill>
              </a:rPr>
              <a:t>des exploitations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i="0" strike="noStrike" kern="1200" cap="none" spc="0" normalizeH="0" baseline="0" noProof="0" dirty="0" smtClean="0">
                <a:ln>
                  <a:noFill/>
                </a:ln>
                <a:solidFill>
                  <a:srgbClr val="00B050"/>
                </a:solidFill>
                <a:effectLst/>
                <a:uLnTx/>
                <a:uFillTx/>
                <a:latin typeface="+mn-lt"/>
                <a:ea typeface="+mn-ea"/>
                <a:cs typeface="+mn-cs"/>
              </a:rPr>
              <a:t> Promouvoir </a:t>
            </a:r>
            <a:r>
              <a:rPr kumimoji="0" lang="fr-FR" sz="3200" b="1" i="0" strike="noStrike" kern="1200" cap="none" spc="0" normalizeH="0" baseline="0" noProof="0" dirty="0" smtClean="0">
                <a:ln>
                  <a:noFill/>
                </a:ln>
                <a:solidFill>
                  <a:srgbClr val="FF0000"/>
                </a:solidFill>
                <a:effectLst/>
                <a:uLnTx/>
                <a:uFillTx/>
                <a:latin typeface="+mn-lt"/>
                <a:ea typeface="+mn-ea"/>
                <a:cs typeface="+mn-cs"/>
              </a:rPr>
              <a:t>l’organisation de la chaîne</a:t>
            </a:r>
            <a:r>
              <a:rPr kumimoji="0" lang="fr-FR" sz="3200" b="1" i="0" strike="noStrike" kern="1200" cap="none" spc="0" normalizeH="0" noProof="0" dirty="0" smtClean="0">
                <a:ln>
                  <a:noFill/>
                </a:ln>
                <a:solidFill>
                  <a:srgbClr val="FF0000"/>
                </a:solidFill>
                <a:effectLst/>
                <a:uLnTx/>
                <a:uFillTx/>
                <a:latin typeface="+mn-lt"/>
                <a:ea typeface="+mn-ea"/>
                <a:cs typeface="+mn-cs"/>
              </a:rPr>
              <a:t> alimentaire</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rgbClr val="00B050"/>
                </a:solidFill>
              </a:rPr>
              <a:t> Restaurer </a:t>
            </a:r>
            <a:r>
              <a:rPr lang="fr-FR" sz="3200" b="1" dirty="0" smtClean="0">
                <a:solidFill>
                  <a:srgbClr val="00B050"/>
                </a:solidFill>
              </a:rPr>
              <a:t>préserver les </a:t>
            </a:r>
            <a:r>
              <a:rPr lang="fr-FR" sz="3200" b="1" dirty="0" smtClean="0">
                <a:solidFill>
                  <a:srgbClr val="FF0000"/>
                </a:solidFill>
              </a:rPr>
              <a:t>écosystèmes agricoles et forestier</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i="0" strike="noStrike" kern="1200" cap="none" spc="0" normalizeH="0" baseline="0" noProof="0" dirty="0" smtClean="0">
                <a:ln>
                  <a:noFill/>
                </a:ln>
                <a:solidFill>
                  <a:srgbClr val="00B050"/>
                </a:solidFill>
                <a:effectLst/>
                <a:uLnTx/>
                <a:uFillTx/>
                <a:latin typeface="+mn-lt"/>
                <a:ea typeface="+mn-ea"/>
                <a:cs typeface="+mn-cs"/>
              </a:rPr>
              <a:t> Promouvoir une </a:t>
            </a:r>
            <a:r>
              <a:rPr kumimoji="0" lang="fr-FR" sz="3200" b="1" i="0" strike="noStrike" kern="1200" cap="none" spc="0" normalizeH="0" baseline="0" noProof="0" dirty="0" smtClean="0">
                <a:ln>
                  <a:noFill/>
                </a:ln>
                <a:solidFill>
                  <a:srgbClr val="FF0000"/>
                </a:solidFill>
                <a:effectLst/>
                <a:uLnTx/>
                <a:uFillTx/>
                <a:latin typeface="+mn-lt"/>
                <a:ea typeface="+mn-ea"/>
                <a:cs typeface="+mn-cs"/>
              </a:rPr>
              <a:t>gestion efficace des ressources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rgbClr val="00B050"/>
                </a:solidFill>
              </a:rPr>
              <a:t> Promouvoir </a:t>
            </a:r>
            <a:r>
              <a:rPr lang="fr-FR" sz="3200" b="1" dirty="0" smtClean="0">
                <a:solidFill>
                  <a:srgbClr val="FF0000"/>
                </a:solidFill>
              </a:rPr>
              <a:t>l’inclusion sociale </a:t>
            </a:r>
            <a:r>
              <a:rPr lang="fr-FR" sz="3200" dirty="0" smtClean="0">
                <a:solidFill>
                  <a:srgbClr val="00B050"/>
                </a:solidFill>
              </a:rPr>
              <a:t>et la réduction de la pauvreté et le développement économique</a:t>
            </a:r>
          </a:p>
          <a:p>
            <a:pPr marL="0" marR="0" lvl="0" indent="0" defTabSz="914400" rtl="0" eaLnBrk="1" fontAlgn="auto" latinLnBrk="0" hangingPunct="1">
              <a:lnSpc>
                <a:spcPct val="100000"/>
              </a:lnSpc>
              <a:spcBef>
                <a:spcPct val="20000"/>
              </a:spcBef>
              <a:spcAft>
                <a:spcPts val="0"/>
              </a:spcAft>
              <a:buClrTx/>
              <a:buSzTx/>
              <a:tabLst/>
              <a:defRPr/>
            </a:pPr>
            <a:endParaRPr kumimoji="0" lang="fr-FR" sz="3200" i="0" strike="noStrike" kern="1200" cap="none" spc="0" normalizeH="0" baseline="0" noProof="0" dirty="0" smtClean="0">
              <a:ln>
                <a:noFill/>
              </a:ln>
              <a:solidFill>
                <a:srgbClr val="00B050"/>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3</a:t>
            </a:fld>
            <a:endParaRPr lang="fr-FR" dirty="0"/>
          </a:p>
        </p:txBody>
      </p:sp>
      <p:sp>
        <p:nvSpPr>
          <p:cNvPr id="8" name="Rectangle 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2"/>
          <a:stretch>
            <a:fillRect/>
          </a:stretch>
        </p:blipFill>
        <p:spPr>
          <a:xfrm>
            <a:off x="8579635" y="103978"/>
            <a:ext cx="564333" cy="370847"/>
          </a:xfrm>
          <a:prstGeom prst="rect">
            <a:avLst/>
          </a:prstGeom>
        </p:spPr>
      </p:pic>
      <p:pic>
        <p:nvPicPr>
          <p:cNvPr id="10"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additive="base">
                                        <p:cTn id="61" dur="500" fill="hold"/>
                                        <p:tgtEl>
                                          <p:spTgt spid="4">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
                                            <p:txEl>
                                              <p:pRg st="11" end="11"/>
                                            </p:txEl>
                                          </p:spTgt>
                                        </p:tgtEl>
                                        <p:attrNameLst>
                                          <p:attrName>style.visibility</p:attrName>
                                        </p:attrNameLst>
                                      </p:cBhvr>
                                      <p:to>
                                        <p:strVal val="visible"/>
                                      </p:to>
                                    </p:set>
                                    <p:anim calcmode="lin" valueType="num">
                                      <p:cBhvr additive="base">
                                        <p:cTn id="67" dur="500" fill="hold"/>
                                        <p:tgtEl>
                                          <p:spTgt spid="4">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8244408" y="790712"/>
            <a:ext cx="882724" cy="910096"/>
          </a:xfrm>
          <a:prstGeom prst="rect">
            <a:avLst/>
          </a:prstGeom>
        </p:spPr>
      </p:pic>
      <p:sp>
        <p:nvSpPr>
          <p:cNvPr id="2" name="Titre 1"/>
          <p:cNvSpPr>
            <a:spLocks noGrp="1"/>
          </p:cNvSpPr>
          <p:nvPr>
            <p:ph type="title"/>
          </p:nvPr>
        </p:nvSpPr>
        <p:spPr>
          <a:xfrm>
            <a:off x="-36512" y="687834"/>
            <a:ext cx="8723312" cy="580926"/>
          </a:xfrm>
        </p:spPr>
        <p:txBody>
          <a:bodyPr>
            <a:normAutofit fontScale="90000"/>
          </a:bodyPr>
          <a:lstStyle/>
          <a:p>
            <a:r>
              <a:rPr lang="fr-FR" sz="2800" b="1" dirty="0" smtClean="0">
                <a:solidFill>
                  <a:srgbClr val="FF0000"/>
                </a:solidFill>
              </a:rPr>
              <a:t>Exemples de distinction entre les règles aides d’Etat et FESI</a:t>
            </a:r>
            <a:endParaRPr lang="fr-FR" sz="2800" b="1" dirty="0">
              <a:solidFill>
                <a:srgbClr val="FF0000"/>
              </a:solidFill>
            </a:endParaRPr>
          </a:p>
        </p:txBody>
      </p:sp>
      <p:sp>
        <p:nvSpPr>
          <p:cNvPr id="3" name="Espace réservé du contenu 2"/>
          <p:cNvSpPr>
            <a:spLocks noGrp="1"/>
          </p:cNvSpPr>
          <p:nvPr>
            <p:ph sz="half" idx="1"/>
          </p:nvPr>
        </p:nvSpPr>
        <p:spPr>
          <a:xfrm>
            <a:off x="4752528" y="1263006"/>
            <a:ext cx="4427984" cy="4752528"/>
          </a:xfrm>
        </p:spPr>
        <p:txBody>
          <a:bodyPr>
            <a:normAutofit fontScale="55000" lnSpcReduction="20000"/>
          </a:bodyPr>
          <a:lstStyle/>
          <a:p>
            <a:pPr marL="0" indent="0">
              <a:buNone/>
            </a:pPr>
            <a:r>
              <a:rPr lang="fr-FR" b="1" u="sng" dirty="0" smtClean="0">
                <a:solidFill>
                  <a:srgbClr val="002060"/>
                </a:solidFill>
              </a:rPr>
              <a:t>Exemples de règles fonds structurels</a:t>
            </a:r>
          </a:p>
          <a:p>
            <a:pPr marL="0" indent="0">
              <a:buNone/>
            </a:pPr>
            <a:endParaRPr lang="fr-FR" b="1" u="sng" dirty="0" smtClean="0">
              <a:solidFill>
                <a:srgbClr val="002060"/>
              </a:solidFill>
            </a:endParaRPr>
          </a:p>
          <a:p>
            <a:r>
              <a:rPr lang="fr-FR" b="1" dirty="0" smtClean="0">
                <a:solidFill>
                  <a:srgbClr val="002060"/>
                </a:solidFill>
              </a:rPr>
              <a:t>Eligibilité des dépenses rétroactives </a:t>
            </a:r>
            <a:r>
              <a:rPr lang="fr-FR" dirty="0" smtClean="0">
                <a:solidFill>
                  <a:srgbClr val="002060"/>
                </a:solidFill>
              </a:rPr>
              <a:t>sous conditions au 1/1/2014</a:t>
            </a:r>
          </a:p>
          <a:p>
            <a:r>
              <a:rPr lang="fr-FR" dirty="0">
                <a:solidFill>
                  <a:srgbClr val="002060"/>
                </a:solidFill>
              </a:rPr>
              <a:t>Obligation de respect des </a:t>
            </a:r>
            <a:r>
              <a:rPr lang="fr-FR" b="1" dirty="0">
                <a:solidFill>
                  <a:srgbClr val="002060"/>
                </a:solidFill>
              </a:rPr>
              <a:t>règles d’éligibilité du PO </a:t>
            </a:r>
            <a:r>
              <a:rPr lang="fr-FR" dirty="0">
                <a:solidFill>
                  <a:srgbClr val="002060"/>
                </a:solidFill>
              </a:rPr>
              <a:t>ou du DOMO</a:t>
            </a:r>
          </a:p>
          <a:p>
            <a:r>
              <a:rPr lang="fr-FR" dirty="0" smtClean="0">
                <a:solidFill>
                  <a:srgbClr val="002060"/>
                </a:solidFill>
              </a:rPr>
              <a:t>Obligation de vérifier </a:t>
            </a:r>
            <a:r>
              <a:rPr lang="fr-FR" b="1" dirty="0" smtClean="0">
                <a:solidFill>
                  <a:srgbClr val="002060"/>
                </a:solidFill>
              </a:rPr>
              <a:t>les taux de cofinancement FESI </a:t>
            </a:r>
            <a:r>
              <a:rPr lang="fr-FR" dirty="0" smtClean="0">
                <a:solidFill>
                  <a:srgbClr val="002060"/>
                </a:solidFill>
              </a:rPr>
              <a:t>prévus (dans la maquette de l’axe du PO)</a:t>
            </a:r>
          </a:p>
          <a:p>
            <a:r>
              <a:rPr lang="fr-FR" dirty="0" smtClean="0">
                <a:solidFill>
                  <a:srgbClr val="002060"/>
                </a:solidFill>
              </a:rPr>
              <a:t>Possibilité de recourir à des</a:t>
            </a:r>
            <a:r>
              <a:rPr lang="fr-FR" b="1" dirty="0" smtClean="0">
                <a:solidFill>
                  <a:srgbClr val="002060"/>
                </a:solidFill>
              </a:rPr>
              <a:t> coûts forfaitaires</a:t>
            </a:r>
            <a:r>
              <a:rPr lang="fr-FR" dirty="0" smtClean="0">
                <a:solidFill>
                  <a:srgbClr val="002060"/>
                </a:solidFill>
              </a:rPr>
              <a:t> pour justifier les dépenses de fonctionnement</a:t>
            </a:r>
          </a:p>
          <a:p>
            <a:r>
              <a:rPr lang="fr-FR" b="1" dirty="0" smtClean="0">
                <a:solidFill>
                  <a:srgbClr val="002060"/>
                </a:solidFill>
              </a:rPr>
              <a:t>Obligation d’information et publicité </a:t>
            </a:r>
            <a:r>
              <a:rPr lang="fr-FR" dirty="0" smtClean="0">
                <a:solidFill>
                  <a:srgbClr val="002060"/>
                </a:solidFill>
              </a:rPr>
              <a:t>du financement FESI au porteur de projet</a:t>
            </a:r>
          </a:p>
          <a:p>
            <a:r>
              <a:rPr lang="fr-FR" b="1" dirty="0">
                <a:solidFill>
                  <a:srgbClr val="002060"/>
                </a:solidFill>
              </a:rPr>
              <a:t>Obligation de pérennité de l’opération </a:t>
            </a:r>
            <a:r>
              <a:rPr lang="fr-FR" dirty="0">
                <a:solidFill>
                  <a:srgbClr val="002060"/>
                </a:solidFill>
              </a:rPr>
              <a:t>(5 ans ou 3 ans pour les PME)</a:t>
            </a:r>
          </a:p>
          <a:p>
            <a:r>
              <a:rPr lang="fr-FR" b="1" dirty="0" smtClean="0">
                <a:solidFill>
                  <a:srgbClr val="002060"/>
                </a:solidFill>
              </a:rPr>
              <a:t>Pas de limitation de zonage a priori</a:t>
            </a:r>
            <a:r>
              <a:rPr lang="fr-FR" dirty="0" smtClean="0">
                <a:solidFill>
                  <a:srgbClr val="002060"/>
                </a:solidFill>
              </a:rPr>
              <a:t> éligibilité de l’ensemble de la région (ou du territoire CTE)</a:t>
            </a:r>
          </a:p>
          <a:p>
            <a:r>
              <a:rPr lang="fr-FR" b="1" dirty="0" smtClean="0">
                <a:solidFill>
                  <a:srgbClr val="002060"/>
                </a:solidFill>
              </a:rPr>
              <a:t>Obligation de </a:t>
            </a:r>
            <a:r>
              <a:rPr lang="fr-FR" b="1" dirty="0">
                <a:solidFill>
                  <a:srgbClr val="002060"/>
                </a:solidFill>
              </a:rPr>
              <a:t>déduction des recettes </a:t>
            </a:r>
            <a:r>
              <a:rPr lang="fr-FR" b="1" dirty="0" smtClean="0">
                <a:solidFill>
                  <a:srgbClr val="002060"/>
                </a:solidFill>
              </a:rPr>
              <a:t>pour les GE </a:t>
            </a:r>
            <a:r>
              <a:rPr lang="fr-FR" dirty="0" smtClean="0">
                <a:solidFill>
                  <a:srgbClr val="002060"/>
                </a:solidFill>
              </a:rPr>
              <a:t>hors « de </a:t>
            </a:r>
            <a:r>
              <a:rPr lang="fr-FR" dirty="0" err="1" smtClean="0">
                <a:solidFill>
                  <a:srgbClr val="002060"/>
                </a:solidFill>
              </a:rPr>
              <a:t>minimis</a:t>
            </a:r>
            <a:r>
              <a:rPr lang="fr-FR" dirty="0" smtClean="0">
                <a:solidFill>
                  <a:srgbClr val="002060"/>
                </a:solidFill>
              </a:rPr>
              <a:t> » et si dépenses &gt; 1 M€</a:t>
            </a:r>
          </a:p>
          <a:p>
            <a:r>
              <a:rPr lang="fr-FR" dirty="0" smtClean="0">
                <a:solidFill>
                  <a:srgbClr val="002060"/>
                </a:solidFill>
              </a:rPr>
              <a:t>Obligation de </a:t>
            </a:r>
            <a:r>
              <a:rPr lang="fr-FR" b="1" dirty="0" smtClean="0">
                <a:solidFill>
                  <a:srgbClr val="002060"/>
                </a:solidFill>
              </a:rPr>
              <a:t>procédure de grand projet FEDER </a:t>
            </a:r>
            <a:r>
              <a:rPr lang="fr-FR" dirty="0" smtClean="0">
                <a:solidFill>
                  <a:srgbClr val="002060"/>
                </a:solidFill>
              </a:rPr>
              <a:t>au delà de 50 ou 75 M€</a:t>
            </a:r>
          </a:p>
          <a:p>
            <a:r>
              <a:rPr lang="fr-FR" dirty="0" smtClean="0">
                <a:solidFill>
                  <a:srgbClr val="002060"/>
                </a:solidFill>
              </a:rPr>
              <a:t>Obligation </a:t>
            </a:r>
            <a:r>
              <a:rPr lang="fr-FR" dirty="0">
                <a:solidFill>
                  <a:srgbClr val="002060"/>
                </a:solidFill>
              </a:rPr>
              <a:t>que les dépenses soient dans la période d’éligibilité du </a:t>
            </a:r>
            <a:r>
              <a:rPr lang="fr-FR" dirty="0" smtClean="0">
                <a:solidFill>
                  <a:srgbClr val="002060"/>
                </a:solidFill>
              </a:rPr>
              <a:t>PO. </a:t>
            </a:r>
            <a:r>
              <a:rPr lang="fr-FR" b="1" dirty="0" smtClean="0">
                <a:solidFill>
                  <a:srgbClr val="FF0000"/>
                </a:solidFill>
              </a:rPr>
              <a:t>Etc.</a:t>
            </a:r>
            <a:endParaRPr lang="fr-FR" b="1" dirty="0">
              <a:solidFill>
                <a:srgbClr val="FF0000"/>
              </a:solidFill>
            </a:endParaRPr>
          </a:p>
          <a:p>
            <a:endParaRPr lang="fr-FR" dirty="0" smtClean="0">
              <a:solidFill>
                <a:srgbClr val="002060"/>
              </a:solidFill>
            </a:endParaRPr>
          </a:p>
        </p:txBody>
      </p:sp>
      <p:sp>
        <p:nvSpPr>
          <p:cNvPr id="4" name="Espace réservé du contenu 3"/>
          <p:cNvSpPr>
            <a:spLocks noGrp="1"/>
          </p:cNvSpPr>
          <p:nvPr>
            <p:ph sz="half" idx="2"/>
          </p:nvPr>
        </p:nvSpPr>
        <p:spPr>
          <a:xfrm>
            <a:off x="-36512" y="1263006"/>
            <a:ext cx="4608512" cy="4525963"/>
          </a:xfrm>
        </p:spPr>
        <p:txBody>
          <a:bodyPr>
            <a:normAutofit fontScale="55000" lnSpcReduction="20000"/>
          </a:bodyPr>
          <a:lstStyle/>
          <a:p>
            <a:pPr marL="0" indent="0">
              <a:buNone/>
            </a:pPr>
            <a:r>
              <a:rPr lang="fr-FR" b="1" u="sng" dirty="0" smtClean="0">
                <a:solidFill>
                  <a:srgbClr val="002060"/>
                </a:solidFill>
              </a:rPr>
              <a:t>Exemples de règles aides d’Etat</a:t>
            </a:r>
          </a:p>
          <a:p>
            <a:pPr marL="0" indent="0">
              <a:buNone/>
            </a:pPr>
            <a:endParaRPr lang="fr-FR" b="1" u="sng" dirty="0" smtClean="0">
              <a:solidFill>
                <a:srgbClr val="002060"/>
              </a:solidFill>
            </a:endParaRPr>
          </a:p>
          <a:p>
            <a:r>
              <a:rPr lang="fr-FR" dirty="0" smtClean="0">
                <a:solidFill>
                  <a:srgbClr val="002060"/>
                </a:solidFill>
              </a:rPr>
              <a:t>Obligation de respecter la </a:t>
            </a:r>
            <a:r>
              <a:rPr lang="fr-FR" b="1" dirty="0" smtClean="0">
                <a:solidFill>
                  <a:srgbClr val="002060"/>
                </a:solidFill>
              </a:rPr>
              <a:t>règle d’</a:t>
            </a:r>
            <a:r>
              <a:rPr lang="fr-FR" b="1" dirty="0" err="1" smtClean="0">
                <a:solidFill>
                  <a:srgbClr val="002060"/>
                </a:solidFill>
              </a:rPr>
              <a:t>incitativité</a:t>
            </a:r>
            <a:r>
              <a:rPr lang="fr-FR" b="1" dirty="0" smtClean="0">
                <a:solidFill>
                  <a:srgbClr val="002060"/>
                </a:solidFill>
              </a:rPr>
              <a:t> </a:t>
            </a:r>
            <a:r>
              <a:rPr lang="fr-FR" dirty="0" smtClean="0">
                <a:solidFill>
                  <a:srgbClr val="002060"/>
                </a:solidFill>
              </a:rPr>
              <a:t>(dans la plupart des régimes d’aide)</a:t>
            </a:r>
          </a:p>
          <a:p>
            <a:r>
              <a:rPr lang="fr-FR" dirty="0" smtClean="0">
                <a:solidFill>
                  <a:srgbClr val="002060"/>
                </a:solidFill>
              </a:rPr>
              <a:t>Obligation de respecter les </a:t>
            </a:r>
            <a:r>
              <a:rPr lang="fr-FR" b="1" dirty="0" smtClean="0">
                <a:solidFill>
                  <a:srgbClr val="002060"/>
                </a:solidFill>
              </a:rPr>
              <a:t>règles d’éligibilité des régimes d’aide </a:t>
            </a:r>
            <a:r>
              <a:rPr lang="fr-FR" dirty="0" smtClean="0">
                <a:solidFill>
                  <a:srgbClr val="002060"/>
                </a:solidFill>
              </a:rPr>
              <a:t>(lorsqu’ils sont utilisés)</a:t>
            </a:r>
          </a:p>
          <a:p>
            <a:r>
              <a:rPr lang="fr-FR" dirty="0" smtClean="0">
                <a:solidFill>
                  <a:srgbClr val="002060"/>
                </a:solidFill>
              </a:rPr>
              <a:t>Obligation de vérifier </a:t>
            </a:r>
            <a:r>
              <a:rPr lang="fr-FR" b="1" dirty="0" smtClean="0">
                <a:solidFill>
                  <a:srgbClr val="002060"/>
                </a:solidFill>
              </a:rPr>
              <a:t>le taux d’intensité des aides publiques </a:t>
            </a:r>
            <a:r>
              <a:rPr lang="fr-FR" dirty="0" smtClean="0">
                <a:solidFill>
                  <a:srgbClr val="002060"/>
                </a:solidFill>
              </a:rPr>
              <a:t>du régime utilisé</a:t>
            </a:r>
          </a:p>
          <a:p>
            <a:r>
              <a:rPr lang="fr-FR" dirty="0" smtClean="0">
                <a:solidFill>
                  <a:srgbClr val="002060"/>
                </a:solidFill>
              </a:rPr>
              <a:t>Obligation </a:t>
            </a:r>
            <a:r>
              <a:rPr lang="fr-FR" dirty="0">
                <a:solidFill>
                  <a:srgbClr val="002060"/>
                </a:solidFill>
              </a:rPr>
              <a:t>d’avoir </a:t>
            </a:r>
            <a:r>
              <a:rPr lang="fr-FR" dirty="0" smtClean="0">
                <a:solidFill>
                  <a:srgbClr val="002060"/>
                </a:solidFill>
              </a:rPr>
              <a:t>des </a:t>
            </a:r>
            <a:r>
              <a:rPr lang="fr-FR" b="1" dirty="0" smtClean="0">
                <a:solidFill>
                  <a:srgbClr val="002060"/>
                </a:solidFill>
              </a:rPr>
              <a:t>pièces </a:t>
            </a:r>
            <a:r>
              <a:rPr lang="fr-FR" b="1" dirty="0">
                <a:solidFill>
                  <a:srgbClr val="002060"/>
                </a:solidFill>
              </a:rPr>
              <a:t>justificatives claires, spécifiques et </a:t>
            </a:r>
            <a:r>
              <a:rPr lang="fr-FR" b="1" dirty="0" smtClean="0">
                <a:solidFill>
                  <a:srgbClr val="002060"/>
                </a:solidFill>
              </a:rPr>
              <a:t>actualisées </a:t>
            </a:r>
            <a:r>
              <a:rPr lang="fr-FR" dirty="0" smtClean="0">
                <a:solidFill>
                  <a:srgbClr val="002060"/>
                </a:solidFill>
              </a:rPr>
              <a:t>(sauf </a:t>
            </a:r>
            <a:r>
              <a:rPr lang="fr-FR" dirty="0" err="1" smtClean="0">
                <a:solidFill>
                  <a:srgbClr val="002060"/>
                </a:solidFill>
              </a:rPr>
              <a:t>except</a:t>
            </a:r>
            <a:r>
              <a:rPr lang="fr-FR" dirty="0">
                <a:solidFill>
                  <a:srgbClr val="002060"/>
                </a:solidFill>
              </a:rPr>
              <a:t>°</a:t>
            </a:r>
            <a:r>
              <a:rPr lang="fr-FR" dirty="0" smtClean="0">
                <a:solidFill>
                  <a:srgbClr val="002060"/>
                </a:solidFill>
              </a:rPr>
              <a:t>)</a:t>
            </a:r>
            <a:endParaRPr lang="fr-FR" b="1" dirty="0" smtClean="0">
              <a:solidFill>
                <a:srgbClr val="002060"/>
              </a:solidFill>
            </a:endParaRPr>
          </a:p>
          <a:p>
            <a:r>
              <a:rPr lang="fr-FR" dirty="0" smtClean="0">
                <a:solidFill>
                  <a:srgbClr val="002060"/>
                </a:solidFill>
              </a:rPr>
              <a:t>Obligation de </a:t>
            </a:r>
            <a:r>
              <a:rPr lang="fr-FR" b="1" dirty="0" smtClean="0">
                <a:solidFill>
                  <a:srgbClr val="002060"/>
                </a:solidFill>
              </a:rPr>
              <a:t>déclaration des aides de </a:t>
            </a:r>
            <a:r>
              <a:rPr lang="fr-FR" b="1" dirty="0" err="1" smtClean="0">
                <a:solidFill>
                  <a:srgbClr val="002060"/>
                </a:solidFill>
              </a:rPr>
              <a:t>minimis</a:t>
            </a:r>
            <a:r>
              <a:rPr lang="fr-FR" dirty="0" smtClean="0">
                <a:solidFill>
                  <a:srgbClr val="002060"/>
                </a:solidFill>
              </a:rPr>
              <a:t> (si le </a:t>
            </a:r>
            <a:r>
              <a:rPr lang="fr-FR" dirty="0" err="1" smtClean="0">
                <a:solidFill>
                  <a:srgbClr val="002060"/>
                </a:solidFill>
              </a:rPr>
              <a:t>Rgt</a:t>
            </a:r>
            <a:r>
              <a:rPr lang="fr-FR" dirty="0" smtClean="0">
                <a:solidFill>
                  <a:srgbClr val="002060"/>
                </a:solidFill>
              </a:rPr>
              <a:t> de </a:t>
            </a:r>
            <a:r>
              <a:rPr lang="fr-FR" dirty="0" err="1" smtClean="0">
                <a:solidFill>
                  <a:srgbClr val="002060"/>
                </a:solidFill>
              </a:rPr>
              <a:t>minimis</a:t>
            </a:r>
            <a:r>
              <a:rPr lang="fr-FR" dirty="0" smtClean="0">
                <a:solidFill>
                  <a:srgbClr val="002060"/>
                </a:solidFill>
              </a:rPr>
              <a:t> est utilisé) à l’entreprise</a:t>
            </a:r>
          </a:p>
          <a:p>
            <a:r>
              <a:rPr lang="fr-FR" dirty="0" smtClean="0">
                <a:solidFill>
                  <a:srgbClr val="002060"/>
                </a:solidFill>
              </a:rPr>
              <a:t>Si AFR/PME </a:t>
            </a:r>
            <a:r>
              <a:rPr lang="fr-FR" b="1" dirty="0" smtClean="0">
                <a:solidFill>
                  <a:srgbClr val="002060"/>
                </a:solidFill>
              </a:rPr>
              <a:t>obligation de maintien des emplois et investissements</a:t>
            </a:r>
            <a:r>
              <a:rPr lang="fr-FR" dirty="0" smtClean="0">
                <a:solidFill>
                  <a:srgbClr val="002060"/>
                </a:solidFill>
              </a:rPr>
              <a:t> 3 ou 5 ans (PME/GE)</a:t>
            </a:r>
          </a:p>
          <a:p>
            <a:r>
              <a:rPr lang="fr-FR" b="1" dirty="0" smtClean="0">
                <a:solidFill>
                  <a:srgbClr val="002060"/>
                </a:solidFill>
              </a:rPr>
              <a:t>Si AFR limitation des aides au zonage AFR </a:t>
            </a:r>
            <a:r>
              <a:rPr lang="fr-FR" dirty="0" smtClean="0">
                <a:solidFill>
                  <a:srgbClr val="002060"/>
                </a:solidFill>
              </a:rPr>
              <a:t>sur une partie du territoire régional</a:t>
            </a:r>
            <a:endParaRPr lang="fr-FR" b="1" dirty="0" smtClean="0">
              <a:solidFill>
                <a:srgbClr val="002060"/>
              </a:solidFill>
            </a:endParaRPr>
          </a:p>
          <a:p>
            <a:r>
              <a:rPr lang="fr-FR" b="1" dirty="0" smtClean="0">
                <a:solidFill>
                  <a:srgbClr val="002060"/>
                </a:solidFill>
              </a:rPr>
              <a:t>Pas d’obligation de déduction des recettes </a:t>
            </a:r>
            <a:r>
              <a:rPr lang="fr-FR" dirty="0" smtClean="0">
                <a:solidFill>
                  <a:srgbClr val="002060"/>
                </a:solidFill>
              </a:rPr>
              <a:t>sauf certaines régimes  (infrastructures, SIEG) </a:t>
            </a:r>
          </a:p>
          <a:p>
            <a:r>
              <a:rPr lang="fr-FR" b="1" dirty="0" smtClean="0">
                <a:solidFill>
                  <a:srgbClr val="002060"/>
                </a:solidFill>
              </a:rPr>
              <a:t>Obligation de notification des grands projets DG COMP </a:t>
            </a:r>
            <a:r>
              <a:rPr lang="fr-FR" dirty="0" smtClean="0">
                <a:solidFill>
                  <a:srgbClr val="002060"/>
                </a:solidFill>
              </a:rPr>
              <a:t>au delà des seuils de notification du régime</a:t>
            </a:r>
          </a:p>
          <a:p>
            <a:r>
              <a:rPr lang="fr-FR" b="1" dirty="0" smtClean="0">
                <a:solidFill>
                  <a:srgbClr val="FF0000"/>
                </a:solidFill>
              </a:rPr>
              <a:t>Etc.</a:t>
            </a:r>
            <a:endParaRPr lang="fr-FR" b="1" dirty="0">
              <a:solidFill>
                <a:srgbClr val="FF0000"/>
              </a:solidFill>
            </a:endParaRP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30</a:t>
            </a:fld>
            <a:endParaRPr lang="fr-FR" dirty="0"/>
          </a:p>
        </p:txBody>
      </p:sp>
      <p:sp>
        <p:nvSpPr>
          <p:cNvPr id="10" name="Flèche vers la droite 9"/>
          <p:cNvSpPr/>
          <p:nvPr/>
        </p:nvSpPr>
        <p:spPr>
          <a:xfrm>
            <a:off x="4499992" y="1772816"/>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vers la droite 10"/>
          <p:cNvSpPr/>
          <p:nvPr/>
        </p:nvSpPr>
        <p:spPr>
          <a:xfrm>
            <a:off x="4499992" y="2185640"/>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vers la droite 11"/>
          <p:cNvSpPr/>
          <p:nvPr/>
        </p:nvSpPr>
        <p:spPr>
          <a:xfrm>
            <a:off x="4499992" y="3031295"/>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vers la droite 12"/>
          <p:cNvSpPr/>
          <p:nvPr/>
        </p:nvSpPr>
        <p:spPr>
          <a:xfrm>
            <a:off x="4499992" y="2598464"/>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vers la droite 13"/>
          <p:cNvSpPr/>
          <p:nvPr/>
        </p:nvSpPr>
        <p:spPr>
          <a:xfrm>
            <a:off x="4499992" y="3861048"/>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vers la droite 14"/>
          <p:cNvSpPr/>
          <p:nvPr/>
        </p:nvSpPr>
        <p:spPr>
          <a:xfrm>
            <a:off x="4499992" y="3429000"/>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vers la droite 15"/>
          <p:cNvSpPr/>
          <p:nvPr/>
        </p:nvSpPr>
        <p:spPr>
          <a:xfrm>
            <a:off x="4499992" y="4293096"/>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vers la droite 16"/>
          <p:cNvSpPr/>
          <p:nvPr/>
        </p:nvSpPr>
        <p:spPr>
          <a:xfrm>
            <a:off x="4499992" y="4653136"/>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vers la droite 18"/>
          <p:cNvSpPr/>
          <p:nvPr/>
        </p:nvSpPr>
        <p:spPr>
          <a:xfrm>
            <a:off x="4499992" y="5085184"/>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3386336" y="45449"/>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0" name="Image 19"/>
          <p:cNvPicPr>
            <a:picLocks noChangeAspect="1"/>
          </p:cNvPicPr>
          <p:nvPr/>
        </p:nvPicPr>
        <p:blipFill>
          <a:blip r:embed="rId3"/>
          <a:stretch>
            <a:fillRect/>
          </a:stretch>
        </p:blipFill>
        <p:spPr>
          <a:xfrm>
            <a:off x="8586403" y="79049"/>
            <a:ext cx="564333" cy="370847"/>
          </a:xfrm>
          <a:prstGeom prst="rect">
            <a:avLst/>
          </a:prstGeom>
        </p:spPr>
      </p:pic>
      <p:pic>
        <p:nvPicPr>
          <p:cNvPr id="21"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2" name="Image 2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32999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0-#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additive="base">
                                        <p:cTn id="3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0-#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2" presetClass="entr" presetSubtype="8" fill="hold" grpId="0" nodeType="click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fill="hold"/>
                                        <p:tgtEl>
                                          <p:spTgt spid="12"/>
                                        </p:tgtEl>
                                        <p:attrNameLst>
                                          <p:attrName>ppt_x</p:attrName>
                                        </p:attrNameLst>
                                      </p:cBhvr>
                                      <p:tavLst>
                                        <p:tav tm="0">
                                          <p:val>
                                            <p:strVal val="0-#ppt_w/2"/>
                                          </p:val>
                                        </p:tav>
                                        <p:tav tm="100000">
                                          <p:val>
                                            <p:strVal val="#ppt_x"/>
                                          </p:val>
                                        </p:tav>
                                      </p:tavLst>
                                    </p:anim>
                                    <p:anim calcmode="lin" valueType="num">
                                      <p:cBhvr additive="base">
                                        <p:cTn id="7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additive="base">
                                        <p:cTn id="88" dur="500" fill="hold"/>
                                        <p:tgtEl>
                                          <p:spTgt spid="15"/>
                                        </p:tgtEl>
                                        <p:attrNameLst>
                                          <p:attrName>ppt_x</p:attrName>
                                        </p:attrNameLst>
                                      </p:cBhvr>
                                      <p:tavLst>
                                        <p:tav tm="0">
                                          <p:val>
                                            <p:strVal val="0-#ppt_w/2"/>
                                          </p:val>
                                        </p:tav>
                                        <p:tav tm="100000">
                                          <p:val>
                                            <p:strVal val="#ppt_x"/>
                                          </p:val>
                                        </p:tav>
                                      </p:tavLst>
                                    </p:anim>
                                    <p:anim calcmode="lin" valueType="num">
                                      <p:cBhvr additive="base">
                                        <p:cTn id="8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500" fill="hold"/>
                                        <p:tgtEl>
                                          <p:spTgt spid="14"/>
                                        </p:tgtEl>
                                        <p:attrNameLst>
                                          <p:attrName>ppt_x</p:attrName>
                                        </p:attrNameLst>
                                      </p:cBhvr>
                                      <p:tavLst>
                                        <p:tav tm="0">
                                          <p:val>
                                            <p:strVal val="0-#ppt_w/2"/>
                                          </p:val>
                                        </p:tav>
                                        <p:tav tm="100000">
                                          <p:val>
                                            <p:strVal val="#ppt_x"/>
                                          </p:val>
                                        </p:tav>
                                      </p:tavLst>
                                    </p:anim>
                                    <p:anim calcmode="lin" valueType="num">
                                      <p:cBhvr additive="base">
                                        <p:cTn id="10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2" presetClass="entr" presetSubtype="8" fill="hold" grpId="0" nodeType="clickEffect">
                                  <p:stCondLst>
                                    <p:cond delay="0"/>
                                  </p:stCondLst>
                                  <p:childTnLst>
                                    <p:set>
                                      <p:cBhvr>
                                        <p:cTn id="115" dur="1" fill="hold">
                                          <p:stCondLst>
                                            <p:cond delay="0"/>
                                          </p:stCondLst>
                                        </p:cTn>
                                        <p:tgtEl>
                                          <p:spTgt spid="16"/>
                                        </p:tgtEl>
                                        <p:attrNameLst>
                                          <p:attrName>style.visibility</p:attrName>
                                        </p:attrNameLst>
                                      </p:cBhvr>
                                      <p:to>
                                        <p:strVal val="visible"/>
                                      </p:to>
                                    </p:set>
                                    <p:anim calcmode="lin" valueType="num">
                                      <p:cBhvr additive="base">
                                        <p:cTn id="116" dur="500" fill="hold"/>
                                        <p:tgtEl>
                                          <p:spTgt spid="16"/>
                                        </p:tgtEl>
                                        <p:attrNameLst>
                                          <p:attrName>ppt_x</p:attrName>
                                        </p:attrNameLst>
                                      </p:cBhvr>
                                      <p:tavLst>
                                        <p:tav tm="0">
                                          <p:val>
                                            <p:strVal val="0-#ppt_w/2"/>
                                          </p:val>
                                        </p:tav>
                                        <p:tav tm="100000">
                                          <p:val>
                                            <p:strVal val="#ppt_x"/>
                                          </p:val>
                                        </p:tav>
                                      </p:tavLst>
                                    </p:anim>
                                    <p:anim calcmode="lin" valueType="num">
                                      <p:cBhvr additive="base">
                                        <p:cTn id="1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grpId="0" nodeType="clickEffect">
                                  <p:stCondLst>
                                    <p:cond delay="0"/>
                                  </p:stCondLst>
                                  <p:childTnLst>
                                    <p:set>
                                      <p:cBhvr>
                                        <p:cTn id="125"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2" presetClass="entr" presetSubtype="8" fill="hold" grpId="0" nodeType="clickEffect">
                                  <p:stCondLst>
                                    <p:cond delay="0"/>
                                  </p:stCondLst>
                                  <p:childTnLst>
                                    <p:set>
                                      <p:cBhvr>
                                        <p:cTn id="129" dur="1" fill="hold">
                                          <p:stCondLst>
                                            <p:cond delay="0"/>
                                          </p:stCondLst>
                                        </p:cTn>
                                        <p:tgtEl>
                                          <p:spTgt spid="17"/>
                                        </p:tgtEl>
                                        <p:attrNameLst>
                                          <p:attrName>style.visibility</p:attrName>
                                        </p:attrNameLst>
                                      </p:cBhvr>
                                      <p:to>
                                        <p:strVal val="visible"/>
                                      </p:to>
                                    </p:set>
                                    <p:anim calcmode="lin" valueType="num">
                                      <p:cBhvr additive="base">
                                        <p:cTn id="130" dur="500" fill="hold"/>
                                        <p:tgtEl>
                                          <p:spTgt spid="17"/>
                                        </p:tgtEl>
                                        <p:attrNameLst>
                                          <p:attrName>ppt_x</p:attrName>
                                        </p:attrNameLst>
                                      </p:cBhvr>
                                      <p:tavLst>
                                        <p:tav tm="0">
                                          <p:val>
                                            <p:strVal val="0-#ppt_w/2"/>
                                          </p:val>
                                        </p:tav>
                                        <p:tav tm="100000">
                                          <p:val>
                                            <p:strVal val="#ppt_x"/>
                                          </p:val>
                                        </p:tav>
                                      </p:tavLst>
                                    </p:anim>
                                    <p:anim calcmode="lin" valueType="num">
                                      <p:cBhvr additive="base">
                                        <p:cTn id="131"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2" presetClass="entr" presetSubtype="8" fill="hold" grpId="0" nodeType="clickEffect">
                                  <p:stCondLst>
                                    <p:cond delay="0"/>
                                  </p:stCondLst>
                                  <p:childTnLst>
                                    <p:set>
                                      <p:cBhvr>
                                        <p:cTn id="143" dur="1" fill="hold">
                                          <p:stCondLst>
                                            <p:cond delay="0"/>
                                          </p:stCondLst>
                                        </p:cTn>
                                        <p:tgtEl>
                                          <p:spTgt spid="19"/>
                                        </p:tgtEl>
                                        <p:attrNameLst>
                                          <p:attrName>style.visibility</p:attrName>
                                        </p:attrNameLst>
                                      </p:cBhvr>
                                      <p:to>
                                        <p:strVal val="visible"/>
                                      </p:to>
                                    </p:set>
                                    <p:anim calcmode="lin" valueType="num">
                                      <p:cBhvr additive="base">
                                        <p:cTn id="144" dur="500" fill="hold"/>
                                        <p:tgtEl>
                                          <p:spTgt spid="19"/>
                                        </p:tgtEl>
                                        <p:attrNameLst>
                                          <p:attrName>ppt_x</p:attrName>
                                        </p:attrNameLst>
                                      </p:cBhvr>
                                      <p:tavLst>
                                        <p:tav tm="0">
                                          <p:val>
                                            <p:strVal val="0-#ppt_w/2"/>
                                          </p:val>
                                        </p:tav>
                                        <p:tav tm="100000">
                                          <p:val>
                                            <p:strVal val="#ppt_x"/>
                                          </p:val>
                                        </p:tav>
                                      </p:tavLst>
                                    </p:anim>
                                    <p:anim calcmode="lin" valueType="num">
                                      <p:cBhvr additive="base">
                                        <p:cTn id="145"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grpId="0" nodeType="clickEffect">
                                  <p:stCondLst>
                                    <p:cond delay="0"/>
                                  </p:stCondLst>
                                  <p:childTnLst>
                                    <p:set>
                                      <p:cBhvr>
                                        <p:cTn id="149"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50" fill="hold">
                      <p:stCondLst>
                        <p:cond delay="indefinite"/>
                      </p:stCondLst>
                      <p:childTnLst>
                        <p:par>
                          <p:cTn id="151" fill="hold">
                            <p:stCondLst>
                              <p:cond delay="0"/>
                            </p:stCondLst>
                            <p:childTnLst>
                              <p:par>
                                <p:cTn id="152" presetID="1" presetClass="entr" presetSubtype="0" fill="hold" grpId="0" nodeType="clickEffect">
                                  <p:stCondLst>
                                    <p:cond delay="0"/>
                                  </p:stCondLst>
                                  <p:childTnLst>
                                    <p:set>
                                      <p:cBhvr>
                                        <p:cTn id="153"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grpId="0" nodeType="clickEffect">
                                  <p:stCondLst>
                                    <p:cond delay="0"/>
                                  </p:stCondLst>
                                  <p:childTnLst>
                                    <p:set>
                                      <p:cBhvr>
                                        <p:cTn id="157"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10" grpId="0" animBg="1"/>
      <p:bldP spid="11" grpId="0" animBg="1"/>
      <p:bldP spid="12" grpId="0" animBg="1"/>
      <p:bldP spid="13" grpId="0" animBg="1"/>
      <p:bldP spid="14" grpId="0" animBg="1"/>
      <p:bldP spid="15" grpId="0" animBg="1"/>
      <p:bldP spid="16" grpId="0" animBg="1"/>
      <p:bldP spid="17"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03648" y="0"/>
            <a:ext cx="7740353" cy="4766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50" name="Titre 1"/>
          <p:cNvSpPr>
            <a:spLocks noGrp="1"/>
          </p:cNvSpPr>
          <p:nvPr>
            <p:ph type="ctrTitle"/>
          </p:nvPr>
        </p:nvSpPr>
        <p:spPr>
          <a:xfrm>
            <a:off x="1048072" y="-27384"/>
            <a:ext cx="7772400" cy="504825"/>
          </a:xfrm>
        </p:spPr>
        <p:txBody>
          <a:bodyPr>
            <a:normAutofit/>
          </a:bodyPr>
          <a:lstStyle/>
          <a:p>
            <a:r>
              <a:rPr lang="fr-FR" altLang="fr-FR" sz="2400" b="1" dirty="0" smtClean="0"/>
              <a:t>Les règles « aides d’Etat » et la </a:t>
            </a:r>
            <a:r>
              <a:rPr lang="fr-FR" altLang="fr-FR" sz="2400" b="1" dirty="0"/>
              <a:t>piste d’audit  FEDER-FSE</a:t>
            </a:r>
          </a:p>
        </p:txBody>
      </p:sp>
      <p:graphicFrame>
        <p:nvGraphicFramePr>
          <p:cNvPr id="5" name="Diagramme 4"/>
          <p:cNvGraphicFramePr/>
          <p:nvPr>
            <p:extLst/>
          </p:nvPr>
        </p:nvGraphicFramePr>
        <p:xfrm>
          <a:off x="179512" y="836712"/>
          <a:ext cx="7416824"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4" name="Espace réservé du numéro de diapositive 1"/>
          <p:cNvSpPr>
            <a:spLocks noGrp="1"/>
          </p:cNvSpPr>
          <p:nvPr>
            <p:ph type="sldNum" sz="quarter" idx="12"/>
          </p:nvPr>
        </p:nvSpPr>
        <p:spPr>
          <a:xfrm>
            <a:off x="3124200" y="6356350"/>
            <a:ext cx="2895600" cy="365125"/>
          </a:xfrm>
        </p:spPr>
        <p:txBody>
          <a:bodyPr/>
          <a:lstStyle>
            <a:lvl1pPr eaLnBrk="0" hangingPunct="0">
              <a:defRPr>
                <a:solidFill>
                  <a:schemeClr val="tx1"/>
                </a:solidFill>
                <a:latin typeface="Calibri" charset="0"/>
                <a:ea typeface="Arial"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ctr" eaLnBrk="1" hangingPunct="1">
              <a:buFont typeface="Times New Roman" charset="0"/>
              <a:buNone/>
            </a:pPr>
            <a:fld id="{16A0A8C2-7673-6243-AE4D-BE63C453DEEC}" type="slidenum">
              <a:rPr lang="fr-FR" altLang="fr-FR">
                <a:solidFill>
                  <a:srgbClr val="898989"/>
                </a:solidFill>
                <a:ea typeface="Arial Unicode MS" charset="0"/>
              </a:rPr>
              <a:pPr algn="ctr" eaLnBrk="1" hangingPunct="1">
                <a:buFont typeface="Times New Roman" charset="0"/>
                <a:buNone/>
              </a:pPr>
              <a:t>31</a:t>
            </a:fld>
            <a:endParaRPr lang="fr-FR" altLang="fr-FR">
              <a:solidFill>
                <a:srgbClr val="898989"/>
              </a:solidFill>
              <a:ea typeface="Arial Unicode MS" charset="0"/>
            </a:endParaRPr>
          </a:p>
        </p:txBody>
      </p:sp>
      <p:sp>
        <p:nvSpPr>
          <p:cNvPr id="3" name="Rectangle à coins arrondis 2"/>
          <p:cNvSpPr/>
          <p:nvPr/>
        </p:nvSpPr>
        <p:spPr>
          <a:xfrm>
            <a:off x="4569768" y="785639"/>
            <a:ext cx="1946448" cy="483121"/>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Courrier d’</a:t>
            </a:r>
            <a:r>
              <a:rPr lang="fr-FR" sz="1400" b="1" dirty="0" err="1" smtClean="0">
                <a:solidFill>
                  <a:srgbClr val="FF0000"/>
                </a:solidFill>
              </a:rPr>
              <a:t>incitativité</a:t>
            </a:r>
            <a:r>
              <a:rPr lang="fr-FR" sz="1400" b="1" dirty="0" smtClean="0">
                <a:solidFill>
                  <a:srgbClr val="FF0000"/>
                </a:solidFill>
              </a:rPr>
              <a:t> à recevoir de l’entreprise</a:t>
            </a:r>
            <a:endParaRPr lang="fr-FR" sz="1400" b="1" dirty="0">
              <a:solidFill>
                <a:srgbClr val="FF0000"/>
              </a:solidFill>
            </a:endParaRPr>
          </a:p>
        </p:txBody>
      </p:sp>
      <p:cxnSp>
        <p:nvCxnSpPr>
          <p:cNvPr id="13" name="Connecteur droit avec flèche 12"/>
          <p:cNvCxnSpPr>
            <a:stCxn id="3" idx="1"/>
          </p:cNvCxnSpPr>
          <p:nvPr/>
        </p:nvCxnSpPr>
        <p:spPr>
          <a:xfrm flipH="1">
            <a:off x="4332412" y="1027200"/>
            <a:ext cx="237356" cy="25537"/>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6543202" y="4509120"/>
            <a:ext cx="333054" cy="7535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6884479" y="4148385"/>
            <a:ext cx="2080009" cy="648767"/>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Intégration dans la convention </a:t>
            </a:r>
            <a:r>
              <a:rPr lang="fr-FR" sz="1400" b="1" smtClean="0">
                <a:solidFill>
                  <a:srgbClr val="FF0000"/>
                </a:solidFill>
              </a:rPr>
              <a:t>des obligations « aides d’Etat »</a:t>
            </a:r>
            <a:endParaRPr lang="fr-FR" sz="1400" b="1" dirty="0">
              <a:solidFill>
                <a:srgbClr val="FF0000"/>
              </a:solidFill>
            </a:endParaRPr>
          </a:p>
        </p:txBody>
      </p:sp>
      <p:cxnSp>
        <p:nvCxnSpPr>
          <p:cNvPr id="29" name="Connecteur droit avec flèche 28"/>
          <p:cNvCxnSpPr/>
          <p:nvPr/>
        </p:nvCxnSpPr>
        <p:spPr>
          <a:xfrm flipH="1" flipV="1">
            <a:off x="6012160" y="2163726"/>
            <a:ext cx="338037" cy="11314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à coins arrondis 32"/>
          <p:cNvSpPr/>
          <p:nvPr/>
        </p:nvSpPr>
        <p:spPr>
          <a:xfrm>
            <a:off x="190228" y="3573016"/>
            <a:ext cx="2080009" cy="648767"/>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Vérification du respect des engagements </a:t>
            </a:r>
          </a:p>
          <a:p>
            <a:pPr algn="ctr"/>
            <a:r>
              <a:rPr lang="fr-FR" sz="1400" b="1" dirty="0" smtClean="0">
                <a:solidFill>
                  <a:srgbClr val="FF0000"/>
                </a:solidFill>
              </a:rPr>
              <a:t>« aides d’Etat »</a:t>
            </a:r>
            <a:endParaRPr lang="fr-FR" sz="1400" b="1" dirty="0">
              <a:solidFill>
                <a:srgbClr val="FF0000"/>
              </a:solidFill>
            </a:endParaRPr>
          </a:p>
        </p:txBody>
      </p:sp>
      <p:cxnSp>
        <p:nvCxnSpPr>
          <p:cNvPr id="34" name="Connecteur droit avec flèche 33"/>
          <p:cNvCxnSpPr/>
          <p:nvPr/>
        </p:nvCxnSpPr>
        <p:spPr>
          <a:xfrm flipV="1">
            <a:off x="683568" y="3231189"/>
            <a:ext cx="216024" cy="25276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791580" y="4310850"/>
            <a:ext cx="324036" cy="27362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Rectangle à coins arrondis 41"/>
          <p:cNvSpPr/>
          <p:nvPr/>
        </p:nvSpPr>
        <p:spPr>
          <a:xfrm>
            <a:off x="107504" y="908720"/>
            <a:ext cx="1366272" cy="648767"/>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solidFill>
                  <a:srgbClr val="FF0000"/>
                </a:solidFill>
              </a:rPr>
              <a:t>Archivage 10 ans pour les aides d’Etat</a:t>
            </a:r>
            <a:endParaRPr lang="fr-FR" sz="1400" b="1" dirty="0">
              <a:solidFill>
                <a:srgbClr val="FF0000"/>
              </a:solidFill>
            </a:endParaRPr>
          </a:p>
        </p:txBody>
      </p:sp>
      <p:cxnSp>
        <p:nvCxnSpPr>
          <p:cNvPr id="43" name="Connecteur droit avec flèche 42"/>
          <p:cNvCxnSpPr/>
          <p:nvPr/>
        </p:nvCxnSpPr>
        <p:spPr>
          <a:xfrm>
            <a:off x="827584" y="1589252"/>
            <a:ext cx="648072" cy="32758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Étoile à 5 branches 1"/>
          <p:cNvSpPr/>
          <p:nvPr/>
        </p:nvSpPr>
        <p:spPr>
          <a:xfrm>
            <a:off x="6753572" y="285626"/>
            <a:ext cx="2390428" cy="1847230"/>
          </a:xfrm>
          <a:prstGeom prst="star5">
            <a:avLst/>
          </a:prstGeom>
          <a:solidFill>
            <a:schemeClr val="bg1"/>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FR" sz="1400" b="1" dirty="0" smtClean="0">
                <a:solidFill>
                  <a:srgbClr val="FF0000"/>
                </a:solidFill>
              </a:rPr>
              <a:t>Règles</a:t>
            </a:r>
            <a:endParaRPr lang="fr-FR" sz="1100" b="1" dirty="0">
              <a:solidFill>
                <a:srgbClr val="FF0000"/>
              </a:solidFill>
            </a:endParaRPr>
          </a:p>
          <a:p>
            <a:pPr algn="ctr">
              <a:defRPr/>
            </a:pPr>
            <a:r>
              <a:rPr lang="fr-FR" sz="1400" b="1" dirty="0">
                <a:solidFill>
                  <a:srgbClr val="FF0000"/>
                </a:solidFill>
              </a:rPr>
              <a:t>Aides d’Etat</a:t>
            </a:r>
            <a:r>
              <a:rPr lang="fr-FR" sz="2000" b="1" dirty="0">
                <a:solidFill>
                  <a:srgbClr val="FF0000"/>
                </a:solidFill>
              </a:rPr>
              <a:t> </a:t>
            </a:r>
          </a:p>
        </p:txBody>
      </p:sp>
      <p:sp>
        <p:nvSpPr>
          <p:cNvPr id="12" name="Rectangle à coins arrondis 11"/>
          <p:cNvSpPr/>
          <p:nvPr/>
        </p:nvSpPr>
        <p:spPr>
          <a:xfrm>
            <a:off x="6369968" y="2204169"/>
            <a:ext cx="1946448" cy="648767"/>
          </a:xfrm>
          <a:prstGeom prst="roundRect">
            <a:avLst/>
          </a:prstGeom>
          <a:solidFill>
            <a:schemeClr val="bg1"/>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Analyse des 5 critères aides d’Etat – choix du régime d’aide utilisé </a:t>
            </a:r>
            <a:endParaRPr lang="fr-FR" sz="1400" b="1" dirty="0">
              <a:solidFill>
                <a:srgbClr val="FF0000"/>
              </a:solidFill>
            </a:endParaRPr>
          </a:p>
        </p:txBody>
      </p:sp>
      <p:pic>
        <p:nvPicPr>
          <p:cNvPr id="18" name="Image 17"/>
          <p:cNvPicPr>
            <a:picLocks noChangeAspect="1"/>
          </p:cNvPicPr>
          <p:nvPr/>
        </p:nvPicPr>
        <p:blipFill>
          <a:blip r:embed="rId8"/>
          <a:stretch>
            <a:fillRect/>
          </a:stretch>
        </p:blipFill>
        <p:spPr>
          <a:xfrm>
            <a:off x="2843808" y="2204864"/>
            <a:ext cx="2100722" cy="2165862"/>
          </a:xfrm>
          <a:prstGeom prst="rect">
            <a:avLst/>
          </a:prstGeom>
        </p:spPr>
      </p:pic>
      <p:pic>
        <p:nvPicPr>
          <p:cNvPr id="19" name="Picture 4" descr="Afficher l'image d'origin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 19"/>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313550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535892" cy="449718"/>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solidFill>
                  <a:schemeClr val="tx2"/>
                </a:solidFill>
                <a:latin typeface="Arial" pitchFamily="34" charset="0"/>
                <a:cs typeface="Arial" pitchFamily="34" charset="0"/>
              </a:rPr>
              <a:t>Quels points de vigilance sur un dossier d’aide hors article 42</a:t>
            </a:r>
            <a:endParaRPr lang="fr-FR" sz="3600" b="1" dirty="0">
              <a:solidFill>
                <a:schemeClr val="tx2"/>
              </a:solidFill>
              <a:latin typeface="Arial" pitchFamily="34" charset="0"/>
              <a:cs typeface="Arial" pitchFamily="34" charset="0"/>
            </a:endParaRPr>
          </a:p>
        </p:txBody>
      </p:sp>
      <p:sp>
        <p:nvSpPr>
          <p:cNvPr id="5" name="Espace réservé du contenu 2"/>
          <p:cNvSpPr txBox="1">
            <a:spLocks/>
          </p:cNvSpPr>
          <p:nvPr/>
        </p:nvSpPr>
        <p:spPr>
          <a:xfrm>
            <a:off x="1142976" y="1357298"/>
            <a:ext cx="8001056" cy="4643470"/>
          </a:xfrm>
          <a:prstGeom prst="rect">
            <a:avLst/>
          </a:prstGeom>
        </p:spPr>
        <p:txBody>
          <a:bodyPr vert="horz" lIns="91440" tIns="45720" rIns="91440" bIns="45720" rtlCol="0">
            <a:normAutofit fontScale="700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 choix du régime d’aide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 respect des règles d’</a:t>
            </a:r>
            <a:r>
              <a:rPr kumimoji="0" lang="fr-FR" sz="3200" b="1" i="0" u="none" strike="noStrike" kern="1200" cap="none" spc="0" normalizeH="0" baseline="0" noProof="0" dirty="0" err="1" smtClean="0">
                <a:ln>
                  <a:noFill/>
                </a:ln>
                <a:solidFill>
                  <a:srgbClr val="FF0000"/>
                </a:solidFill>
                <a:effectLst/>
                <a:uLnTx/>
                <a:uFillTx/>
                <a:latin typeface="+mj-lt"/>
                <a:ea typeface="+mn-ea"/>
                <a:cs typeface="+mn-cs"/>
              </a:rPr>
              <a:t>incitativité</a:t>
            </a:r>
            <a:endParaRPr kumimoji="0" lang="fr-FR" sz="3200" b="1" i="0" u="none" strike="noStrike" kern="1200" cap="none" spc="0" normalizeH="0" baseline="0" noProof="0" dirty="0" smtClean="0">
              <a:ln>
                <a:noFill/>
              </a:ln>
              <a:solidFill>
                <a:srgbClr val="FF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Les déclarations sur l’honneur de l’entreprise</a:t>
            </a:r>
          </a:p>
          <a:p>
            <a:pPr lvl="1">
              <a:spcBef>
                <a:spcPct val="20000"/>
              </a:spcBef>
              <a:buFont typeface="Arial" pitchFamily="34" charset="0"/>
              <a:buNone/>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Sur la taille de l’entreprise</a:t>
            </a:r>
          </a:p>
          <a:p>
            <a:pPr lvl="1">
              <a:spcBef>
                <a:spcPct val="20000"/>
              </a:spcBef>
              <a:buFont typeface="Arial" pitchFamily="34" charset="0"/>
              <a:buNone/>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Sur la notion d’entreprise en difficulté</a:t>
            </a:r>
          </a:p>
          <a:p>
            <a:pPr lvl="1">
              <a:spcBef>
                <a:spcPct val="20000"/>
              </a:spcBef>
              <a:buFont typeface="Arial" pitchFamily="34" charset="0"/>
              <a:buNone/>
            </a:pPr>
            <a:r>
              <a:rPr lang="fr-FR" sz="3200" b="1" noProof="0" dirty="0" smtClean="0">
                <a:solidFill>
                  <a:srgbClr val="FF0000"/>
                </a:solidFill>
                <a:latin typeface="+mj-lt"/>
              </a:rPr>
              <a:t>- Sur les aides publiques obtenues ou sollicitées</a:t>
            </a:r>
            <a:endParaRPr kumimoji="0" lang="fr-FR" sz="3200" b="1" i="0" u="none" strike="noStrike" kern="1200" cap="none" spc="0" normalizeH="0" baseline="0" noProof="0" dirty="0" smtClean="0">
              <a:ln>
                <a:noFill/>
              </a:ln>
              <a:solidFill>
                <a:srgbClr val="FF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Les secteurs exclus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Les seuils de notification des grands projets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La définition de l’assiette éligible</a:t>
            </a:r>
            <a:endParaRPr kumimoji="0" lang="fr-FR" sz="3200" b="0" i="0" u="none" strike="noStrike" kern="1200" cap="none" spc="0" normalizeH="0" baseline="0" noProof="0" dirty="0" smtClean="0">
              <a:ln>
                <a:noFill/>
              </a:ln>
              <a:solidFill>
                <a:srgbClr val="FF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 taux d’aide et le calcul d’équivalent subvention</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Les cumuls d’aide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La preuve de la réalisation du projet pour le paiement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Publication de certaines information sur internet</a:t>
            </a: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32</a:t>
            </a:fld>
            <a:endParaRPr lang="fr-FR" dirty="0"/>
          </a:p>
        </p:txBody>
      </p:sp>
      <p:sp>
        <p:nvSpPr>
          <p:cNvPr id="9" name="Rectangle 8"/>
          <p:cNvSpPr/>
          <p:nvPr/>
        </p:nvSpPr>
        <p:spPr>
          <a:xfrm>
            <a:off x="3386336" y="7176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2"/>
          <a:stretch>
            <a:fillRect/>
          </a:stretch>
        </p:blipFill>
        <p:spPr>
          <a:xfrm>
            <a:off x="8579667" y="60312"/>
            <a:ext cx="564333" cy="370847"/>
          </a:xfrm>
          <a:prstGeom prst="rect">
            <a:avLst/>
          </a:prstGeom>
        </p:spPr>
      </p:pic>
      <p:pic>
        <p:nvPicPr>
          <p:cNvPr id="11"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
                                            <p:txEl>
                                              <p:pRg st="12" end="12"/>
                                            </p:txEl>
                                          </p:spTgt>
                                        </p:tgtEl>
                                        <p:attrNameLst>
                                          <p:attrName>style.visibility</p:attrName>
                                        </p:attrNameLst>
                                      </p:cBhvr>
                                      <p:to>
                                        <p:strVal val="visible"/>
                                      </p:to>
                                    </p:set>
                                    <p:anim calcmode="lin" valueType="num">
                                      <p:cBhvr additive="base">
                                        <p:cTn id="7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0" y="2214554"/>
            <a:ext cx="9144000"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0" y="3286124"/>
            <a:ext cx="9144000"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 name="Rectangle à coins arrondis 4"/>
          <p:cNvSpPr/>
          <p:nvPr/>
        </p:nvSpPr>
        <p:spPr>
          <a:xfrm>
            <a:off x="500034" y="2135136"/>
            <a:ext cx="6858048"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500034" y="3143248"/>
            <a:ext cx="4786346"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42844"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Comment appliquer les règles?</a:t>
            </a:r>
            <a:endParaRPr lang="fr-FR" sz="3600" b="1" dirty="0">
              <a:latin typeface="Arial" pitchFamily="34" charset="0"/>
              <a:cs typeface="Arial" pitchFamily="34" charset="0"/>
            </a:endParaRPr>
          </a:p>
        </p:txBody>
      </p:sp>
      <p:sp>
        <p:nvSpPr>
          <p:cNvPr id="6" name="Espace réservé du contenu 2"/>
          <p:cNvSpPr txBox="1">
            <a:spLocks/>
          </p:cNvSpPr>
          <p:nvPr/>
        </p:nvSpPr>
        <p:spPr>
          <a:xfrm>
            <a:off x="428596" y="1236652"/>
            <a:ext cx="8715404" cy="5000660"/>
          </a:xfrm>
          <a:prstGeom prst="rect">
            <a:avLst/>
          </a:prstGeom>
        </p:spPr>
        <p:txBody>
          <a:bodyPr vert="horz" lIns="91440" tIns="45720" rIns="91440" bIns="45720" rtlCol="0">
            <a:normAutofit fontScale="92500" lnSpcReduction="20000"/>
          </a:bodyPr>
          <a:lstStyle/>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200" b="1" dirty="0" smtClean="0">
                <a:solidFill>
                  <a:schemeClr val="tx2"/>
                </a:solidFill>
                <a:latin typeface="+mj-lt"/>
              </a:rPr>
              <a:t>LORSQUE LES </a:t>
            </a:r>
            <a:r>
              <a:rPr lang="fr-FR" sz="2200" b="1" dirty="0" smtClean="0">
                <a:solidFill>
                  <a:srgbClr val="FF0000"/>
                </a:solidFill>
                <a:latin typeface="+mj-lt"/>
              </a:rPr>
              <a:t>5 CRITERES </a:t>
            </a:r>
            <a:r>
              <a:rPr lang="fr-FR" sz="2200" b="1" dirty="0" smtClean="0">
                <a:solidFill>
                  <a:schemeClr val="tx2"/>
                </a:solidFill>
                <a:latin typeface="+mj-lt"/>
              </a:rPr>
              <a:t>SONT REMPLIS</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200" b="1" dirty="0" smtClean="0">
                <a:solidFill>
                  <a:schemeClr val="tx2"/>
                </a:solidFill>
                <a:latin typeface="+mj-lt"/>
              </a:rPr>
              <a:t>-&gt; ON APPLIQUE LES REGLES EN MATIERE D’AIDES D’ETAT</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105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000" b="1" dirty="0" smtClean="0">
                <a:solidFill>
                  <a:srgbClr val="FF0000"/>
                </a:solidFill>
              </a:rPr>
              <a:t>2 SYSTEMES SONT POSSIBLES</a:t>
            </a:r>
            <a:r>
              <a:rPr lang="fr-FR" sz="2000" b="1" dirty="0" smtClean="0">
                <a:solidFill>
                  <a:schemeClr val="tx2"/>
                </a:solidFill>
              </a:rPr>
              <a:t>:</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lang="fr-FR" sz="90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tabLst/>
              <a:defRPr/>
            </a:pPr>
            <a:r>
              <a:rPr lang="fr-FR" sz="2000" b="1" dirty="0" smtClean="0">
                <a:solidFill>
                  <a:srgbClr val="FF0000"/>
                </a:solidFill>
              </a:rPr>
              <a:t>1) LA NOTIFICATION </a:t>
            </a:r>
            <a:r>
              <a:rPr lang="fr-FR" sz="2000" b="1" dirty="0" smtClean="0">
                <a:solidFill>
                  <a:schemeClr val="tx2"/>
                </a:solidFill>
              </a:rPr>
              <a:t>DES AIDES A LA COMMISSION EUROPEENNE:</a:t>
            </a:r>
          </a:p>
          <a:p>
            <a:pPr marL="731520" lvl="1" indent="-274320">
              <a:lnSpc>
                <a:spcPct val="80000"/>
              </a:lnSpc>
              <a:spcBef>
                <a:spcPct val="20000"/>
              </a:spcBef>
              <a:buClr>
                <a:schemeClr val="accent3"/>
              </a:buClr>
              <a:buFont typeface="Wingdings 2"/>
              <a:buChar char=""/>
              <a:defRPr/>
            </a:pPr>
            <a:r>
              <a:rPr lang="fr-FR" sz="2000" b="1" dirty="0" smtClean="0">
                <a:solidFill>
                  <a:schemeClr val="tx2"/>
                </a:solidFill>
              </a:rPr>
              <a:t>Notification </a:t>
            </a:r>
            <a:r>
              <a:rPr lang="fr-FR" sz="2000" b="1" dirty="0" smtClean="0">
                <a:solidFill>
                  <a:srgbClr val="FF0000"/>
                </a:solidFill>
              </a:rPr>
              <a:t>individuelle </a:t>
            </a:r>
            <a:r>
              <a:rPr lang="fr-FR" sz="2000" b="1" dirty="0" smtClean="0">
                <a:solidFill>
                  <a:schemeClr val="tx2"/>
                </a:solidFill>
              </a:rPr>
              <a:t>d’une aide à une entreprise</a:t>
            </a:r>
          </a:p>
          <a:p>
            <a:pPr marL="731520" lvl="1" indent="-274320">
              <a:lnSpc>
                <a:spcPct val="80000"/>
              </a:lnSpc>
              <a:spcBef>
                <a:spcPct val="20000"/>
              </a:spcBef>
              <a:buClr>
                <a:schemeClr val="accent3"/>
              </a:buClr>
              <a:defRPr/>
            </a:pPr>
            <a:r>
              <a:rPr lang="fr-FR" sz="2000" b="1" dirty="0" smtClean="0">
                <a:solidFill>
                  <a:srgbClr val="FF0000"/>
                </a:solidFill>
              </a:rPr>
              <a:t>Ou</a:t>
            </a:r>
          </a:p>
          <a:p>
            <a:pPr marL="731520" lvl="1" indent="-274320">
              <a:lnSpc>
                <a:spcPct val="80000"/>
              </a:lnSpc>
              <a:spcBef>
                <a:spcPct val="20000"/>
              </a:spcBef>
              <a:buClr>
                <a:schemeClr val="accent3"/>
              </a:buClr>
              <a:buFont typeface="Wingdings 2"/>
              <a:buChar char=""/>
              <a:defRPr/>
            </a:pPr>
            <a:r>
              <a:rPr lang="fr-FR" sz="2000" b="1" dirty="0" smtClean="0">
                <a:solidFill>
                  <a:schemeClr val="tx2"/>
                </a:solidFill>
              </a:rPr>
              <a:t>Notification d’un </a:t>
            </a:r>
            <a:r>
              <a:rPr lang="fr-FR" sz="2000" b="1" dirty="0" smtClean="0">
                <a:solidFill>
                  <a:srgbClr val="FF0000"/>
                </a:solidFill>
              </a:rPr>
              <a:t>régime </a:t>
            </a:r>
            <a:r>
              <a:rPr lang="fr-FR" sz="2000" b="1" dirty="0" smtClean="0">
                <a:solidFill>
                  <a:schemeClr val="tx2"/>
                </a:solidFill>
              </a:rPr>
              <a:t>d’aide </a:t>
            </a:r>
          </a:p>
          <a:p>
            <a:pPr marL="3017520" lvl="6" indent="-274320">
              <a:lnSpc>
                <a:spcPct val="80000"/>
              </a:lnSpc>
              <a:spcBef>
                <a:spcPct val="20000"/>
              </a:spcBef>
              <a:buClr>
                <a:schemeClr val="accent3"/>
              </a:buClr>
              <a:buFont typeface="Wingdings 2"/>
              <a:buChar char=""/>
              <a:defRPr/>
            </a:pPr>
            <a:endParaRPr lang="fr-FR" sz="105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tabLst/>
              <a:defRPr/>
            </a:pPr>
            <a:r>
              <a:rPr lang="fr-FR" sz="2000" b="1" dirty="0" smtClean="0">
                <a:solidFill>
                  <a:srgbClr val="FF0000"/>
                </a:solidFill>
              </a:rPr>
              <a:t>2) L’EXEMPTION DE NOTIFICATION </a:t>
            </a:r>
            <a:r>
              <a:rPr lang="fr-FR" sz="2000" b="1" dirty="0" smtClean="0">
                <a:solidFill>
                  <a:schemeClr val="tx2"/>
                </a:solidFill>
              </a:rPr>
              <a:t>DES AIDES :</a:t>
            </a:r>
          </a:p>
          <a:p>
            <a:pPr marL="2103120" lvl="4" indent="-274320">
              <a:lnSpc>
                <a:spcPct val="80000"/>
              </a:lnSpc>
              <a:spcBef>
                <a:spcPct val="20000"/>
              </a:spcBef>
              <a:buClr>
                <a:schemeClr val="accent3"/>
              </a:buClr>
              <a:buFont typeface="Wingdings 2"/>
              <a:buChar char=""/>
              <a:defRPr/>
            </a:pPr>
            <a:endParaRPr lang="fr-FR" sz="100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000" b="1" i="1" u="sng" dirty="0" smtClean="0">
                <a:solidFill>
                  <a:srgbClr val="FF0000"/>
                </a:solidFill>
              </a:rPr>
              <a:t>EXEMPTION AVEC INFORMATION </a:t>
            </a:r>
            <a:r>
              <a:rPr lang="fr-FR" sz="2000" b="1" dirty="0" smtClean="0">
                <a:solidFill>
                  <a:schemeClr val="tx2"/>
                </a:solidFill>
              </a:rPr>
              <a:t>à la Commission basée sur :</a:t>
            </a:r>
          </a:p>
          <a:p>
            <a:pPr marL="731520" lvl="1" indent="-274320">
              <a:lnSpc>
                <a:spcPct val="80000"/>
              </a:lnSpc>
              <a:spcBef>
                <a:spcPct val="20000"/>
              </a:spcBef>
              <a:buClr>
                <a:schemeClr val="accent3"/>
              </a:buClr>
              <a:buFont typeface="Wingdings 2"/>
              <a:buChar char=""/>
              <a:defRPr/>
            </a:pPr>
            <a:r>
              <a:rPr lang="fr-FR" sz="2000" b="1" dirty="0" smtClean="0">
                <a:solidFill>
                  <a:schemeClr val="tx2"/>
                </a:solidFill>
              </a:rPr>
              <a:t>Le RGEC n°651-2014 - </a:t>
            </a:r>
            <a:r>
              <a:rPr lang="fr-FR" sz="2000" dirty="0" smtClean="0">
                <a:solidFill>
                  <a:schemeClr val="tx2"/>
                </a:solidFill>
              </a:rPr>
              <a:t>Règlement Général d’Exemption par Catégorie </a:t>
            </a:r>
          </a:p>
          <a:p>
            <a:pPr marL="731520" lvl="1" indent="-274320">
              <a:lnSpc>
                <a:spcPct val="80000"/>
              </a:lnSpc>
              <a:spcBef>
                <a:spcPct val="20000"/>
              </a:spcBef>
              <a:buClr>
                <a:schemeClr val="accent3"/>
              </a:buClr>
              <a:buFont typeface="Wingdings 2"/>
              <a:buChar char=""/>
              <a:defRPr/>
            </a:pPr>
            <a:r>
              <a:rPr lang="fr-FR" sz="2000" b="1" dirty="0" smtClean="0">
                <a:solidFill>
                  <a:srgbClr val="00B050"/>
                </a:solidFill>
              </a:rPr>
              <a:t>Le REAF n°702-2014 </a:t>
            </a:r>
            <a:r>
              <a:rPr lang="fr-FR" sz="2000" dirty="0" smtClean="0">
                <a:solidFill>
                  <a:srgbClr val="00B050"/>
                </a:solidFill>
              </a:rPr>
              <a:t>– Règlement d’Exemption </a:t>
            </a:r>
            <a:r>
              <a:rPr lang="fr-FR" sz="2000" b="1" dirty="0" smtClean="0">
                <a:solidFill>
                  <a:srgbClr val="00B050"/>
                </a:solidFill>
              </a:rPr>
              <a:t>Agricole, forêt et zones rurales</a:t>
            </a:r>
          </a:p>
          <a:p>
            <a:pPr marL="731520" lvl="1" indent="-274320">
              <a:lnSpc>
                <a:spcPct val="80000"/>
              </a:lnSpc>
              <a:spcBef>
                <a:spcPct val="20000"/>
              </a:spcBef>
              <a:buClr>
                <a:schemeClr val="accent3"/>
              </a:buClr>
              <a:buFont typeface="Wingdings 2"/>
              <a:buChar char=""/>
              <a:defRPr/>
            </a:pPr>
            <a:r>
              <a:rPr lang="fr-FR" sz="2000" b="1" dirty="0" smtClean="0">
                <a:solidFill>
                  <a:srgbClr val="00B050"/>
                </a:solidFill>
              </a:rPr>
              <a:t>Le REP n°1388-2014 </a:t>
            </a:r>
            <a:r>
              <a:rPr lang="fr-FR" sz="2000" dirty="0" smtClean="0">
                <a:solidFill>
                  <a:srgbClr val="00B050"/>
                </a:solidFill>
              </a:rPr>
              <a:t>– Règlement d’Exemption </a:t>
            </a:r>
            <a:r>
              <a:rPr lang="fr-FR" sz="2000" b="1" dirty="0" smtClean="0">
                <a:solidFill>
                  <a:srgbClr val="00B050"/>
                </a:solidFill>
              </a:rPr>
              <a:t>Pêche</a:t>
            </a:r>
          </a:p>
          <a:p>
            <a:pPr marL="731520" lvl="1" indent="-274320">
              <a:lnSpc>
                <a:spcPct val="80000"/>
              </a:lnSpc>
              <a:spcBef>
                <a:spcPct val="20000"/>
              </a:spcBef>
              <a:buClr>
                <a:schemeClr val="accent3"/>
              </a:buClr>
              <a:buFont typeface="Wingdings 2"/>
              <a:buChar char=""/>
              <a:defRPr/>
            </a:pPr>
            <a:endParaRPr lang="fr-FR" sz="200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000" b="1" i="1" u="sng" dirty="0" smtClean="0">
                <a:solidFill>
                  <a:srgbClr val="FF0000"/>
                </a:solidFill>
              </a:rPr>
              <a:t>EXEMPTION SANS INFORMATION </a:t>
            </a:r>
            <a:r>
              <a:rPr lang="fr-FR" sz="2000" b="1" dirty="0" smtClean="0">
                <a:solidFill>
                  <a:schemeClr val="tx2"/>
                </a:solidFill>
              </a:rPr>
              <a:t>à la Commission basée sur 1 </a:t>
            </a:r>
            <a:r>
              <a:rPr lang="fr-FR" sz="2000" b="1" dirty="0" err="1" smtClean="0">
                <a:solidFill>
                  <a:schemeClr val="tx2"/>
                </a:solidFill>
              </a:rPr>
              <a:t>règt</a:t>
            </a:r>
            <a:r>
              <a:rPr lang="fr-FR" sz="2000" b="1" dirty="0" smtClean="0">
                <a:solidFill>
                  <a:schemeClr val="tx2"/>
                </a:solidFill>
              </a:rPr>
              <a:t>. « de </a:t>
            </a:r>
            <a:r>
              <a:rPr lang="fr-FR" sz="2000" b="1" dirty="0" err="1" smtClean="0">
                <a:solidFill>
                  <a:schemeClr val="tx2"/>
                </a:solidFill>
              </a:rPr>
              <a:t>minimis</a:t>
            </a:r>
            <a:r>
              <a:rPr lang="fr-FR" sz="2000" b="1" dirty="0" smtClean="0">
                <a:solidFill>
                  <a:schemeClr val="tx2"/>
                </a:solidFill>
              </a:rPr>
              <a:t> »</a:t>
            </a:r>
          </a:p>
          <a:p>
            <a:pPr marL="731520" lvl="1" indent="-274320">
              <a:lnSpc>
                <a:spcPct val="80000"/>
              </a:lnSpc>
              <a:spcBef>
                <a:spcPct val="20000"/>
              </a:spcBef>
              <a:buClr>
                <a:schemeClr val="accent3"/>
              </a:buClr>
              <a:buFont typeface="Wingdings 2"/>
              <a:buChar char=""/>
              <a:defRPr/>
            </a:pPr>
            <a:r>
              <a:rPr lang="fr-FR" sz="2000" dirty="0" smtClean="0">
                <a:solidFill>
                  <a:schemeClr val="tx2"/>
                </a:solidFill>
              </a:rPr>
              <a:t>Règlement sur les aides </a:t>
            </a:r>
            <a:r>
              <a:rPr lang="fr-FR" sz="2000" b="1" dirty="0" smtClean="0">
                <a:solidFill>
                  <a:schemeClr val="tx2"/>
                </a:solidFill>
              </a:rPr>
              <a:t>« </a:t>
            </a:r>
            <a:r>
              <a:rPr lang="fr-FR" sz="2000" b="1" dirty="0" smtClean="0">
                <a:solidFill>
                  <a:srgbClr val="FF0000"/>
                </a:solidFill>
              </a:rPr>
              <a:t>de </a:t>
            </a:r>
            <a:r>
              <a:rPr lang="fr-FR" sz="2000" b="1" dirty="0" err="1" smtClean="0">
                <a:solidFill>
                  <a:srgbClr val="FF0000"/>
                </a:solidFill>
              </a:rPr>
              <a:t>minimis</a:t>
            </a:r>
            <a:r>
              <a:rPr lang="fr-FR" sz="2000" b="1" dirty="0" smtClean="0">
                <a:solidFill>
                  <a:schemeClr val="tx2"/>
                </a:solidFill>
              </a:rPr>
              <a:t> » </a:t>
            </a:r>
            <a:r>
              <a:rPr lang="fr-FR" sz="2000" b="1" dirty="0" smtClean="0">
                <a:solidFill>
                  <a:srgbClr val="FF0000"/>
                </a:solidFill>
              </a:rPr>
              <a:t>général </a:t>
            </a:r>
            <a:r>
              <a:rPr lang="fr-FR" sz="2000" b="1" dirty="0" smtClean="0">
                <a:solidFill>
                  <a:schemeClr val="tx2"/>
                </a:solidFill>
              </a:rPr>
              <a:t>n°1407-2014</a:t>
            </a:r>
          </a:p>
          <a:p>
            <a:pPr marL="731520" lvl="1" indent="-274320">
              <a:lnSpc>
                <a:spcPct val="80000"/>
              </a:lnSpc>
              <a:spcBef>
                <a:spcPct val="20000"/>
              </a:spcBef>
              <a:buClr>
                <a:schemeClr val="accent3"/>
              </a:buClr>
              <a:buFont typeface="Wingdings 2"/>
              <a:buChar char=""/>
              <a:defRPr/>
            </a:pPr>
            <a:r>
              <a:rPr lang="fr-FR" sz="2000" dirty="0" smtClean="0">
                <a:solidFill>
                  <a:srgbClr val="00B050"/>
                </a:solidFill>
              </a:rPr>
              <a:t>Règlement sur les aides </a:t>
            </a:r>
            <a:r>
              <a:rPr lang="fr-FR" sz="2000" b="1" dirty="0" smtClean="0">
                <a:solidFill>
                  <a:srgbClr val="00B050"/>
                </a:solidFill>
              </a:rPr>
              <a:t>« de </a:t>
            </a:r>
            <a:r>
              <a:rPr lang="fr-FR" sz="2000" b="1" dirty="0" err="1" smtClean="0">
                <a:solidFill>
                  <a:srgbClr val="00B050"/>
                </a:solidFill>
              </a:rPr>
              <a:t>minimis</a:t>
            </a:r>
            <a:r>
              <a:rPr lang="fr-FR" sz="2000" b="1" dirty="0" smtClean="0">
                <a:solidFill>
                  <a:srgbClr val="00B050"/>
                </a:solidFill>
              </a:rPr>
              <a:t> » agricole n°1408-2014</a:t>
            </a:r>
          </a:p>
          <a:p>
            <a:pPr marL="731520" lvl="1" indent="-274320">
              <a:lnSpc>
                <a:spcPct val="80000"/>
              </a:lnSpc>
              <a:spcBef>
                <a:spcPct val="20000"/>
              </a:spcBef>
              <a:buClr>
                <a:schemeClr val="accent3"/>
              </a:buClr>
              <a:buFont typeface="Wingdings 2"/>
              <a:buChar char=""/>
              <a:defRPr/>
            </a:pPr>
            <a:r>
              <a:rPr lang="fr-FR" sz="2000" dirty="0" smtClean="0">
                <a:solidFill>
                  <a:srgbClr val="00B050"/>
                </a:solidFill>
              </a:rPr>
              <a:t>Règlement sur les aides </a:t>
            </a:r>
            <a:r>
              <a:rPr lang="fr-FR" sz="2000" b="1" dirty="0" smtClean="0">
                <a:solidFill>
                  <a:srgbClr val="00B050"/>
                </a:solidFill>
              </a:rPr>
              <a:t>« de </a:t>
            </a:r>
            <a:r>
              <a:rPr lang="fr-FR" sz="2000" b="1" dirty="0" err="1" smtClean="0">
                <a:solidFill>
                  <a:srgbClr val="00B050"/>
                </a:solidFill>
              </a:rPr>
              <a:t>minimis</a:t>
            </a:r>
            <a:r>
              <a:rPr lang="fr-FR" sz="2000" b="1" dirty="0" smtClean="0">
                <a:solidFill>
                  <a:srgbClr val="00B050"/>
                </a:solidFill>
              </a:rPr>
              <a:t> » pêche n°717-2014</a:t>
            </a:r>
          </a:p>
          <a:p>
            <a:pPr marL="731520" lvl="1" indent="-274320">
              <a:lnSpc>
                <a:spcPct val="80000"/>
              </a:lnSpc>
              <a:spcBef>
                <a:spcPct val="20000"/>
              </a:spcBef>
              <a:buClr>
                <a:schemeClr val="accent3"/>
              </a:buClr>
              <a:buFont typeface="Wingdings 2"/>
              <a:buChar char=""/>
              <a:defRPr/>
            </a:pPr>
            <a:r>
              <a:rPr lang="fr-FR" sz="2000" dirty="0" smtClean="0">
                <a:solidFill>
                  <a:schemeClr val="tx2"/>
                </a:solidFill>
              </a:rPr>
              <a:t>Règlement sur les aides</a:t>
            </a:r>
            <a:r>
              <a:rPr lang="fr-FR" sz="2000" b="1" dirty="0" smtClean="0">
                <a:solidFill>
                  <a:schemeClr val="tx2"/>
                </a:solidFill>
              </a:rPr>
              <a:t> « </a:t>
            </a:r>
            <a:r>
              <a:rPr lang="fr-FR" sz="2000" b="1" dirty="0" smtClean="0">
                <a:solidFill>
                  <a:srgbClr val="FF0000"/>
                </a:solidFill>
              </a:rPr>
              <a:t>de </a:t>
            </a:r>
            <a:r>
              <a:rPr lang="fr-FR" sz="2000" b="1" dirty="0" err="1" smtClean="0">
                <a:solidFill>
                  <a:srgbClr val="FF0000"/>
                </a:solidFill>
              </a:rPr>
              <a:t>minimis</a:t>
            </a:r>
            <a:r>
              <a:rPr lang="fr-FR" sz="2000" b="1" dirty="0" smtClean="0">
                <a:solidFill>
                  <a:schemeClr val="tx2"/>
                </a:solidFill>
              </a:rPr>
              <a:t> » </a:t>
            </a:r>
            <a:r>
              <a:rPr lang="fr-FR" sz="2000" b="1" dirty="0" smtClean="0">
                <a:solidFill>
                  <a:srgbClr val="FF0000"/>
                </a:solidFill>
              </a:rPr>
              <a:t>SIEG </a:t>
            </a:r>
            <a:r>
              <a:rPr lang="fr-FR" sz="2000" b="1" dirty="0" smtClean="0">
                <a:solidFill>
                  <a:schemeClr val="tx2"/>
                </a:solidFill>
              </a:rPr>
              <a:t>n°360-2012  </a:t>
            </a:r>
          </a:p>
          <a:p>
            <a:pPr marL="731520" lvl="1" indent="-274320">
              <a:lnSpc>
                <a:spcPct val="80000"/>
              </a:lnSpc>
              <a:spcBef>
                <a:spcPct val="20000"/>
              </a:spcBef>
              <a:buClr>
                <a:schemeClr val="accent3"/>
              </a:buClr>
              <a:defRPr/>
            </a:pPr>
            <a:r>
              <a:rPr lang="fr-FR" sz="2000" b="1" dirty="0" smtClean="0">
                <a:solidFill>
                  <a:schemeClr val="bg1"/>
                </a:solidFill>
              </a:rPr>
              <a:t>	Décision d’exemption SIEG 20/12/11 Service d’intérêt économique général</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2000" b="0" i="0" u="none" strike="noStrike" kern="1200" cap="none" spc="0" normalizeH="0" baseline="0" noProof="0" dirty="0">
              <a:ln>
                <a:noFill/>
              </a:ln>
              <a:solidFill>
                <a:schemeClr val="tx2"/>
              </a:solidFill>
              <a:effectLst/>
              <a:uLnTx/>
              <a:uFillTx/>
              <a:latin typeface="+mn-lt"/>
              <a:ea typeface="+mn-ea"/>
              <a:cs typeface="+mn-cs"/>
            </a:endParaRPr>
          </a:p>
        </p:txBody>
      </p:sp>
      <p:sp>
        <p:nvSpPr>
          <p:cNvPr id="9" name="Espace réservé du pied de page 8"/>
          <p:cNvSpPr>
            <a:spLocks noGrp="1"/>
          </p:cNvSpPr>
          <p:nvPr>
            <p:ph type="ftr" sz="quarter" idx="11"/>
          </p:nvPr>
        </p:nvSpPr>
        <p:spPr/>
        <p:txBody>
          <a:bodyPr/>
          <a:lstStyle/>
          <a:p>
            <a:r>
              <a:rPr lang="fr-FR" smtClean="0"/>
              <a:t>JP BOVE/13/9/2015</a:t>
            </a:r>
            <a:endParaRPr lang="fr-FR"/>
          </a:p>
        </p:txBody>
      </p:sp>
      <p:sp>
        <p:nvSpPr>
          <p:cNvPr id="12" name="Espace réservé du numéro de diapositive 11"/>
          <p:cNvSpPr>
            <a:spLocks noGrp="1"/>
          </p:cNvSpPr>
          <p:nvPr>
            <p:ph type="sldNum" sz="quarter" idx="12"/>
          </p:nvPr>
        </p:nvSpPr>
        <p:spPr/>
        <p:txBody>
          <a:bodyPr/>
          <a:lstStyle/>
          <a:p>
            <a:fld id="{2B825D18-8F47-4676-AC87-C8BC662B5306}" type="slidenum">
              <a:rPr lang="fr-FR" smtClean="0"/>
              <a:pPr/>
              <a:t>33</a:t>
            </a:fld>
            <a:endParaRPr lang="fr-FR" dirty="0"/>
          </a:p>
        </p:txBody>
      </p:sp>
      <p:sp>
        <p:nvSpPr>
          <p:cNvPr id="13" name="Rectangle 12"/>
          <p:cNvSpPr/>
          <p:nvPr/>
        </p:nvSpPr>
        <p:spPr>
          <a:xfrm>
            <a:off x="3386336" y="59283"/>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4" name="Image 13"/>
          <p:cNvPicPr>
            <a:picLocks noChangeAspect="1"/>
          </p:cNvPicPr>
          <p:nvPr/>
        </p:nvPicPr>
        <p:blipFill>
          <a:blip r:embed="rId2"/>
          <a:stretch>
            <a:fillRect/>
          </a:stretch>
        </p:blipFill>
        <p:spPr>
          <a:xfrm>
            <a:off x="8579667" y="68207"/>
            <a:ext cx="564333" cy="370847"/>
          </a:xfrm>
          <a:prstGeom prst="rect">
            <a:avLst/>
          </a:prstGeom>
        </p:spPr>
      </p:pic>
      <p:pic>
        <p:nvPicPr>
          <p:cNvPr id="15"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518606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1+#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6">
                                            <p:txEl>
                                              <p:pRg st="17" end="1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6">
                                            <p:txEl>
                                              <p:pRg st="18" end="18"/>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
                                            <p:txEl>
                                              <p:pRg st="19" end="19"/>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6">
                                            <p:txEl>
                                              <p:pRg st="20" end="20"/>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6">
                                            <p:txEl>
                                              <p:pRg st="21" end="21"/>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6">
                                            <p:txEl>
                                              <p:pRg st="22" end="2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Connecteur droit avec flèche 22"/>
          <p:cNvCxnSpPr/>
          <p:nvPr/>
        </p:nvCxnSpPr>
        <p:spPr>
          <a:xfrm flipH="1">
            <a:off x="8172400" y="2492896"/>
            <a:ext cx="864096" cy="1010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0" y="714356"/>
            <a:ext cx="8929718"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b="1" dirty="0" smtClean="0">
                <a:latin typeface="Arial" pitchFamily="34" charset="0"/>
                <a:cs typeface="Arial" pitchFamily="34" charset="0"/>
              </a:rPr>
              <a:t>Les différentes textes applicables et utilisables comme base juridique</a:t>
            </a:r>
            <a:endParaRPr lang="fr-FR" sz="2000" b="1" dirty="0">
              <a:latin typeface="Arial" pitchFamily="34" charset="0"/>
              <a:cs typeface="Arial" pitchFamily="34" charset="0"/>
            </a:endParaRPr>
          </a:p>
        </p:txBody>
      </p:sp>
      <p:sp>
        <p:nvSpPr>
          <p:cNvPr id="5" name="Espace réservé du contenu 5"/>
          <p:cNvSpPr txBox="1">
            <a:spLocks/>
          </p:cNvSpPr>
          <p:nvPr/>
        </p:nvSpPr>
        <p:spPr>
          <a:xfrm>
            <a:off x="357190" y="1127551"/>
            <a:ext cx="8786810" cy="4730341"/>
          </a:xfrm>
          <a:prstGeom prst="rect">
            <a:avLst/>
          </a:prstGeom>
        </p:spPr>
        <p:txBody>
          <a:bodyPr vert="horz" lIns="91440" tIns="45720" rIns="91440" bIns="45720" rtlCol="0">
            <a:normAutofit fontScale="85000" lnSpcReduction="10000"/>
          </a:bodyPr>
          <a:lstStyle/>
          <a:p>
            <a:pPr marL="457200" marR="0" lvl="0" indent="-45720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rgbClr val="00B050"/>
                </a:solidFill>
                <a:effectLst/>
                <a:uLnTx/>
                <a:uFillTx/>
              </a:rPr>
              <a:t>1)</a:t>
            </a:r>
            <a:r>
              <a:rPr kumimoji="0" lang="fr-FR" sz="2400" b="1" i="0" u="none" strike="noStrike" kern="1200" cap="none" spc="0" normalizeH="0" baseline="0" noProof="0" dirty="0" smtClean="0">
                <a:ln>
                  <a:noFill/>
                </a:ln>
                <a:solidFill>
                  <a:srgbClr val="00B050"/>
                </a:solidFill>
                <a:effectLst/>
                <a:uLnTx/>
                <a:uFillTx/>
              </a:rPr>
              <a:t> </a:t>
            </a:r>
            <a:r>
              <a:rPr kumimoji="0" lang="fr-FR" sz="2400" b="1" i="0" u="sng" strike="noStrike" kern="1200" cap="none" spc="0" normalizeH="0" baseline="0" noProof="0" dirty="0" smtClean="0">
                <a:ln>
                  <a:noFill/>
                </a:ln>
                <a:solidFill>
                  <a:srgbClr val="00B050"/>
                </a:solidFill>
                <a:effectLst/>
                <a:uLnTx/>
                <a:uFillTx/>
              </a:rPr>
              <a:t>Le</a:t>
            </a:r>
            <a:r>
              <a:rPr lang="fr-FR" sz="2400" b="1" u="sng" dirty="0" smtClean="0">
                <a:solidFill>
                  <a:srgbClr val="00B050"/>
                </a:solidFill>
              </a:rPr>
              <a:t> </a:t>
            </a:r>
            <a:r>
              <a:rPr kumimoji="0" lang="fr-FR" sz="2400" b="1" i="0" u="sng" strike="noStrike" kern="1200" cap="none" spc="0" normalizeH="0" baseline="0" noProof="0" dirty="0" smtClean="0">
                <a:ln>
                  <a:noFill/>
                </a:ln>
                <a:solidFill>
                  <a:srgbClr val="00B050"/>
                </a:solidFill>
                <a:effectLst/>
                <a:uLnTx/>
                <a:uFillTx/>
              </a:rPr>
              <a:t>PDRR</a:t>
            </a:r>
            <a:r>
              <a:rPr kumimoji="0" lang="fr-FR" sz="2400" b="1" i="0" u="none" strike="noStrike" kern="1200" cap="none" spc="0" normalizeH="0" baseline="0" noProof="0" dirty="0" smtClean="0">
                <a:ln>
                  <a:noFill/>
                </a:ln>
                <a:solidFill>
                  <a:srgbClr val="00B050"/>
                </a:solidFill>
                <a:effectLst/>
                <a:uLnTx/>
                <a:uFillTx/>
              </a:rPr>
              <a:t>: mesures/types d’opérations relevant de l’</a:t>
            </a:r>
            <a:r>
              <a:rPr kumimoji="0" lang="fr-FR" sz="2400" b="1" i="1" u="none" strike="noStrike" kern="1200" cap="none" spc="0" normalizeH="0" baseline="0" noProof="0" dirty="0" smtClean="0">
                <a:ln>
                  <a:noFill/>
                </a:ln>
                <a:solidFill>
                  <a:srgbClr val="00B050"/>
                </a:solidFill>
                <a:effectLst/>
                <a:uLnTx/>
                <a:uFillTx/>
              </a:rPr>
              <a:t>art 42 </a:t>
            </a:r>
          </a:p>
          <a:p>
            <a:pPr marL="457200" marR="0" lvl="0" indent="-45720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400" b="1" i="1" u="none" strike="noStrike" kern="1200" cap="none" spc="0" normalizeH="0" baseline="0" noProof="0" dirty="0" smtClean="0">
                <a:ln>
                  <a:noFill/>
                </a:ln>
                <a:solidFill>
                  <a:srgbClr val="C00000"/>
                </a:solidFill>
                <a:effectLst/>
                <a:uLnTx/>
                <a:uFillTx/>
                <a:latin typeface="+mn-lt"/>
                <a:ea typeface="+mn-ea"/>
                <a:cs typeface="+mn-cs"/>
              </a:rPr>
              <a:t>	</a:t>
            </a:r>
            <a:r>
              <a:rPr kumimoji="0" lang="fr-FR" sz="2400" b="1" i="1" u="none" strike="noStrike" kern="1200" cap="none" spc="0" normalizeH="0" baseline="0" noProof="0" dirty="0" smtClean="0">
                <a:ln>
                  <a:noFill/>
                </a:ln>
                <a:solidFill>
                  <a:srgbClr val="00B050"/>
                </a:solidFill>
                <a:effectLst/>
                <a:uLnTx/>
                <a:uFillTx/>
                <a:latin typeface="+mn-lt"/>
                <a:ea typeface="+mn-ea"/>
                <a:cs typeface="+mn-cs"/>
              </a:rPr>
              <a:t>-&gt; Ne nécessite pas de régime d’aide dans le champ art 42</a:t>
            </a:r>
          </a:p>
          <a:p>
            <a:pPr marL="857250" marR="0" lvl="1" indent="-45720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400" b="1" i="1" u="none" strike="noStrike" kern="1200" cap="none" spc="0" normalizeH="0" baseline="0" noProof="0" dirty="0" smtClean="0">
                <a:ln>
                  <a:noFill/>
                </a:ln>
                <a:solidFill>
                  <a:srgbClr val="C00000"/>
                </a:solidFill>
                <a:effectLst/>
                <a:uLnTx/>
                <a:uFillTx/>
                <a:latin typeface="+mn-lt"/>
                <a:ea typeface="+mn-ea"/>
                <a:cs typeface="+mn-cs"/>
              </a:rPr>
              <a:t>	</a:t>
            </a:r>
            <a:endParaRPr kumimoji="0" lang="fr-FR" sz="2400" b="1" i="1" u="sng" strike="noStrike" kern="1200" cap="none" spc="0" normalizeH="0" baseline="0" noProof="0" dirty="0" smtClean="0">
              <a:ln>
                <a:noFill/>
              </a:ln>
              <a:solidFill>
                <a:schemeClr val="tx2"/>
              </a:solidFill>
              <a:effectLst/>
              <a:uLnTx/>
              <a:uFillTx/>
              <a:latin typeface="+mn-lt"/>
              <a:ea typeface="+mn-ea"/>
              <a:cs typeface="+mn-cs"/>
            </a:endParaRPr>
          </a:p>
          <a:p>
            <a:pPr marL="457200" marR="0" lvl="0" indent="-45720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rgbClr val="00B050"/>
                </a:solidFill>
                <a:effectLst/>
                <a:uLnTx/>
                <a:uFillTx/>
                <a:latin typeface="+mn-lt"/>
                <a:ea typeface="+mn-ea"/>
                <a:cs typeface="+mn-cs"/>
              </a:rPr>
              <a:t>2)</a:t>
            </a:r>
            <a:r>
              <a:rPr kumimoji="0" lang="fr-FR" sz="2400" b="1" i="0" u="none" strike="noStrike" kern="1200" cap="none" spc="0" normalizeH="0" baseline="0" noProof="0" dirty="0" smtClean="0">
                <a:ln>
                  <a:noFill/>
                </a:ln>
                <a:solidFill>
                  <a:srgbClr val="00B050"/>
                </a:solidFill>
                <a:effectLst/>
                <a:uLnTx/>
                <a:uFillTx/>
                <a:latin typeface="+mn-lt"/>
                <a:ea typeface="+mn-ea"/>
                <a:cs typeface="+mn-cs"/>
              </a:rPr>
              <a:t> </a:t>
            </a:r>
            <a:r>
              <a:rPr kumimoji="0" lang="fr-FR" sz="2400" b="1" i="0" u="sng" strike="noStrike" kern="1200" cap="none" spc="0" normalizeH="0" baseline="0" noProof="0" dirty="0" smtClean="0">
                <a:ln>
                  <a:noFill/>
                </a:ln>
                <a:solidFill>
                  <a:srgbClr val="00B050"/>
                </a:solidFill>
                <a:effectLst/>
                <a:uLnTx/>
                <a:uFillTx/>
                <a:latin typeface="+mn-lt"/>
                <a:ea typeface="+mn-ea"/>
                <a:cs typeface="+mn-cs"/>
              </a:rPr>
              <a:t>Le REAF n° </a:t>
            </a:r>
            <a:r>
              <a:rPr kumimoji="0" lang="fr-FR" sz="2400" b="1" i="0" u="none" strike="noStrike" kern="1200" cap="none" spc="0" normalizeH="0" baseline="0" noProof="0" dirty="0" smtClean="0">
                <a:ln>
                  <a:noFill/>
                </a:ln>
                <a:solidFill>
                  <a:srgbClr val="00B050"/>
                </a:solidFill>
                <a:effectLst/>
                <a:uLnTx/>
                <a:uFillTx/>
                <a:latin typeface="+mn-lt"/>
                <a:ea typeface="+mn-ea"/>
                <a:cs typeface="+mn-cs"/>
              </a:rPr>
              <a:t>702-2014 </a:t>
            </a:r>
            <a:r>
              <a:rPr kumimoji="0" lang="fr-FR" sz="2400" b="1" i="1" u="sng" strike="noStrike" kern="1200" cap="none" spc="0" normalizeH="0" baseline="0" noProof="0" dirty="0" smtClean="0">
                <a:ln>
                  <a:noFill/>
                </a:ln>
                <a:solidFill>
                  <a:schemeClr val="tx2"/>
                </a:solidFill>
                <a:effectLst/>
                <a:uLnTx/>
                <a:uFillTx/>
                <a:latin typeface="+mn-lt"/>
                <a:ea typeface="+mn-ea"/>
                <a:cs typeface="+mn-cs"/>
              </a:rPr>
              <a:t>hors art 42</a:t>
            </a:r>
            <a:r>
              <a:rPr kumimoji="0" lang="fr-FR" sz="2400" b="1" i="1" u="sng" strike="noStrike" kern="1200" cap="none" spc="0" normalizeH="0" baseline="0" noProof="0" dirty="0" smtClean="0">
                <a:ln>
                  <a:noFill/>
                </a:ln>
                <a:solidFill>
                  <a:srgbClr val="00B050"/>
                </a:solidFill>
                <a:effectLst/>
                <a:uLnTx/>
                <a:uFillTx/>
                <a:latin typeface="+mn-lt"/>
                <a:ea typeface="+mn-ea"/>
                <a:cs typeface="+mn-cs"/>
              </a:rPr>
              <a:t> </a:t>
            </a:r>
            <a:r>
              <a:rPr kumimoji="0" lang="fr-FR" sz="2400" b="1" i="1" u="sng" strike="noStrike" kern="1200" cap="none" spc="0" normalizeH="0" baseline="0" noProof="0" dirty="0" smtClean="0">
                <a:ln>
                  <a:noFill/>
                </a:ln>
                <a:solidFill>
                  <a:srgbClr val="004494"/>
                </a:solidFill>
                <a:effectLst/>
                <a:uLnTx/>
                <a:uFillTx/>
                <a:latin typeface="+mn-lt"/>
                <a:ea typeface="+mn-ea"/>
                <a:cs typeface="+mn-cs"/>
              </a:rPr>
              <a:t>à utiliser pour</a:t>
            </a:r>
            <a:r>
              <a:rPr kumimoji="0" lang="fr-FR" sz="2400" b="1" i="1" u="sng" strike="noStrike" kern="1200" cap="none" spc="0" normalizeH="0" noProof="0" dirty="0" smtClean="0">
                <a:ln>
                  <a:noFill/>
                </a:ln>
                <a:solidFill>
                  <a:srgbClr val="004494"/>
                </a:solidFill>
                <a:effectLst/>
                <a:uLnTx/>
                <a:uFillTx/>
                <a:latin typeface="+mn-lt"/>
                <a:ea typeface="+mn-ea"/>
                <a:cs typeface="+mn-cs"/>
              </a:rPr>
              <a:t> la FORET</a:t>
            </a:r>
            <a:endParaRPr kumimoji="0" lang="fr-FR" sz="2400" b="1" i="1" u="sng" strike="noStrike" kern="1200" cap="none" spc="0" normalizeH="0" baseline="0" noProof="0" dirty="0" smtClean="0">
              <a:ln>
                <a:noFill/>
              </a:ln>
              <a:solidFill>
                <a:srgbClr val="004494"/>
              </a:solidFill>
              <a:effectLst/>
              <a:uLnTx/>
              <a:uFillTx/>
              <a:latin typeface="+mn-lt"/>
              <a:ea typeface="+mn-ea"/>
              <a:cs typeface="+mn-cs"/>
            </a:endParaRPr>
          </a:p>
          <a:p>
            <a:pPr marL="857250" marR="0" lvl="1" indent="-45720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400" b="1" i="1" u="none" strike="noStrike" kern="1200" cap="none" spc="0" normalizeH="0" baseline="0" noProof="0" dirty="0" smtClean="0">
                <a:ln>
                  <a:noFill/>
                </a:ln>
                <a:solidFill>
                  <a:srgbClr val="C00000"/>
                </a:solidFill>
                <a:effectLst/>
                <a:uLnTx/>
                <a:uFillTx/>
                <a:latin typeface="+mn-lt"/>
                <a:ea typeface="+mn-ea"/>
                <a:cs typeface="+mn-cs"/>
              </a:rPr>
              <a:t>	</a:t>
            </a:r>
            <a:r>
              <a:rPr kumimoji="0" lang="fr-FR" sz="2400" b="1" i="1" u="none" strike="noStrike" kern="1200" cap="none" spc="0" normalizeH="0" baseline="0" noProof="0" dirty="0" smtClean="0">
                <a:ln>
                  <a:noFill/>
                </a:ln>
                <a:solidFill>
                  <a:srgbClr val="FF0000"/>
                </a:solidFill>
                <a:effectLst/>
                <a:uLnTx/>
                <a:uFillTx/>
                <a:latin typeface="+mn-lt"/>
                <a:ea typeface="+mn-ea"/>
                <a:cs typeface="+mn-cs"/>
              </a:rPr>
              <a:t>-&gt; Nécessite un régime d’aide exempté</a:t>
            </a:r>
            <a:r>
              <a:rPr kumimoji="0" lang="fr-FR" sz="2400" b="1" i="1" u="none" strike="noStrike" kern="1200" cap="none" spc="0" normalizeH="0" noProof="0" dirty="0" smtClean="0">
                <a:ln>
                  <a:noFill/>
                </a:ln>
                <a:solidFill>
                  <a:srgbClr val="FF0000"/>
                </a:solidFill>
                <a:effectLst/>
                <a:uLnTx/>
                <a:uFillTx/>
                <a:latin typeface="+mn-lt"/>
                <a:ea typeface="+mn-ea"/>
                <a:cs typeface="+mn-cs"/>
              </a:rPr>
              <a:t> </a:t>
            </a:r>
            <a:r>
              <a:rPr kumimoji="0" lang="fr-FR" sz="2400" i="1" u="none" strike="noStrike" kern="1200" cap="none" spc="0" normalizeH="0" noProof="0" dirty="0" smtClean="0">
                <a:ln>
                  <a:noFill/>
                </a:ln>
                <a:solidFill>
                  <a:srgbClr val="FF0000"/>
                </a:solidFill>
                <a:effectLst/>
                <a:uLnTx/>
                <a:uFillTx/>
                <a:latin typeface="+mn-lt"/>
                <a:ea typeface="+mn-ea"/>
                <a:cs typeface="+mn-cs"/>
              </a:rPr>
              <a:t>(des autorités de gestion)</a:t>
            </a:r>
            <a:endParaRPr kumimoji="0" lang="fr-FR" sz="2400" i="1" u="none" strike="noStrike" kern="1200" cap="none" spc="0" normalizeH="0" baseline="0" noProof="0" dirty="0" smtClean="0">
              <a:ln>
                <a:noFill/>
              </a:ln>
              <a:solidFill>
                <a:srgbClr val="FF0000"/>
              </a:solidFill>
              <a:effectLst/>
              <a:uLnTx/>
              <a:uFillTx/>
              <a:latin typeface="+mn-lt"/>
              <a:ea typeface="+mn-ea"/>
              <a:cs typeface="+mn-cs"/>
            </a:endParaRPr>
          </a:p>
          <a:p>
            <a:pPr marL="857250" lvl="1" indent="-457200">
              <a:defRPr/>
            </a:pPr>
            <a:r>
              <a:rPr lang="fr-FR" sz="2400" b="1" i="1" dirty="0" smtClean="0">
                <a:solidFill>
                  <a:schemeClr val="tx2"/>
                </a:solidFill>
              </a:rPr>
              <a:t>	-&gt; 3 régimes cadres exemptés « forêt » du Ministère de l’Agriculture</a:t>
            </a:r>
            <a:endParaRPr kumimoji="0" lang="fr-FR" sz="1200" b="1" i="1" u="none" strike="noStrike" kern="1200" cap="none" spc="0" normalizeH="0" baseline="0" noProof="0" dirty="0" smtClean="0">
              <a:ln>
                <a:noFill/>
              </a:ln>
              <a:solidFill>
                <a:schemeClr val="tx2"/>
              </a:solidFill>
              <a:effectLst/>
              <a:uLnTx/>
              <a:uFillTx/>
            </a:endParaRPr>
          </a:p>
          <a:p>
            <a:pPr marL="457200" marR="0" lvl="0" indent="-45720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rgbClr val="00B050"/>
                </a:solidFill>
                <a:effectLst/>
                <a:uLnTx/>
                <a:uFillTx/>
                <a:latin typeface="+mn-lt"/>
                <a:ea typeface="+mn-ea"/>
                <a:cs typeface="+mn-cs"/>
              </a:rPr>
              <a:t>3</a:t>
            </a:r>
            <a:r>
              <a:rPr kumimoji="0" lang="fr-FR" sz="2400" b="1" i="0" u="none" strike="noStrike" kern="1200" cap="none" spc="0" normalizeH="0" baseline="0" noProof="0" dirty="0" smtClean="0">
                <a:ln>
                  <a:noFill/>
                </a:ln>
                <a:solidFill>
                  <a:srgbClr val="00B050"/>
                </a:solidFill>
                <a:effectLst/>
                <a:uLnTx/>
                <a:uFillTx/>
                <a:latin typeface="+mn-lt"/>
                <a:ea typeface="+mn-ea"/>
                <a:cs typeface="+mn-cs"/>
              </a:rPr>
              <a:t>) </a:t>
            </a:r>
            <a:r>
              <a:rPr kumimoji="0" lang="fr-FR" sz="2400" b="1" i="0" u="sng" strike="noStrike" kern="1200" cap="none" spc="0" normalizeH="0" baseline="0" noProof="0" dirty="0" smtClean="0">
                <a:ln>
                  <a:noFill/>
                </a:ln>
                <a:solidFill>
                  <a:srgbClr val="00B050"/>
                </a:solidFill>
                <a:effectLst/>
                <a:uLnTx/>
                <a:uFillTx/>
                <a:latin typeface="+mn-lt"/>
                <a:ea typeface="+mn-ea"/>
                <a:cs typeface="+mn-cs"/>
              </a:rPr>
              <a:t>Les lignes directrices agricoles </a:t>
            </a:r>
            <a:r>
              <a:rPr kumimoji="0" lang="fr-FR" sz="2400" b="1" i="0" u="none" strike="noStrike" kern="1200" cap="none" spc="0" normalizeH="0" baseline="0" noProof="0" dirty="0" smtClean="0">
                <a:ln>
                  <a:noFill/>
                </a:ln>
                <a:solidFill>
                  <a:srgbClr val="00B050"/>
                </a:solidFill>
                <a:effectLst/>
                <a:uLnTx/>
                <a:uFillTx/>
                <a:latin typeface="+mn-lt"/>
                <a:ea typeface="+mn-ea"/>
                <a:cs typeface="+mn-cs"/>
              </a:rPr>
              <a:t>du 1/7/14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hors art 42</a:t>
            </a:r>
            <a:r>
              <a:rPr kumimoji="0" lang="fr-FR" sz="2400" b="1" i="0" u="none" strike="noStrike" kern="1200" cap="none" spc="0" normalizeH="0" baseline="0" noProof="0" dirty="0" smtClean="0">
                <a:ln>
                  <a:noFill/>
                </a:ln>
                <a:solidFill>
                  <a:srgbClr val="00B050"/>
                </a:solidFill>
                <a:effectLst/>
                <a:uLnTx/>
                <a:uFillTx/>
                <a:latin typeface="+mn-lt"/>
                <a:ea typeface="+mn-ea"/>
                <a:cs typeface="+mn-cs"/>
              </a:rPr>
              <a:t> </a:t>
            </a:r>
          </a:p>
          <a:p>
            <a:pPr marL="857250" marR="0" lvl="1" indent="-45720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200" b="1" i="1" u="none" strike="noStrike" kern="1200" cap="none" spc="0" normalizeH="0" baseline="0" noProof="0" dirty="0" smtClean="0">
                <a:ln>
                  <a:noFill/>
                </a:ln>
                <a:solidFill>
                  <a:srgbClr val="FF0000"/>
                </a:solidFill>
                <a:effectLst/>
                <a:uLnTx/>
                <a:uFillTx/>
                <a:latin typeface="+mn-lt"/>
                <a:ea typeface="+mn-ea"/>
                <a:cs typeface="+mn-cs"/>
              </a:rPr>
              <a:t>-&gt; Nécessite toujours une procédure de notification (longue et complexe)</a:t>
            </a:r>
          </a:p>
          <a:p>
            <a:pPr marL="857250" marR="0" lvl="1" indent="-457200" defTabSz="914400" rtl="0" eaLnBrk="1" fontAlgn="auto" latinLnBrk="0" hangingPunct="1">
              <a:lnSpc>
                <a:spcPct val="100000"/>
              </a:lnSpc>
              <a:spcBef>
                <a:spcPts val="0"/>
              </a:spcBef>
              <a:spcAft>
                <a:spcPts val="0"/>
              </a:spcAft>
              <a:buClrTx/>
              <a:buSzTx/>
              <a:buFont typeface="Arial" pitchFamily="34" charset="0"/>
              <a:buNone/>
              <a:tabLst/>
              <a:defRPr/>
            </a:pPr>
            <a:r>
              <a:rPr lang="fr-FR" sz="2200" b="1" i="1" dirty="0" smtClean="0">
                <a:solidFill>
                  <a:schemeClr val="tx2"/>
                </a:solidFill>
              </a:rPr>
              <a:t>-&gt; 3 régimes </a:t>
            </a:r>
            <a:r>
              <a:rPr lang="fr-FR" sz="2200" b="1" i="1" smtClean="0">
                <a:solidFill>
                  <a:schemeClr val="tx2"/>
                </a:solidFill>
              </a:rPr>
              <a:t>cadres forêt</a:t>
            </a:r>
            <a:r>
              <a:rPr lang="fr-FR" sz="2200" b="1" i="1" dirty="0" smtClean="0">
                <a:solidFill>
                  <a:schemeClr val="tx2"/>
                </a:solidFill>
              </a:rPr>
              <a:t>, services de base, coopération</a:t>
            </a:r>
            <a:endParaRPr kumimoji="0" lang="fr-FR" sz="2200" b="0" i="1" u="none" strike="noStrike" kern="1200" cap="none" spc="0" normalizeH="0" baseline="0" noProof="0" dirty="0" smtClean="0">
              <a:ln>
                <a:noFill/>
              </a:ln>
              <a:solidFill>
                <a:schemeClr val="tx2"/>
              </a:solidFill>
              <a:effectLst/>
              <a:uLnTx/>
              <a:uFillTx/>
            </a:endParaRP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lang="fr-FR" sz="2400" b="1" u="sng" dirty="0">
                <a:solidFill>
                  <a:schemeClr val="tx2"/>
                </a:solidFill>
              </a:rPr>
              <a:t>4</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Le Règlement de </a:t>
            </a:r>
            <a:r>
              <a:rPr kumimoji="0" lang="fr-FR" sz="2400" b="1" i="0" u="sng" strike="noStrike" kern="1200" cap="none" spc="0" normalizeH="0" baseline="0" noProof="0" dirty="0" err="1" smtClean="0">
                <a:ln>
                  <a:noFill/>
                </a:ln>
                <a:solidFill>
                  <a:schemeClr val="tx2"/>
                </a:solidFill>
                <a:effectLst/>
                <a:uLnTx/>
                <a:uFillTx/>
                <a:latin typeface="+mn-lt"/>
                <a:ea typeface="+mn-ea"/>
                <a:cs typeface="+mn-cs"/>
              </a:rPr>
              <a:t>minimis</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 général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n°1407-2013 </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à utiliser hors art 42</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000" b="1" i="1" u="none" strike="noStrike" kern="1200" cap="none" spc="0" normalizeH="0" baseline="0" noProof="0" dirty="0" smtClean="0">
                <a:ln>
                  <a:noFill/>
                </a:ln>
                <a:solidFill>
                  <a:srgbClr val="FF0000"/>
                </a:solidFill>
                <a:effectLst/>
                <a:uLnTx/>
                <a:uFillTx/>
                <a:latin typeface="+mn-lt"/>
                <a:ea typeface="+mn-ea"/>
                <a:cs typeface="+mn-cs"/>
              </a:rPr>
              <a:t>-&gt; Ne nécessite pas de régime d’aide ni de notification</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5)</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Les régimes d’aide du RGEC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n°651-2014 (hors art 42) </a:t>
            </a:r>
            <a:endParaRPr kumimoji="0" lang="fr-FR" sz="2000" b="1" i="1" u="none" strike="noStrike" kern="1200" cap="none" spc="0" normalizeH="0" baseline="0" noProof="0" dirty="0" smtClean="0">
              <a:ln>
                <a:noFill/>
              </a:ln>
              <a:solidFill>
                <a:schemeClr val="tx2"/>
              </a:solidFill>
              <a:effectLst/>
              <a:uLnTx/>
              <a:uFillTx/>
              <a:latin typeface="+mn-lt"/>
              <a:ea typeface="+mn-ea"/>
              <a:cs typeface="+mn-cs"/>
            </a:endParaRP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lang="fr-FR" sz="2000" b="1" i="1" dirty="0" smtClean="0">
                <a:solidFill>
                  <a:schemeClr val="tx2"/>
                </a:solidFill>
              </a:rPr>
              <a:t>Régime AFR</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000" b="1" i="1" u="none" strike="noStrike" kern="1200" cap="none" spc="0" normalizeH="0" baseline="0" noProof="0" dirty="0" smtClean="0">
                <a:ln>
                  <a:noFill/>
                </a:ln>
                <a:solidFill>
                  <a:schemeClr val="tx2"/>
                </a:solidFill>
                <a:effectLst/>
                <a:uLnTx/>
                <a:uFillTx/>
                <a:latin typeface="+mn-lt"/>
                <a:ea typeface="+mn-ea"/>
                <a:cs typeface="+mn-cs"/>
              </a:rPr>
              <a:t>Régime d’aide aux</a:t>
            </a:r>
            <a:r>
              <a:rPr kumimoji="0" lang="fr-FR" sz="2000" b="1" i="1" u="none" strike="noStrike" kern="1200" cap="none" spc="0" normalizeH="0" noProof="0" dirty="0" smtClean="0">
                <a:ln>
                  <a:noFill/>
                </a:ln>
                <a:solidFill>
                  <a:schemeClr val="tx2"/>
                </a:solidFill>
                <a:effectLst/>
                <a:uLnTx/>
                <a:uFillTx/>
                <a:latin typeface="+mn-lt"/>
                <a:ea typeface="+mn-ea"/>
                <a:cs typeface="+mn-cs"/>
              </a:rPr>
              <a:t> </a:t>
            </a:r>
            <a:r>
              <a:rPr kumimoji="0" lang="fr-FR" sz="2000" b="1" i="1" u="none" strike="noStrike" kern="1200" cap="none" spc="0" normalizeH="0" baseline="0" noProof="0" dirty="0" smtClean="0">
                <a:ln>
                  <a:noFill/>
                </a:ln>
                <a:solidFill>
                  <a:schemeClr val="tx2"/>
                </a:solidFill>
                <a:effectLst/>
                <a:uLnTx/>
                <a:uFillTx/>
                <a:latin typeface="+mn-lt"/>
                <a:ea typeface="+mn-ea"/>
                <a:cs typeface="+mn-cs"/>
              </a:rPr>
              <a:t>PME </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000" b="1" i="1" u="none" strike="noStrike" kern="1200" cap="none" spc="0" normalizeH="0" baseline="0" noProof="0" dirty="0" smtClean="0">
                <a:ln>
                  <a:noFill/>
                </a:ln>
                <a:solidFill>
                  <a:schemeClr val="tx2"/>
                </a:solidFill>
                <a:effectLst/>
                <a:uLnTx/>
                <a:uFillTx/>
                <a:latin typeface="+mn-lt"/>
                <a:ea typeface="+mn-ea"/>
                <a:cs typeface="+mn-cs"/>
              </a:rPr>
              <a:t>Régime d’aide RDI </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000" b="1" i="1" u="none" strike="noStrike" kern="1200" cap="none" spc="0" normalizeH="0" baseline="0" noProof="0" dirty="0" smtClean="0">
                <a:ln>
                  <a:noFill/>
                </a:ln>
                <a:solidFill>
                  <a:schemeClr val="tx2"/>
                </a:solidFill>
                <a:effectLst/>
                <a:uLnTx/>
                <a:uFillTx/>
                <a:latin typeface="+mn-lt"/>
                <a:ea typeface="+mn-ea"/>
                <a:cs typeface="+mn-cs"/>
              </a:rPr>
              <a:t>Régime d’aide environnement</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000" b="1" i="1" u="none" strike="noStrike" kern="1200" cap="none" spc="0" normalizeH="0" baseline="0" noProof="0" dirty="0" smtClean="0">
                <a:ln>
                  <a:noFill/>
                </a:ln>
                <a:solidFill>
                  <a:schemeClr val="tx2"/>
                </a:solidFill>
                <a:effectLst/>
                <a:uLnTx/>
                <a:uFillTx/>
                <a:latin typeface="+mn-lt"/>
                <a:ea typeface="+mn-ea"/>
                <a:cs typeface="+mn-cs"/>
              </a:rPr>
              <a:t>Régime d’aide formation,</a:t>
            </a:r>
            <a:r>
              <a:rPr kumimoji="0" lang="fr-FR" sz="2000" b="1" i="1" u="none" strike="noStrike" kern="1200" cap="none" spc="0" normalizeH="0" noProof="0" dirty="0" smtClean="0">
                <a:ln>
                  <a:noFill/>
                </a:ln>
                <a:solidFill>
                  <a:schemeClr val="tx2"/>
                </a:solidFill>
                <a:effectLst/>
                <a:uLnTx/>
                <a:uFillTx/>
                <a:latin typeface="+mn-lt"/>
                <a:ea typeface="+mn-ea"/>
                <a:cs typeface="+mn-cs"/>
              </a:rPr>
              <a:t> </a:t>
            </a:r>
            <a:endParaRPr kumimoji="0" lang="fr-FR" sz="2000" b="1" i="1" u="none" strike="noStrike" kern="1200" cap="none" spc="0" normalizeH="0" baseline="0" noProof="0" dirty="0" smtClean="0">
              <a:ln>
                <a:noFill/>
              </a:ln>
              <a:solidFill>
                <a:schemeClr val="tx2"/>
              </a:solidFill>
              <a:effectLst/>
              <a:uLnTx/>
              <a:uFillTx/>
              <a:latin typeface="+mn-lt"/>
              <a:ea typeface="+mn-ea"/>
              <a:cs typeface="+mn-cs"/>
            </a:endParaRP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000" b="1" i="1" u="none" strike="noStrike" kern="1200" cap="none" spc="0" normalizeH="0" baseline="0" noProof="0" dirty="0" smtClean="0">
                <a:ln>
                  <a:noFill/>
                </a:ln>
                <a:solidFill>
                  <a:schemeClr val="tx2"/>
                </a:solidFill>
                <a:effectLst/>
                <a:uLnTx/>
                <a:uFillTx/>
                <a:latin typeface="+mn-lt"/>
                <a:ea typeface="+mn-ea"/>
                <a:cs typeface="+mn-cs"/>
              </a:rPr>
              <a:t>Régime d’aide infrastructures locales, sport, culture,</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endParaRPr kumimoji="0" lang="fr-FR" sz="2400" b="1" i="1" u="none" strike="noStrike" kern="1200" cap="none" spc="0" normalizeH="0" baseline="0" noProof="0" dirty="0" smtClean="0">
              <a:ln>
                <a:noFill/>
              </a:ln>
              <a:solidFill>
                <a:srgbClr val="C00000"/>
              </a:solidFill>
              <a:effectLst/>
              <a:uLnTx/>
              <a:uFillTx/>
              <a:latin typeface="+mn-lt"/>
              <a:ea typeface="+mn-ea"/>
              <a:cs typeface="+mn-cs"/>
            </a:endParaRP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endParaRPr kumimoji="0" lang="fr-FR" sz="2400" b="1" i="1" u="none" strike="noStrike" kern="1200" cap="none" spc="0" normalizeH="0" baseline="0" noProof="0" dirty="0" smtClean="0">
              <a:ln>
                <a:noFill/>
              </a:ln>
              <a:solidFill>
                <a:srgbClr val="C00000"/>
              </a:solidFill>
              <a:effectLst/>
              <a:uLnTx/>
              <a:uFillTx/>
              <a:latin typeface="+mn-lt"/>
              <a:ea typeface="+mn-ea"/>
              <a:cs typeface="+mn-cs"/>
            </a:endParaRPr>
          </a:p>
        </p:txBody>
      </p:sp>
      <p:sp>
        <p:nvSpPr>
          <p:cNvPr id="6" name="Accolade fermante 5"/>
          <p:cNvSpPr/>
          <p:nvPr/>
        </p:nvSpPr>
        <p:spPr>
          <a:xfrm>
            <a:off x="6084168" y="4521482"/>
            <a:ext cx="285752" cy="1214446"/>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 name="Ellipse 7"/>
          <p:cNvSpPr/>
          <p:nvPr/>
        </p:nvSpPr>
        <p:spPr>
          <a:xfrm>
            <a:off x="7823760" y="4447942"/>
            <a:ext cx="1428760" cy="1357322"/>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b="1" dirty="0" smtClean="0">
                <a:solidFill>
                  <a:srgbClr val="FF0000"/>
                </a:solidFill>
              </a:rPr>
              <a:t>Bases juridiques</a:t>
            </a:r>
          </a:p>
          <a:p>
            <a:pPr algn="ctr"/>
            <a:r>
              <a:rPr lang="fr-FR" b="1" dirty="0" smtClean="0">
                <a:solidFill>
                  <a:srgbClr val="FF0000"/>
                </a:solidFill>
              </a:rPr>
              <a:t>utilisables </a:t>
            </a:r>
            <a:endParaRPr lang="fr-FR" b="1" dirty="0">
              <a:solidFill>
                <a:srgbClr val="FF0000"/>
              </a:solidFill>
            </a:endParaRPr>
          </a:p>
        </p:txBody>
      </p:sp>
      <p:cxnSp>
        <p:nvCxnSpPr>
          <p:cNvPr id="10" name="Connecteur en angle 9"/>
          <p:cNvCxnSpPr/>
          <p:nvPr/>
        </p:nvCxnSpPr>
        <p:spPr>
          <a:xfrm rot="16200000" flipV="1">
            <a:off x="6259415" y="1794927"/>
            <a:ext cx="3303248" cy="2250914"/>
          </a:xfrm>
          <a:prstGeom prst="bentConnector3">
            <a:avLst>
              <a:gd name="adj1" fmla="val 9998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rot="10800000">
            <a:off x="5940152" y="4005064"/>
            <a:ext cx="3071834"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a:stCxn id="5" idx="3"/>
          </p:cNvCxnSpPr>
          <p:nvPr/>
        </p:nvCxnSpPr>
        <p:spPr>
          <a:xfrm flipH="1">
            <a:off x="8333232" y="3492722"/>
            <a:ext cx="810768" cy="236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flipH="1" flipV="1">
            <a:off x="6538229" y="5141922"/>
            <a:ext cx="1274131" cy="158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Espace réservé du pied de page 11"/>
          <p:cNvSpPr>
            <a:spLocks noGrp="1"/>
          </p:cNvSpPr>
          <p:nvPr>
            <p:ph type="ftr" sz="quarter" idx="11"/>
          </p:nvPr>
        </p:nvSpPr>
        <p:spPr>
          <a:xfrm>
            <a:off x="1291208" y="6356350"/>
            <a:ext cx="2895600" cy="365125"/>
          </a:xfrm>
        </p:spPr>
        <p:txBody>
          <a:bodyPr/>
          <a:lstStyle/>
          <a:p>
            <a:r>
              <a:rPr lang="fr-FR" smtClean="0"/>
              <a:t>JP BOVE/FCAE</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34</a:t>
            </a:fld>
            <a:endParaRPr lang="fr-FR"/>
          </a:p>
        </p:txBody>
      </p:sp>
      <p:sp>
        <p:nvSpPr>
          <p:cNvPr id="17" name="Ellipse 16"/>
          <p:cNvSpPr/>
          <p:nvPr/>
        </p:nvSpPr>
        <p:spPr>
          <a:xfrm rot="20644386">
            <a:off x="8552220" y="1052114"/>
            <a:ext cx="638203" cy="60587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t>Art 42</a:t>
            </a:r>
            <a:endParaRPr lang="fr-FR" sz="1600" b="1" dirty="0"/>
          </a:p>
        </p:txBody>
      </p:sp>
      <p:sp>
        <p:nvSpPr>
          <p:cNvPr id="18" name="Ellipse 17"/>
          <p:cNvSpPr/>
          <p:nvPr/>
        </p:nvSpPr>
        <p:spPr>
          <a:xfrm rot="20644386">
            <a:off x="6869024" y="4861518"/>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9" name="Ellipse 18"/>
          <p:cNvSpPr/>
          <p:nvPr/>
        </p:nvSpPr>
        <p:spPr>
          <a:xfrm rot="20644386">
            <a:off x="8580632" y="1803299"/>
            <a:ext cx="585592" cy="631472"/>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b="1" dirty="0" smtClean="0"/>
              <a:t>HORS Art 42</a:t>
            </a:r>
            <a:endParaRPr lang="fr-FR" sz="1200" b="1" dirty="0"/>
          </a:p>
        </p:txBody>
      </p:sp>
      <p:sp>
        <p:nvSpPr>
          <p:cNvPr id="20" name="Ellipse 19"/>
          <p:cNvSpPr/>
          <p:nvPr/>
        </p:nvSpPr>
        <p:spPr>
          <a:xfrm rot="20644386">
            <a:off x="8613757" y="2627564"/>
            <a:ext cx="615546" cy="584176"/>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b="1" smtClean="0"/>
              <a:t>HORS Art </a:t>
            </a:r>
            <a:r>
              <a:rPr lang="fr-FR" sz="1200" b="1" dirty="0" smtClean="0"/>
              <a:t>42</a:t>
            </a:r>
            <a:endParaRPr lang="fr-FR" sz="1200" b="1" dirty="0"/>
          </a:p>
        </p:txBody>
      </p:sp>
      <p:sp>
        <p:nvSpPr>
          <p:cNvPr id="21" name="Ellipse 20"/>
          <p:cNvSpPr/>
          <p:nvPr/>
        </p:nvSpPr>
        <p:spPr>
          <a:xfrm rot="20644386">
            <a:off x="8675203" y="3249926"/>
            <a:ext cx="511460" cy="551532"/>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100" b="1" smtClean="0"/>
              <a:t>HORS Art </a:t>
            </a:r>
            <a:r>
              <a:rPr lang="fr-FR" sz="1100" b="1" dirty="0" smtClean="0"/>
              <a:t>42</a:t>
            </a:r>
            <a:endParaRPr lang="fr-FR" sz="1100" b="1" dirty="0"/>
          </a:p>
        </p:txBody>
      </p:sp>
      <p:sp>
        <p:nvSpPr>
          <p:cNvPr id="29" name="Ellipse 28"/>
          <p:cNvSpPr/>
          <p:nvPr/>
        </p:nvSpPr>
        <p:spPr>
          <a:xfrm rot="20644386">
            <a:off x="8670305" y="3825990"/>
            <a:ext cx="511460" cy="551532"/>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100" b="1" smtClean="0"/>
              <a:t>HORS Art </a:t>
            </a:r>
            <a:r>
              <a:rPr lang="fr-FR" sz="1100" b="1" dirty="0" smtClean="0"/>
              <a:t>42</a:t>
            </a:r>
            <a:endParaRPr lang="fr-FR" sz="1100" b="1" dirty="0"/>
          </a:p>
        </p:txBody>
      </p:sp>
      <p:sp>
        <p:nvSpPr>
          <p:cNvPr id="15" name="Autre processus 14"/>
          <p:cNvSpPr/>
          <p:nvPr/>
        </p:nvSpPr>
        <p:spPr>
          <a:xfrm>
            <a:off x="4186808" y="6168924"/>
            <a:ext cx="4957192" cy="68907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t>Sous-mesures: 4.3 dessertes 8.5 résilience environnementale 8.6 investissements dans les techniques forestière et commercialisation des produits forestiers </a:t>
            </a:r>
            <a:endParaRPr lang="fr-FR" sz="1400" dirty="0"/>
          </a:p>
        </p:txBody>
      </p:sp>
      <p:cxnSp>
        <p:nvCxnSpPr>
          <p:cNvPr id="22" name="Connecteur droit avec flèche 21"/>
          <p:cNvCxnSpPr/>
          <p:nvPr/>
        </p:nvCxnSpPr>
        <p:spPr>
          <a:xfrm>
            <a:off x="5004048" y="3492722"/>
            <a:ext cx="648072" cy="2676202"/>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406607" y="35504"/>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5" name="Image 24"/>
          <p:cNvPicPr>
            <a:picLocks noChangeAspect="1"/>
          </p:cNvPicPr>
          <p:nvPr/>
        </p:nvPicPr>
        <p:blipFill>
          <a:blip r:embed="rId2"/>
          <a:stretch>
            <a:fillRect/>
          </a:stretch>
        </p:blipFill>
        <p:spPr>
          <a:xfrm>
            <a:off x="8579667" y="87588"/>
            <a:ext cx="564333" cy="370847"/>
          </a:xfrm>
          <a:prstGeom prst="rect">
            <a:avLst/>
          </a:prstGeom>
        </p:spPr>
      </p:pic>
      <p:pic>
        <p:nvPicPr>
          <p:cNvPr id="27"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anim calcmode="lin" valueType="num">
                                      <p:cBhvr additive="base">
                                        <p:cTn id="4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8" end="8"/>
                                            </p:txEl>
                                          </p:spTgt>
                                        </p:tgtEl>
                                        <p:attrNameLst>
                                          <p:attrName>style.visibility</p:attrName>
                                        </p:attrNameLst>
                                      </p:cBhvr>
                                      <p:to>
                                        <p:strVal val="visible"/>
                                      </p:to>
                                    </p:set>
                                    <p:anim calcmode="lin" valueType="num">
                                      <p:cBhvr additive="base">
                                        <p:cTn id="4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
                                            <p:txEl>
                                              <p:pRg st="9" end="9"/>
                                            </p:txEl>
                                          </p:spTgt>
                                        </p:tgtEl>
                                        <p:attrNameLst>
                                          <p:attrName>style.visibility</p:attrName>
                                        </p:attrNameLst>
                                      </p:cBhvr>
                                      <p:to>
                                        <p:strVal val="visible"/>
                                      </p:to>
                                    </p:set>
                                    <p:anim calcmode="lin" valueType="num">
                                      <p:cBhvr additive="base">
                                        <p:cTn id="5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0" end="10"/>
                                            </p:txEl>
                                          </p:spTgt>
                                        </p:tgtEl>
                                        <p:attrNameLst>
                                          <p:attrName>style.visibility</p:attrName>
                                        </p:attrNameLst>
                                      </p:cBhvr>
                                      <p:to>
                                        <p:strVal val="visible"/>
                                      </p:to>
                                    </p:set>
                                    <p:anim calcmode="lin" valueType="num">
                                      <p:cBhvr additive="base">
                                        <p:cTn id="55"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1" end="11"/>
                                            </p:txEl>
                                          </p:spTgt>
                                        </p:tgtEl>
                                        <p:attrNameLst>
                                          <p:attrName>style.visibility</p:attrName>
                                        </p:attrNameLst>
                                      </p:cBhvr>
                                      <p:to>
                                        <p:strVal val="visible"/>
                                      </p:to>
                                    </p:set>
                                    <p:anim calcmode="lin" valueType="num">
                                      <p:cBhvr additive="base">
                                        <p:cTn id="61"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1" end="1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5">
                                            <p:txEl>
                                              <p:pRg st="12" end="12"/>
                                            </p:txEl>
                                          </p:spTgt>
                                        </p:tgtEl>
                                        <p:attrNameLst>
                                          <p:attrName>style.visibility</p:attrName>
                                        </p:attrNameLst>
                                      </p:cBhvr>
                                      <p:to>
                                        <p:strVal val="visible"/>
                                      </p:to>
                                    </p:set>
                                    <p:anim calcmode="lin" valueType="num">
                                      <p:cBhvr additive="base">
                                        <p:cTn id="6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12" end="12"/>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5">
                                            <p:txEl>
                                              <p:pRg st="13" end="13"/>
                                            </p:txEl>
                                          </p:spTgt>
                                        </p:tgtEl>
                                        <p:attrNameLst>
                                          <p:attrName>style.visibility</p:attrName>
                                        </p:attrNameLst>
                                      </p:cBhvr>
                                      <p:to>
                                        <p:strVal val="visible"/>
                                      </p:to>
                                    </p:set>
                                    <p:anim calcmode="lin" valueType="num">
                                      <p:cBhvr additive="base">
                                        <p:cTn id="69"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5">
                                            <p:txEl>
                                              <p:pRg st="13" end="13"/>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5">
                                            <p:txEl>
                                              <p:pRg st="14" end="14"/>
                                            </p:txEl>
                                          </p:spTgt>
                                        </p:tgtEl>
                                        <p:attrNameLst>
                                          <p:attrName>style.visibility</p:attrName>
                                        </p:attrNameLst>
                                      </p:cBhvr>
                                      <p:to>
                                        <p:strVal val="visible"/>
                                      </p:to>
                                    </p:set>
                                    <p:anim calcmode="lin" valueType="num">
                                      <p:cBhvr additive="base">
                                        <p:cTn id="73"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4" end="14"/>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5">
                                            <p:txEl>
                                              <p:pRg st="15" end="15"/>
                                            </p:txEl>
                                          </p:spTgt>
                                        </p:tgtEl>
                                        <p:attrNameLst>
                                          <p:attrName>style.visibility</p:attrName>
                                        </p:attrNameLst>
                                      </p:cBhvr>
                                      <p:to>
                                        <p:strVal val="visible"/>
                                      </p:to>
                                    </p:set>
                                    <p:anim calcmode="lin" valueType="num">
                                      <p:cBhvr additive="base">
                                        <p:cTn id="77" dur="500" fill="hold"/>
                                        <p:tgtEl>
                                          <p:spTgt spid="5">
                                            <p:txEl>
                                              <p:pRg st="15" end="15"/>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
                                            <p:txEl>
                                              <p:pRg st="15" end="15"/>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5">
                                            <p:txEl>
                                              <p:pRg st="16" end="16"/>
                                            </p:txEl>
                                          </p:spTgt>
                                        </p:tgtEl>
                                        <p:attrNameLst>
                                          <p:attrName>style.visibility</p:attrName>
                                        </p:attrNameLst>
                                      </p:cBhvr>
                                      <p:to>
                                        <p:strVal val="visible"/>
                                      </p:to>
                                    </p:set>
                                    <p:anim calcmode="lin" valueType="num">
                                      <p:cBhvr additive="base">
                                        <p:cTn id="81" dur="500" fill="hold"/>
                                        <p:tgtEl>
                                          <p:spTgt spid="5">
                                            <p:txEl>
                                              <p:pRg st="16" end="16"/>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5">
                                            <p:txEl>
                                              <p:pRg st="16" end="16"/>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5">
                                            <p:txEl>
                                              <p:pRg st="17" end="17"/>
                                            </p:txEl>
                                          </p:spTgt>
                                        </p:tgtEl>
                                        <p:attrNameLst>
                                          <p:attrName>style.visibility</p:attrName>
                                        </p:attrNameLst>
                                      </p:cBhvr>
                                      <p:to>
                                        <p:strVal val="visible"/>
                                      </p:to>
                                    </p:set>
                                    <p:anim calcmode="lin" valueType="num">
                                      <p:cBhvr additive="base">
                                        <p:cTn id="85" dur="500" fill="hold"/>
                                        <p:tgtEl>
                                          <p:spTgt spid="5">
                                            <p:txEl>
                                              <p:pRg st="17" end="17"/>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8"/>
                                        </p:tgtEl>
                                        <p:attrNameLst>
                                          <p:attrName>style.visibility</p:attrName>
                                        </p:attrNameLst>
                                      </p:cBhvr>
                                      <p:to>
                                        <p:strVal val="visible"/>
                                      </p:to>
                                    </p:set>
                                    <p:anim calcmode="lin" valueType="num">
                                      <p:cBhvr additive="base">
                                        <p:cTn id="91" dur="500" fill="hold"/>
                                        <p:tgtEl>
                                          <p:spTgt spid="8"/>
                                        </p:tgtEl>
                                        <p:attrNameLst>
                                          <p:attrName>ppt_x</p:attrName>
                                        </p:attrNameLst>
                                      </p:cBhvr>
                                      <p:tavLst>
                                        <p:tav tm="0">
                                          <p:val>
                                            <p:strVal val="1+#ppt_w/2"/>
                                          </p:val>
                                        </p:tav>
                                        <p:tav tm="100000">
                                          <p:val>
                                            <p:strVal val="#ppt_x"/>
                                          </p:val>
                                        </p:tav>
                                      </p:tavLst>
                                    </p:anim>
                                    <p:anim calcmode="lin" valueType="num">
                                      <p:cBhvr additive="base">
                                        <p:cTn id="9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additive="base">
                                        <p:cTn id="97" dur="500" fill="hold"/>
                                        <p:tgtEl>
                                          <p:spTgt spid="10"/>
                                        </p:tgtEl>
                                        <p:attrNameLst>
                                          <p:attrName>ppt_x</p:attrName>
                                        </p:attrNameLst>
                                      </p:cBhvr>
                                      <p:tavLst>
                                        <p:tav tm="0">
                                          <p:val>
                                            <p:strVal val="#ppt_x"/>
                                          </p:val>
                                        </p:tav>
                                        <p:tav tm="100000">
                                          <p:val>
                                            <p:strVal val="#ppt_x"/>
                                          </p:val>
                                        </p:tav>
                                      </p:tavLst>
                                    </p:anim>
                                    <p:anim calcmode="lin" valueType="num">
                                      <p:cBhvr additive="base">
                                        <p:cTn id="9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2" fill="hold" nodeType="clickEffect">
                                  <p:stCondLst>
                                    <p:cond delay="0"/>
                                  </p:stCondLst>
                                  <p:childTnLst>
                                    <p:set>
                                      <p:cBhvr>
                                        <p:cTn id="102" dur="1" fill="hold">
                                          <p:stCondLst>
                                            <p:cond delay="0"/>
                                          </p:stCondLst>
                                        </p:cTn>
                                        <p:tgtEl>
                                          <p:spTgt spid="35"/>
                                        </p:tgtEl>
                                        <p:attrNameLst>
                                          <p:attrName>style.visibility</p:attrName>
                                        </p:attrNameLst>
                                      </p:cBhvr>
                                      <p:to>
                                        <p:strVal val="visible"/>
                                      </p:to>
                                    </p:set>
                                    <p:anim calcmode="lin" valueType="num">
                                      <p:cBhvr additive="base">
                                        <p:cTn id="103" dur="500" fill="hold"/>
                                        <p:tgtEl>
                                          <p:spTgt spid="35"/>
                                        </p:tgtEl>
                                        <p:attrNameLst>
                                          <p:attrName>ppt_x</p:attrName>
                                        </p:attrNameLst>
                                      </p:cBhvr>
                                      <p:tavLst>
                                        <p:tav tm="0">
                                          <p:val>
                                            <p:strVal val="1+#ppt_w/2"/>
                                          </p:val>
                                        </p:tav>
                                        <p:tav tm="100000">
                                          <p:val>
                                            <p:strVal val="#ppt_x"/>
                                          </p:val>
                                        </p:tav>
                                      </p:tavLst>
                                    </p:anim>
                                    <p:anim calcmode="lin" valueType="num">
                                      <p:cBhvr additive="base">
                                        <p:cTn id="104"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nodeType="click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additive="base">
                                        <p:cTn id="109" dur="500" fill="hold"/>
                                        <p:tgtEl>
                                          <p:spTgt spid="31"/>
                                        </p:tgtEl>
                                        <p:attrNameLst>
                                          <p:attrName>ppt_x</p:attrName>
                                        </p:attrNameLst>
                                      </p:cBhvr>
                                      <p:tavLst>
                                        <p:tav tm="0">
                                          <p:val>
                                            <p:strVal val="1+#ppt_w/2"/>
                                          </p:val>
                                        </p:tav>
                                        <p:tav tm="100000">
                                          <p:val>
                                            <p:strVal val="#ppt_x"/>
                                          </p:val>
                                        </p:tav>
                                      </p:tavLst>
                                    </p:anim>
                                    <p:anim calcmode="lin" valueType="num">
                                      <p:cBhvr additive="base">
                                        <p:cTn id="110"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2" fill="hold" nodeType="clickEffect">
                                  <p:stCondLst>
                                    <p:cond delay="0"/>
                                  </p:stCondLst>
                                  <p:childTnLst>
                                    <p:set>
                                      <p:cBhvr>
                                        <p:cTn id="114" dur="1" fill="hold">
                                          <p:stCondLst>
                                            <p:cond delay="0"/>
                                          </p:stCondLst>
                                        </p:cTn>
                                        <p:tgtEl>
                                          <p:spTgt spid="47"/>
                                        </p:tgtEl>
                                        <p:attrNameLst>
                                          <p:attrName>style.visibility</p:attrName>
                                        </p:attrNameLst>
                                      </p:cBhvr>
                                      <p:to>
                                        <p:strVal val="visible"/>
                                      </p:to>
                                    </p:set>
                                    <p:anim calcmode="lin" valueType="num">
                                      <p:cBhvr additive="base">
                                        <p:cTn id="115" dur="500" fill="hold"/>
                                        <p:tgtEl>
                                          <p:spTgt spid="47"/>
                                        </p:tgtEl>
                                        <p:attrNameLst>
                                          <p:attrName>ppt_x</p:attrName>
                                        </p:attrNameLst>
                                      </p:cBhvr>
                                      <p:tavLst>
                                        <p:tav tm="0">
                                          <p:val>
                                            <p:strVal val="1+#ppt_w/2"/>
                                          </p:val>
                                        </p:tav>
                                        <p:tav tm="100000">
                                          <p:val>
                                            <p:strVal val="#ppt_x"/>
                                          </p:val>
                                        </p:tav>
                                      </p:tavLst>
                                    </p:anim>
                                    <p:anim calcmode="lin" valueType="num">
                                      <p:cBhvr additive="base">
                                        <p:cTn id="116"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6"/>
                                        </p:tgtEl>
                                        <p:attrNameLst>
                                          <p:attrName>style.visibility</p:attrName>
                                        </p:attrNameLst>
                                      </p:cBhvr>
                                      <p:to>
                                        <p:strVal val="visible"/>
                                      </p:to>
                                    </p:set>
                                    <p:anim calcmode="lin" valueType="num">
                                      <p:cBhvr additive="base">
                                        <p:cTn id="121" dur="500" fill="hold"/>
                                        <p:tgtEl>
                                          <p:spTgt spid="6"/>
                                        </p:tgtEl>
                                        <p:attrNameLst>
                                          <p:attrName>ppt_x</p:attrName>
                                        </p:attrNameLst>
                                      </p:cBhvr>
                                      <p:tavLst>
                                        <p:tav tm="0">
                                          <p:val>
                                            <p:strVal val="#ppt_x"/>
                                          </p:val>
                                        </p:tav>
                                        <p:tav tm="100000">
                                          <p:val>
                                            <p:strVal val="#ppt_x"/>
                                          </p:val>
                                        </p:tav>
                                      </p:tavLst>
                                    </p:anim>
                                    <p:anim calcmode="lin" valueType="num">
                                      <p:cBhvr additive="base">
                                        <p:cTn id="1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17"/>
                                        </p:tgtEl>
                                        <p:attrNameLst>
                                          <p:attrName>style.visibility</p:attrName>
                                        </p:attrNameLst>
                                      </p:cBhvr>
                                      <p:to>
                                        <p:strVal val="visible"/>
                                      </p:to>
                                    </p:set>
                                    <p:anim calcmode="lin" valueType="num">
                                      <p:cBhvr additive="base">
                                        <p:cTn id="127" dur="500" fill="hold"/>
                                        <p:tgtEl>
                                          <p:spTgt spid="17"/>
                                        </p:tgtEl>
                                        <p:attrNameLst>
                                          <p:attrName>ppt_x</p:attrName>
                                        </p:attrNameLst>
                                      </p:cBhvr>
                                      <p:tavLst>
                                        <p:tav tm="0">
                                          <p:val>
                                            <p:strVal val="#ppt_x"/>
                                          </p:val>
                                        </p:tav>
                                        <p:tav tm="100000">
                                          <p:val>
                                            <p:strVal val="#ppt_x"/>
                                          </p:val>
                                        </p:tav>
                                      </p:tavLst>
                                    </p:anim>
                                    <p:anim calcmode="lin" valueType="num">
                                      <p:cBhvr additive="base">
                                        <p:cTn id="12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18"/>
                                        </p:tgtEl>
                                        <p:attrNameLst>
                                          <p:attrName>style.visibility</p:attrName>
                                        </p:attrNameLst>
                                      </p:cBhvr>
                                      <p:to>
                                        <p:strVal val="visible"/>
                                      </p:to>
                                    </p:set>
                                    <p:anim calcmode="lin" valueType="num">
                                      <p:cBhvr additive="base">
                                        <p:cTn id="133" dur="500" fill="hold"/>
                                        <p:tgtEl>
                                          <p:spTgt spid="18"/>
                                        </p:tgtEl>
                                        <p:attrNameLst>
                                          <p:attrName>ppt_x</p:attrName>
                                        </p:attrNameLst>
                                      </p:cBhvr>
                                      <p:tavLst>
                                        <p:tav tm="0">
                                          <p:val>
                                            <p:strVal val="#ppt_x"/>
                                          </p:val>
                                        </p:tav>
                                        <p:tav tm="100000">
                                          <p:val>
                                            <p:strVal val="#ppt_x"/>
                                          </p:val>
                                        </p:tav>
                                      </p:tavLst>
                                    </p:anim>
                                    <p:anim calcmode="lin" valueType="num">
                                      <p:cBhvr additive="base">
                                        <p:cTn id="1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19"/>
                                        </p:tgtEl>
                                        <p:attrNameLst>
                                          <p:attrName>style.visibility</p:attrName>
                                        </p:attrNameLst>
                                      </p:cBhvr>
                                      <p:to>
                                        <p:strVal val="visible"/>
                                      </p:to>
                                    </p:set>
                                    <p:anim calcmode="lin" valueType="num">
                                      <p:cBhvr additive="base">
                                        <p:cTn id="139" dur="500" fill="hold"/>
                                        <p:tgtEl>
                                          <p:spTgt spid="19"/>
                                        </p:tgtEl>
                                        <p:attrNameLst>
                                          <p:attrName>ppt_x</p:attrName>
                                        </p:attrNameLst>
                                      </p:cBhvr>
                                      <p:tavLst>
                                        <p:tav tm="0">
                                          <p:val>
                                            <p:strVal val="#ppt_x"/>
                                          </p:val>
                                        </p:tav>
                                        <p:tav tm="100000">
                                          <p:val>
                                            <p:strVal val="#ppt_x"/>
                                          </p:val>
                                        </p:tav>
                                      </p:tavLst>
                                    </p:anim>
                                    <p:anim calcmode="lin" valueType="num">
                                      <p:cBhvr additive="base">
                                        <p:cTn id="1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20"/>
                                        </p:tgtEl>
                                        <p:attrNameLst>
                                          <p:attrName>style.visibility</p:attrName>
                                        </p:attrNameLst>
                                      </p:cBhvr>
                                      <p:to>
                                        <p:strVal val="visible"/>
                                      </p:to>
                                    </p:set>
                                    <p:anim calcmode="lin" valueType="num">
                                      <p:cBhvr additive="base">
                                        <p:cTn id="145" dur="500" fill="hold"/>
                                        <p:tgtEl>
                                          <p:spTgt spid="20"/>
                                        </p:tgtEl>
                                        <p:attrNameLst>
                                          <p:attrName>ppt_x</p:attrName>
                                        </p:attrNameLst>
                                      </p:cBhvr>
                                      <p:tavLst>
                                        <p:tav tm="0">
                                          <p:val>
                                            <p:strVal val="#ppt_x"/>
                                          </p:val>
                                        </p:tav>
                                        <p:tav tm="100000">
                                          <p:val>
                                            <p:strVal val="#ppt_x"/>
                                          </p:val>
                                        </p:tav>
                                      </p:tavLst>
                                    </p:anim>
                                    <p:anim calcmode="lin" valueType="num">
                                      <p:cBhvr additive="base">
                                        <p:cTn id="14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21"/>
                                        </p:tgtEl>
                                        <p:attrNameLst>
                                          <p:attrName>style.visibility</p:attrName>
                                        </p:attrNameLst>
                                      </p:cBhvr>
                                      <p:to>
                                        <p:strVal val="visible"/>
                                      </p:to>
                                    </p:set>
                                    <p:anim calcmode="lin" valueType="num">
                                      <p:cBhvr additive="base">
                                        <p:cTn id="151" dur="500" fill="hold"/>
                                        <p:tgtEl>
                                          <p:spTgt spid="21"/>
                                        </p:tgtEl>
                                        <p:attrNameLst>
                                          <p:attrName>ppt_x</p:attrName>
                                        </p:attrNameLst>
                                      </p:cBhvr>
                                      <p:tavLst>
                                        <p:tav tm="0">
                                          <p:val>
                                            <p:strVal val="#ppt_x"/>
                                          </p:val>
                                        </p:tav>
                                        <p:tav tm="100000">
                                          <p:val>
                                            <p:strVal val="#ppt_x"/>
                                          </p:val>
                                        </p:tav>
                                      </p:tavLst>
                                    </p:anim>
                                    <p:anim calcmode="lin" valueType="num">
                                      <p:cBhvr additive="base">
                                        <p:cTn id="15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2" fill="hold" nodeType="clickEffect">
                                  <p:stCondLst>
                                    <p:cond delay="0"/>
                                  </p:stCondLst>
                                  <p:childTnLst>
                                    <p:set>
                                      <p:cBhvr>
                                        <p:cTn id="156" dur="1" fill="hold">
                                          <p:stCondLst>
                                            <p:cond delay="0"/>
                                          </p:stCondLst>
                                        </p:cTn>
                                        <p:tgtEl>
                                          <p:spTgt spid="23"/>
                                        </p:tgtEl>
                                        <p:attrNameLst>
                                          <p:attrName>style.visibility</p:attrName>
                                        </p:attrNameLst>
                                      </p:cBhvr>
                                      <p:to>
                                        <p:strVal val="visible"/>
                                      </p:to>
                                    </p:set>
                                    <p:anim calcmode="lin" valueType="num">
                                      <p:cBhvr additive="base">
                                        <p:cTn id="157" dur="500" fill="hold"/>
                                        <p:tgtEl>
                                          <p:spTgt spid="23"/>
                                        </p:tgtEl>
                                        <p:attrNameLst>
                                          <p:attrName>ppt_x</p:attrName>
                                        </p:attrNameLst>
                                      </p:cBhvr>
                                      <p:tavLst>
                                        <p:tav tm="0">
                                          <p:val>
                                            <p:strVal val="1+#ppt_w/2"/>
                                          </p:val>
                                        </p:tav>
                                        <p:tav tm="100000">
                                          <p:val>
                                            <p:strVal val="#ppt_x"/>
                                          </p:val>
                                        </p:tav>
                                      </p:tavLst>
                                    </p:anim>
                                    <p:anim calcmode="lin" valueType="num">
                                      <p:cBhvr additive="base">
                                        <p:cTn id="15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23"/>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2" presetClass="entr" presetSubtype="4" fill="hold" grpId="0" nodeType="clickEffect">
                                  <p:stCondLst>
                                    <p:cond delay="0"/>
                                  </p:stCondLst>
                                  <p:childTnLst>
                                    <p:set>
                                      <p:cBhvr>
                                        <p:cTn id="166" dur="1" fill="hold">
                                          <p:stCondLst>
                                            <p:cond delay="0"/>
                                          </p:stCondLst>
                                        </p:cTn>
                                        <p:tgtEl>
                                          <p:spTgt spid="29"/>
                                        </p:tgtEl>
                                        <p:attrNameLst>
                                          <p:attrName>style.visibility</p:attrName>
                                        </p:attrNameLst>
                                      </p:cBhvr>
                                      <p:to>
                                        <p:strVal val="visible"/>
                                      </p:to>
                                    </p:set>
                                    <p:anim calcmode="lin" valueType="num">
                                      <p:cBhvr additive="base">
                                        <p:cTn id="167" dur="500" fill="hold"/>
                                        <p:tgtEl>
                                          <p:spTgt spid="29"/>
                                        </p:tgtEl>
                                        <p:attrNameLst>
                                          <p:attrName>ppt_x</p:attrName>
                                        </p:attrNameLst>
                                      </p:cBhvr>
                                      <p:tavLst>
                                        <p:tav tm="0">
                                          <p:val>
                                            <p:strVal val="#ppt_x"/>
                                          </p:val>
                                        </p:tav>
                                        <p:tav tm="100000">
                                          <p:val>
                                            <p:strVal val="#ppt_x"/>
                                          </p:val>
                                        </p:tav>
                                      </p:tavLst>
                                    </p:anim>
                                    <p:anim calcmode="lin" valueType="num">
                                      <p:cBhvr additive="base">
                                        <p:cTn id="16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animBg="1"/>
      <p:bldP spid="8" grpId="0" animBg="1"/>
      <p:bldP spid="17" grpId="0" animBg="1"/>
      <p:bldP spid="18" grpId="0" animBg="1"/>
      <p:bldP spid="19" grpId="0" animBg="1"/>
      <p:bldP spid="20" grpId="0" animBg="1"/>
      <p:bldP spid="21" grpId="0" animBg="1"/>
      <p:bldP spid="2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8821644" cy="378280"/>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solidFill>
                  <a:schemeClr val="tx2"/>
                </a:solidFill>
                <a:latin typeface="Arial" pitchFamily="34" charset="0"/>
                <a:cs typeface="Arial" pitchFamily="34" charset="0"/>
              </a:rPr>
              <a:t>Présentation des mesures du RDR et </a:t>
            </a:r>
            <a:r>
              <a:rPr lang="fr-FR" sz="3600" b="1" smtClean="0">
                <a:solidFill>
                  <a:schemeClr val="tx2"/>
                </a:solidFill>
                <a:latin typeface="Arial" pitchFamily="34" charset="0"/>
                <a:cs typeface="Arial" pitchFamily="34" charset="0"/>
              </a:rPr>
              <a:t>leur rattachement à l’article 42</a:t>
            </a:r>
            <a:endParaRPr lang="fr-FR" sz="3600" b="1" dirty="0">
              <a:solidFill>
                <a:schemeClr val="tx2"/>
              </a:solidFill>
              <a:latin typeface="Arial" pitchFamily="34" charset="0"/>
              <a:cs typeface="Arial" pitchFamily="34" charset="0"/>
            </a:endParaRPr>
          </a:p>
        </p:txBody>
      </p:sp>
      <p:sp>
        <p:nvSpPr>
          <p:cNvPr id="5" name="Espace réservé du contenu 2"/>
          <p:cNvSpPr txBox="1">
            <a:spLocks/>
          </p:cNvSpPr>
          <p:nvPr/>
        </p:nvSpPr>
        <p:spPr>
          <a:xfrm>
            <a:off x="896366" y="1142984"/>
            <a:ext cx="8401640" cy="5094328"/>
          </a:xfrm>
          <a:prstGeom prst="rect">
            <a:avLst/>
          </a:prstGeom>
        </p:spPr>
        <p:txBody>
          <a:bodyPr vert="horz" lIns="91440" tIns="45720" rIns="91440" bIns="45720" rtlCol="0">
            <a:normAutofit fontScale="85000" lnSpcReduction="20000"/>
          </a:bodyPr>
          <a:lstStyle/>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FF0000"/>
                </a:solidFill>
                <a:effectLst/>
                <a:uLnTx/>
                <a:uFillTx/>
                <a:latin typeface="+mn-lt"/>
                <a:ea typeface="+mn-ea"/>
                <a:cs typeface="+mn-cs"/>
              </a:rPr>
              <a:t>Mesures individuelles:</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endParaRPr kumimoji="0" lang="fr-FR" sz="1100" b="1" i="0" u="sng"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sng" strike="noStrike" kern="1200" cap="none" spc="0" normalizeH="0" baseline="0" noProof="0" dirty="0" smtClean="0">
                <a:ln>
                  <a:noFill/>
                </a:ln>
                <a:solidFill>
                  <a:schemeClr val="accent6">
                    <a:lumMod val="75000"/>
                  </a:schemeClr>
                </a:solidFill>
                <a:effectLst/>
                <a:uLnTx/>
                <a:uFillTx/>
                <a:latin typeface="+mn-lt"/>
                <a:ea typeface="+mn-ea"/>
                <a:cs typeface="+mn-cs"/>
              </a:rPr>
              <a:t>1) Transfert de connaissance </a:t>
            </a:r>
            <a:r>
              <a:rPr kumimoji="0" lang="fr-FR" sz="1800" b="1" i="0" u="none" strike="noStrike" kern="1200" cap="none" spc="0" normalizeH="0" baseline="0" noProof="0" dirty="0" smtClean="0">
                <a:ln>
                  <a:noFill/>
                </a:ln>
                <a:solidFill>
                  <a:schemeClr val="accent6">
                    <a:lumMod val="75000"/>
                  </a:schemeClr>
                </a:solidFill>
                <a:effectLst/>
                <a:uLnTx/>
                <a:uFillTx/>
                <a:latin typeface="+mn-lt"/>
                <a:ea typeface="+mn-ea"/>
                <a:cs typeface="+mn-cs"/>
              </a:rPr>
              <a:t>/ actions d’information </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art 14 du RDR n°1305/13</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none" strike="noStrike" kern="1200" cap="none" spc="0" normalizeH="0" baseline="0" noProof="0" dirty="0" smtClean="0">
                <a:ln>
                  <a:noFill/>
                </a:ln>
                <a:solidFill>
                  <a:schemeClr val="accent6">
                    <a:lumMod val="75000"/>
                  </a:schemeClr>
                </a:solidFill>
                <a:effectLst/>
                <a:uLnTx/>
                <a:uFillTx/>
                <a:latin typeface="+mn-lt"/>
                <a:ea typeface="+mn-ea"/>
                <a:cs typeface="+mn-cs"/>
              </a:rPr>
              <a:t>2) Services de </a:t>
            </a:r>
            <a:r>
              <a:rPr kumimoji="0" lang="fr-FR" sz="1800" b="1" i="0" u="sng" strike="noStrike" kern="1200" cap="none" spc="0" normalizeH="0" baseline="0" noProof="0" dirty="0" smtClean="0">
                <a:ln>
                  <a:noFill/>
                </a:ln>
                <a:solidFill>
                  <a:schemeClr val="accent6">
                    <a:lumMod val="75000"/>
                  </a:schemeClr>
                </a:solidFill>
                <a:effectLst/>
                <a:uLnTx/>
                <a:uFillTx/>
                <a:latin typeface="+mn-lt"/>
                <a:ea typeface="+mn-ea"/>
                <a:cs typeface="+mn-cs"/>
              </a:rPr>
              <a:t>conseil </a:t>
            </a:r>
            <a:r>
              <a:rPr kumimoji="0" lang="fr-FR" sz="1800" b="1" i="0" u="none" strike="noStrike" kern="1200" cap="none" spc="0" normalizeH="0" baseline="0" noProof="0" dirty="0" smtClean="0">
                <a:ln>
                  <a:noFill/>
                </a:ln>
                <a:solidFill>
                  <a:schemeClr val="accent6">
                    <a:lumMod val="75000"/>
                  </a:schemeClr>
                </a:solidFill>
                <a:effectLst/>
                <a:uLnTx/>
                <a:uFillTx/>
                <a:latin typeface="+mn-lt"/>
                <a:ea typeface="+mn-ea"/>
                <a:cs typeface="+mn-cs"/>
              </a:rPr>
              <a:t>et </a:t>
            </a:r>
            <a:r>
              <a:rPr kumimoji="0" lang="fr-FR" sz="1800" b="1" i="0" u="sng" strike="noStrike" kern="1200" cap="none" spc="0" normalizeH="0" baseline="0" noProof="0" dirty="0" smtClean="0">
                <a:ln>
                  <a:noFill/>
                </a:ln>
                <a:solidFill>
                  <a:schemeClr val="accent6">
                    <a:lumMod val="75000"/>
                  </a:schemeClr>
                </a:solidFill>
                <a:effectLst/>
                <a:uLnTx/>
                <a:uFillTx/>
                <a:latin typeface="+mn-lt"/>
                <a:ea typeface="+mn-ea"/>
                <a:cs typeface="+mn-cs"/>
              </a:rPr>
              <a:t>assistance à la gestion:</a:t>
            </a:r>
            <a:r>
              <a:rPr kumimoji="0" lang="fr-FR" sz="1800" b="1" i="0" u="sng" strike="noStrike" kern="1200" cap="none" spc="0" normalizeH="0" baseline="0" noProof="0" dirty="0" smtClean="0">
                <a:ln>
                  <a:noFill/>
                </a:ln>
                <a:solidFill>
                  <a:srgbClr val="00B050"/>
                </a:solidFill>
                <a:effectLst/>
                <a:uLnTx/>
                <a:uFillTx/>
                <a:latin typeface="+mn-lt"/>
                <a:ea typeface="+mn-ea"/>
                <a:cs typeface="+mn-cs"/>
              </a:rPr>
              <a:t> </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art 15</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endParaRPr kumimoji="0" lang="fr-FR" sz="1800" b="1" i="0" u="sng"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none" strike="noStrike" kern="1200" cap="none" spc="0" normalizeH="0" baseline="0" noProof="0" dirty="0" smtClean="0">
                <a:ln>
                  <a:noFill/>
                </a:ln>
                <a:solidFill>
                  <a:schemeClr val="accent6">
                    <a:lumMod val="75000"/>
                  </a:schemeClr>
                </a:solidFill>
                <a:effectLst/>
                <a:uLnTx/>
                <a:uFillTx/>
                <a:latin typeface="+mn-lt"/>
                <a:ea typeface="+mn-ea"/>
                <a:cs typeface="+mn-cs"/>
              </a:rPr>
              <a:t>3) Système de </a:t>
            </a:r>
            <a:r>
              <a:rPr kumimoji="0" lang="fr-FR" sz="1800" b="1" i="0" u="sng" strike="noStrike" kern="1200" cap="none" spc="0" normalizeH="0" baseline="0" noProof="0" dirty="0" smtClean="0">
                <a:ln>
                  <a:noFill/>
                </a:ln>
                <a:solidFill>
                  <a:schemeClr val="accent6">
                    <a:lumMod val="75000"/>
                  </a:schemeClr>
                </a:solidFill>
                <a:effectLst/>
                <a:uLnTx/>
                <a:uFillTx/>
                <a:latin typeface="+mn-lt"/>
                <a:ea typeface="+mn-ea"/>
                <a:cs typeface="+mn-cs"/>
              </a:rPr>
              <a:t>qualité </a:t>
            </a:r>
            <a:r>
              <a:rPr kumimoji="0" lang="fr-FR" sz="1800" b="1" i="0" u="none" strike="noStrike" kern="1200" cap="none" spc="0" normalizeH="0" baseline="0" noProof="0" dirty="0" smtClean="0">
                <a:ln>
                  <a:noFill/>
                </a:ln>
                <a:solidFill>
                  <a:schemeClr val="accent6">
                    <a:lumMod val="75000"/>
                  </a:schemeClr>
                </a:solidFill>
                <a:effectLst/>
                <a:uLnTx/>
                <a:uFillTx/>
                <a:latin typeface="+mn-lt"/>
                <a:ea typeface="+mn-ea"/>
                <a:cs typeface="+mn-cs"/>
              </a:rPr>
              <a:t>(produits et denrées alim.) </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art 16</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sng" strike="noStrike" kern="1200" cap="none" spc="0" normalizeH="0" baseline="0" noProof="0" dirty="0" smtClean="0">
                <a:ln>
                  <a:noFill/>
                </a:ln>
                <a:solidFill>
                  <a:srgbClr val="00B050"/>
                </a:solidFill>
                <a:effectLst/>
                <a:uLnTx/>
                <a:uFillTx/>
                <a:latin typeface="+mn-lt"/>
                <a:ea typeface="+mn-ea"/>
                <a:cs typeface="+mn-cs"/>
              </a:rPr>
              <a:t>4) Investissements </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art. 17</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lang="fr-FR" b="1" dirty="0" smtClean="0">
                <a:solidFill>
                  <a:srgbClr val="00B050"/>
                </a:solidFill>
              </a:rPr>
              <a:t>4.1 exploitations agricoles</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u="none" strike="noStrike" kern="1200" cap="none" spc="0" normalizeH="0" baseline="0" noProof="0" dirty="0" smtClean="0">
                <a:ln>
                  <a:noFill/>
                </a:ln>
                <a:solidFill>
                  <a:schemeClr val="accent6">
                    <a:lumMod val="75000"/>
                  </a:schemeClr>
                </a:solidFill>
                <a:effectLst/>
                <a:uLnTx/>
                <a:uFillTx/>
                <a:latin typeface="+mn-lt"/>
                <a:ea typeface="+mn-ea"/>
                <a:cs typeface="+mn-cs"/>
              </a:rPr>
              <a:t>4.2 agroalimentaire </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lang="fr-FR" b="1" dirty="0" smtClean="0">
                <a:solidFill>
                  <a:schemeClr val="accent6">
                    <a:lumMod val="75000"/>
                  </a:schemeClr>
                </a:solidFill>
              </a:rPr>
              <a:t>4.3 infrastructures</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lang="fr-FR" b="1" dirty="0" smtClean="0">
                <a:solidFill>
                  <a:srgbClr val="00B050"/>
                </a:solidFill>
              </a:rPr>
              <a:t>4.4 investissements non productifs</a:t>
            </a:r>
            <a:endParaRPr kumimoji="0" lang="fr-FR" sz="1800" b="1" i="1" u="none"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sng" strike="noStrike" kern="1200" cap="none" spc="0" normalizeH="0" baseline="0" noProof="0" dirty="0" smtClean="0">
                <a:ln>
                  <a:noFill/>
                </a:ln>
                <a:solidFill>
                  <a:srgbClr val="00B050"/>
                </a:solidFill>
                <a:effectLst/>
                <a:uLnTx/>
                <a:uFillTx/>
                <a:latin typeface="+mn-lt"/>
                <a:ea typeface="+mn-ea"/>
                <a:cs typeface="+mn-cs"/>
              </a:rPr>
              <a:t>5) Catastrophes </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naturelles :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art.18</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sng" strike="noStrike" kern="1200" cap="none" spc="0" normalizeH="0" baseline="0" noProof="0" dirty="0" smtClean="0">
                <a:ln>
                  <a:noFill/>
                </a:ln>
                <a:solidFill>
                  <a:schemeClr val="accent6">
                    <a:lumMod val="75000"/>
                  </a:schemeClr>
                </a:solidFill>
                <a:effectLst/>
                <a:uLnTx/>
                <a:uFillTx/>
                <a:latin typeface="+mn-lt"/>
                <a:ea typeface="+mn-ea"/>
                <a:cs typeface="+mn-cs"/>
              </a:rPr>
              <a:t>6) Développement des exploitations et entreprises</a:t>
            </a:r>
            <a:r>
              <a:rPr kumimoji="0" lang="fr-FR" sz="1800" b="1" i="0" u="none" strike="noStrike" kern="1200" cap="none" spc="0" normalizeH="0" baseline="0" noProof="0" dirty="0" smtClean="0">
                <a:ln>
                  <a:noFill/>
                </a:ln>
                <a:solidFill>
                  <a:schemeClr val="accent6">
                    <a:lumMod val="75000"/>
                  </a:schemeClr>
                </a:solidFill>
                <a:effectLst/>
                <a:uLnTx/>
                <a:uFillTx/>
                <a:latin typeface="+mn-lt"/>
                <a:ea typeface="+mn-ea"/>
                <a:cs typeface="+mn-cs"/>
              </a:rPr>
              <a:t>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art.19</a:t>
            </a:r>
            <a:r>
              <a:rPr kumimoji="0" lang="fr-FR" sz="1800" b="1" i="0" u="none" strike="noStrike" kern="1200" cap="none" spc="0" normalizeH="0" baseline="0" noProof="0" dirty="0" smtClean="0">
                <a:ln>
                  <a:noFill/>
                </a:ln>
                <a:solidFill>
                  <a:srgbClr val="00B050"/>
                </a:solidFill>
                <a:effectLst/>
                <a:uLnTx/>
                <a:uFillTx/>
                <a:latin typeface="+mn-lt"/>
                <a:ea typeface="+mn-ea"/>
                <a:cs typeface="+mn-cs"/>
              </a:rPr>
              <a:t>)</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lang="fr-FR" b="1" dirty="0" smtClean="0">
                <a:solidFill>
                  <a:srgbClr val="00B050"/>
                </a:solidFill>
              </a:rPr>
              <a:t>6.1 Jeunes agriculteurs</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none" strike="noStrike" kern="1200" cap="none" spc="0" normalizeH="0" baseline="0" noProof="0" dirty="0" smtClean="0">
                <a:ln>
                  <a:noFill/>
                </a:ln>
                <a:solidFill>
                  <a:schemeClr val="tx2"/>
                </a:solidFill>
                <a:effectLst/>
                <a:uLnTx/>
                <a:uFillTx/>
                <a:latin typeface="+mn-lt"/>
                <a:ea typeface="+mn-ea"/>
                <a:cs typeface="+mn-cs"/>
              </a:rPr>
              <a:t>6.2</a:t>
            </a:r>
            <a:r>
              <a:rPr kumimoji="0" lang="fr-FR" sz="1800" b="1" i="0" u="none" strike="noStrike" kern="1200" cap="none" spc="0" normalizeH="0" noProof="0" dirty="0" smtClean="0">
                <a:ln>
                  <a:noFill/>
                </a:ln>
                <a:solidFill>
                  <a:schemeClr val="tx2"/>
                </a:solidFill>
                <a:effectLst/>
                <a:uLnTx/>
                <a:uFillTx/>
                <a:latin typeface="+mn-lt"/>
                <a:ea typeface="+mn-ea"/>
                <a:cs typeface="+mn-cs"/>
              </a:rPr>
              <a:t> démarrage entreprises non agricoles</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lang="fr-FR" b="1" baseline="0" dirty="0" smtClean="0">
                <a:solidFill>
                  <a:srgbClr val="00B050"/>
                </a:solidFill>
              </a:rPr>
              <a:t>6.3 développement des petites exploitations</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none" strike="noStrike" kern="1200" cap="none" spc="0" normalizeH="0" noProof="0" dirty="0" smtClean="0">
                <a:ln>
                  <a:noFill/>
                </a:ln>
                <a:solidFill>
                  <a:schemeClr val="tx2"/>
                </a:solidFill>
                <a:effectLst/>
                <a:uLnTx/>
                <a:uFillTx/>
                <a:latin typeface="+mn-lt"/>
                <a:ea typeface="+mn-ea"/>
                <a:cs typeface="+mn-cs"/>
              </a:rPr>
              <a:t>6.4 diversification non agricole</a:t>
            </a: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endParaRPr kumimoji="0" lang="fr-FR" sz="1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800" b="1" i="0" u="sng" strike="noStrike" kern="1200" cap="none" spc="0" normalizeH="0" baseline="0" noProof="0" dirty="0" smtClean="0">
                <a:ln>
                  <a:noFill/>
                </a:ln>
                <a:solidFill>
                  <a:schemeClr val="accent6">
                    <a:lumMod val="75000"/>
                  </a:schemeClr>
                </a:solidFill>
                <a:effectLst/>
                <a:uLnTx/>
                <a:uFillTx/>
                <a:latin typeface="+mn-lt"/>
                <a:ea typeface="+mn-ea"/>
                <a:cs typeface="+mn-cs"/>
              </a:rPr>
              <a:t>7) Services de base et rénovation des villages en ZR </a:t>
            </a:r>
            <a:r>
              <a:rPr kumimoji="0" lang="fr-FR" sz="1800" b="1" i="0" u="none" strike="noStrike" kern="1200" cap="none" spc="0" normalizeH="0" baseline="0" noProof="0" dirty="0" smtClean="0">
                <a:ln>
                  <a:noFill/>
                </a:ln>
                <a:solidFill>
                  <a:schemeClr val="accent6">
                    <a:lumMod val="75000"/>
                  </a:schemeClr>
                </a:solidFill>
                <a:effectLst/>
                <a:uLnTx/>
                <a:uFillTx/>
                <a:latin typeface="+mn-lt"/>
                <a:ea typeface="+mn-ea"/>
                <a:cs typeface="+mn-cs"/>
              </a:rPr>
              <a:t>(art.20)</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Établissement de plans de développement (Y/C </a:t>
            </a:r>
            <a:r>
              <a:rPr kumimoji="0" lang="fr-FR" sz="1600" b="1" i="0" u="none" strike="noStrike" kern="1200" cap="none" spc="0" normalizeH="0" baseline="0" noProof="0" dirty="0" err="1" smtClean="0">
                <a:ln>
                  <a:noFill/>
                </a:ln>
                <a:solidFill>
                  <a:schemeClr val="tx2"/>
                </a:solidFill>
                <a:effectLst/>
                <a:uLnTx/>
                <a:uFillTx/>
                <a:latin typeface="+mn-lt"/>
                <a:ea typeface="+mn-ea"/>
                <a:cs typeface="+mn-cs"/>
              </a:rPr>
              <a:t>Natura</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 2000)</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Investissements dans les petites infrastructures  rurales (y/c environnement)</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Infrastructures en haut débit</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Services de base à la population</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Infrastructures récréatives et touristiques (signalisation)</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accent6">
                    <a:lumMod val="75000"/>
                  </a:schemeClr>
                </a:solidFill>
                <a:effectLst/>
                <a:uLnTx/>
                <a:uFillTx/>
                <a:latin typeface="+mn-lt"/>
                <a:ea typeface="+mn-ea"/>
                <a:cs typeface="+mn-cs"/>
              </a:rPr>
              <a:t>Restauration du patrimoine culturel et des paysages ruraux</a:t>
            </a:r>
          </a:p>
          <a:p>
            <a:pPr marL="457200" marR="0" lvl="1" indent="0" defTabSz="914400" rtl="0" eaLnBrk="1" fontAlgn="auto" latinLnBrk="0" hangingPunct="1">
              <a:lnSpc>
                <a:spcPct val="100000"/>
              </a:lnSpc>
              <a:spcBef>
                <a:spcPts val="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Délocalisation d’activités , reconversion de bâtiments</a:t>
            </a: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35</a:t>
            </a:fld>
            <a:endParaRPr lang="fr-FR" dirty="0"/>
          </a:p>
        </p:txBody>
      </p:sp>
      <p:sp>
        <p:nvSpPr>
          <p:cNvPr id="9" name="Ellipse 8"/>
          <p:cNvSpPr/>
          <p:nvPr/>
        </p:nvSpPr>
        <p:spPr>
          <a:xfrm rot="20644386">
            <a:off x="178384" y="2997474"/>
            <a:ext cx="638203" cy="60587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t>Art 42</a:t>
            </a:r>
            <a:endParaRPr lang="fr-FR" sz="1600" b="1" dirty="0"/>
          </a:p>
        </p:txBody>
      </p:sp>
      <p:sp>
        <p:nvSpPr>
          <p:cNvPr id="10" name="Ellipse 9"/>
          <p:cNvSpPr/>
          <p:nvPr/>
        </p:nvSpPr>
        <p:spPr>
          <a:xfrm rot="20644386">
            <a:off x="190946" y="4664383"/>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1" name="Ellipse 10"/>
          <p:cNvSpPr/>
          <p:nvPr/>
        </p:nvSpPr>
        <p:spPr>
          <a:xfrm rot="20644386">
            <a:off x="116148" y="1535335"/>
            <a:ext cx="699566" cy="685677"/>
          </a:xfrm>
          <a:prstGeom prst="ellipse">
            <a:avLst/>
          </a:prstGeom>
          <a:solidFill>
            <a:schemeClr val="accent6">
              <a:lumMod val="75000"/>
            </a:schemeClr>
          </a:solidFill>
          <a:ln w="2222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smtClean="0"/>
              <a:t>mixte</a:t>
            </a:r>
            <a:endParaRPr lang="fr-FR" sz="1600" b="1" dirty="0"/>
          </a:p>
        </p:txBody>
      </p:sp>
      <p:sp>
        <p:nvSpPr>
          <p:cNvPr id="12" name="Rectangle 11"/>
          <p:cNvSpPr/>
          <p:nvPr/>
        </p:nvSpPr>
        <p:spPr>
          <a:xfrm>
            <a:off x="3386336" y="66481"/>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2"/>
          <a:stretch>
            <a:fillRect/>
          </a:stretch>
        </p:blipFill>
        <p:spPr>
          <a:xfrm>
            <a:off x="8579667" y="86348"/>
            <a:ext cx="564333" cy="370847"/>
          </a:xfrm>
          <a:prstGeom prst="rect">
            <a:avLst/>
          </a:prstGeom>
        </p:spPr>
      </p:pic>
      <p:pic>
        <p:nvPicPr>
          <p:cNvPr id="14"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 calcmode="lin" valueType="num">
                                      <p:cBhvr additive="base">
                                        <p:cTn id="4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9" end="9"/>
                                            </p:txEl>
                                          </p:spTgt>
                                        </p:tgtEl>
                                        <p:attrNameLst>
                                          <p:attrName>style.visibility</p:attrName>
                                        </p:attrNameLst>
                                      </p:cBhvr>
                                      <p:to>
                                        <p:strVal val="visible"/>
                                      </p:to>
                                    </p:set>
                                    <p:anim calcmode="lin" valueType="num">
                                      <p:cBhvr additive="base">
                                        <p:cTn id="55"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0" end="10"/>
                                            </p:txEl>
                                          </p:spTgt>
                                        </p:tgtEl>
                                        <p:attrNameLst>
                                          <p:attrName>style.visibility</p:attrName>
                                        </p:attrNameLst>
                                      </p:cBhvr>
                                      <p:to>
                                        <p:strVal val="visible"/>
                                      </p:to>
                                    </p:set>
                                    <p:anim calcmode="lin" valueType="num">
                                      <p:cBhvr additive="base">
                                        <p:cTn id="61"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1" end="11"/>
                                            </p:txEl>
                                          </p:spTgt>
                                        </p:tgtEl>
                                        <p:attrNameLst>
                                          <p:attrName>style.visibility</p:attrName>
                                        </p:attrNameLst>
                                      </p:cBhvr>
                                      <p:to>
                                        <p:strVal val="visible"/>
                                      </p:to>
                                    </p:set>
                                    <p:anim calcmode="lin" valueType="num">
                                      <p:cBhvr additive="base">
                                        <p:cTn id="67"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2" end="12"/>
                                            </p:txEl>
                                          </p:spTgt>
                                        </p:tgtEl>
                                        <p:attrNameLst>
                                          <p:attrName>style.visibility</p:attrName>
                                        </p:attrNameLst>
                                      </p:cBhvr>
                                      <p:to>
                                        <p:strVal val="visible"/>
                                      </p:to>
                                    </p:set>
                                    <p:anim calcmode="lin" valueType="num">
                                      <p:cBhvr additive="base">
                                        <p:cTn id="73"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
                                            <p:txEl>
                                              <p:pRg st="13" end="13"/>
                                            </p:txEl>
                                          </p:spTgt>
                                        </p:tgtEl>
                                        <p:attrNameLst>
                                          <p:attrName>style.visibility</p:attrName>
                                        </p:attrNameLst>
                                      </p:cBhvr>
                                      <p:to>
                                        <p:strVal val="visible"/>
                                      </p:to>
                                    </p:set>
                                    <p:anim calcmode="lin" valueType="num">
                                      <p:cBhvr additive="base">
                                        <p:cTn id="79"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xEl>
                                              <p:pRg st="14" end="14"/>
                                            </p:txEl>
                                          </p:spTgt>
                                        </p:tgtEl>
                                        <p:attrNameLst>
                                          <p:attrName>style.visibility</p:attrName>
                                        </p:attrNameLst>
                                      </p:cBhvr>
                                      <p:to>
                                        <p:strVal val="visible"/>
                                      </p:to>
                                    </p:set>
                                    <p:anim calcmode="lin" valueType="num">
                                      <p:cBhvr additive="base">
                                        <p:cTn id="85"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
                                            <p:txEl>
                                              <p:pRg st="15" end="15"/>
                                            </p:txEl>
                                          </p:spTgt>
                                        </p:tgtEl>
                                        <p:attrNameLst>
                                          <p:attrName>style.visibility</p:attrName>
                                        </p:attrNameLst>
                                      </p:cBhvr>
                                      <p:to>
                                        <p:strVal val="visible"/>
                                      </p:to>
                                    </p:set>
                                    <p:anim calcmode="lin" valueType="num">
                                      <p:cBhvr additive="base">
                                        <p:cTn id="91" dur="500" fill="hold"/>
                                        <p:tgtEl>
                                          <p:spTgt spid="5">
                                            <p:txEl>
                                              <p:pRg st="15" end="15"/>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5">
                                            <p:txEl>
                                              <p:pRg st="17" end="17"/>
                                            </p:txEl>
                                          </p:spTgt>
                                        </p:tgtEl>
                                        <p:attrNameLst>
                                          <p:attrName>style.visibility</p:attrName>
                                        </p:attrNameLst>
                                      </p:cBhvr>
                                      <p:to>
                                        <p:strVal val="visible"/>
                                      </p:to>
                                    </p:set>
                                    <p:anim calcmode="lin" valueType="num">
                                      <p:cBhvr additive="base">
                                        <p:cTn id="97" dur="500" fill="hold"/>
                                        <p:tgtEl>
                                          <p:spTgt spid="5">
                                            <p:txEl>
                                              <p:pRg st="17" end="1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5">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5">
                                            <p:txEl>
                                              <p:pRg st="18" end="18"/>
                                            </p:txEl>
                                          </p:spTgt>
                                        </p:tgtEl>
                                        <p:attrNameLst>
                                          <p:attrName>style.visibility</p:attrName>
                                        </p:attrNameLst>
                                      </p:cBhvr>
                                      <p:to>
                                        <p:strVal val="visible"/>
                                      </p:to>
                                    </p:set>
                                    <p:anim calcmode="lin" valueType="num">
                                      <p:cBhvr additive="base">
                                        <p:cTn id="103" dur="500" fill="hold"/>
                                        <p:tgtEl>
                                          <p:spTgt spid="5">
                                            <p:txEl>
                                              <p:pRg st="18" end="18"/>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5">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5">
                                            <p:txEl>
                                              <p:pRg st="19" end="19"/>
                                            </p:txEl>
                                          </p:spTgt>
                                        </p:tgtEl>
                                        <p:attrNameLst>
                                          <p:attrName>style.visibility</p:attrName>
                                        </p:attrNameLst>
                                      </p:cBhvr>
                                      <p:to>
                                        <p:strVal val="visible"/>
                                      </p:to>
                                    </p:set>
                                    <p:anim calcmode="lin" valueType="num">
                                      <p:cBhvr additive="base">
                                        <p:cTn id="109" dur="500" fill="hold"/>
                                        <p:tgtEl>
                                          <p:spTgt spid="5">
                                            <p:txEl>
                                              <p:pRg st="19" end="19"/>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5">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5">
                                            <p:txEl>
                                              <p:pRg st="20" end="20"/>
                                            </p:txEl>
                                          </p:spTgt>
                                        </p:tgtEl>
                                        <p:attrNameLst>
                                          <p:attrName>style.visibility</p:attrName>
                                        </p:attrNameLst>
                                      </p:cBhvr>
                                      <p:to>
                                        <p:strVal val="visible"/>
                                      </p:to>
                                    </p:set>
                                    <p:anim calcmode="lin" valueType="num">
                                      <p:cBhvr additive="base">
                                        <p:cTn id="115" dur="500" fill="hold"/>
                                        <p:tgtEl>
                                          <p:spTgt spid="5">
                                            <p:txEl>
                                              <p:pRg st="20" end="2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5">
                                            <p:txEl>
                                              <p:pRg st="20" end="20"/>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5">
                                            <p:txEl>
                                              <p:pRg st="21" end="21"/>
                                            </p:txEl>
                                          </p:spTgt>
                                        </p:tgtEl>
                                        <p:attrNameLst>
                                          <p:attrName>style.visibility</p:attrName>
                                        </p:attrNameLst>
                                      </p:cBhvr>
                                      <p:to>
                                        <p:strVal val="visible"/>
                                      </p:to>
                                    </p:set>
                                    <p:anim calcmode="lin" valueType="num">
                                      <p:cBhvr additive="base">
                                        <p:cTn id="121" dur="500" fill="hold"/>
                                        <p:tgtEl>
                                          <p:spTgt spid="5">
                                            <p:txEl>
                                              <p:pRg st="21" end="21"/>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5">
                                            <p:txEl>
                                              <p:pRg st="21" end="21"/>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5">
                                            <p:txEl>
                                              <p:pRg st="22" end="22"/>
                                            </p:txEl>
                                          </p:spTgt>
                                        </p:tgtEl>
                                        <p:attrNameLst>
                                          <p:attrName>style.visibility</p:attrName>
                                        </p:attrNameLst>
                                      </p:cBhvr>
                                      <p:to>
                                        <p:strVal val="visible"/>
                                      </p:to>
                                    </p:set>
                                    <p:anim calcmode="lin" valueType="num">
                                      <p:cBhvr additive="base">
                                        <p:cTn id="127" dur="500" fill="hold"/>
                                        <p:tgtEl>
                                          <p:spTgt spid="5">
                                            <p:txEl>
                                              <p:pRg st="22" end="22"/>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5">
                                            <p:txEl>
                                              <p:pRg st="22" end="22"/>
                                            </p:tx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5">
                                            <p:txEl>
                                              <p:pRg st="23" end="23"/>
                                            </p:txEl>
                                          </p:spTgt>
                                        </p:tgtEl>
                                        <p:attrNameLst>
                                          <p:attrName>style.visibility</p:attrName>
                                        </p:attrNameLst>
                                      </p:cBhvr>
                                      <p:to>
                                        <p:strVal val="visible"/>
                                      </p:to>
                                    </p:set>
                                    <p:anim calcmode="lin" valueType="num">
                                      <p:cBhvr additive="base">
                                        <p:cTn id="133" dur="500" fill="hold"/>
                                        <p:tgtEl>
                                          <p:spTgt spid="5">
                                            <p:txEl>
                                              <p:pRg st="23" end="23"/>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5">
                                            <p:txEl>
                                              <p:pRg st="23" end="23"/>
                                            </p:txEl>
                                          </p:spTgt>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5">
                                            <p:txEl>
                                              <p:pRg st="24" end="24"/>
                                            </p:txEl>
                                          </p:spTgt>
                                        </p:tgtEl>
                                        <p:attrNameLst>
                                          <p:attrName>style.visibility</p:attrName>
                                        </p:attrNameLst>
                                      </p:cBhvr>
                                      <p:to>
                                        <p:strVal val="visible"/>
                                      </p:to>
                                    </p:set>
                                    <p:anim calcmode="lin" valueType="num">
                                      <p:cBhvr additive="base">
                                        <p:cTn id="139" dur="500" fill="hold"/>
                                        <p:tgtEl>
                                          <p:spTgt spid="5">
                                            <p:txEl>
                                              <p:pRg st="24" end="24"/>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5">
                                            <p:txEl>
                                              <p:pRg st="24" end="24"/>
                                            </p:txEl>
                                          </p:spTgt>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9"/>
                                        </p:tgtEl>
                                        <p:attrNameLst>
                                          <p:attrName>style.visibility</p:attrName>
                                        </p:attrNameLst>
                                      </p:cBhvr>
                                      <p:to>
                                        <p:strVal val="visible"/>
                                      </p:to>
                                    </p:set>
                                    <p:anim calcmode="lin" valueType="num">
                                      <p:cBhvr additive="base">
                                        <p:cTn id="145" dur="500" fill="hold"/>
                                        <p:tgtEl>
                                          <p:spTgt spid="9"/>
                                        </p:tgtEl>
                                        <p:attrNameLst>
                                          <p:attrName>ppt_x</p:attrName>
                                        </p:attrNameLst>
                                      </p:cBhvr>
                                      <p:tavLst>
                                        <p:tav tm="0">
                                          <p:val>
                                            <p:strVal val="#ppt_x"/>
                                          </p:val>
                                        </p:tav>
                                        <p:tav tm="100000">
                                          <p:val>
                                            <p:strVal val="#ppt_x"/>
                                          </p:val>
                                        </p:tav>
                                      </p:tavLst>
                                    </p:anim>
                                    <p:anim calcmode="lin" valueType="num">
                                      <p:cBhvr additive="base">
                                        <p:cTn id="14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500" fill="hold"/>
                                        <p:tgtEl>
                                          <p:spTgt spid="10"/>
                                        </p:tgtEl>
                                        <p:attrNameLst>
                                          <p:attrName>ppt_x</p:attrName>
                                        </p:attrNameLst>
                                      </p:cBhvr>
                                      <p:tavLst>
                                        <p:tav tm="0">
                                          <p:val>
                                            <p:strVal val="#ppt_x"/>
                                          </p:val>
                                        </p:tav>
                                        <p:tav tm="100000">
                                          <p:val>
                                            <p:strVal val="#ppt_x"/>
                                          </p:val>
                                        </p:tav>
                                      </p:tavLst>
                                    </p:anim>
                                    <p:anim calcmode="lin" valueType="num">
                                      <p:cBhvr additive="base">
                                        <p:cTn id="15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11"/>
                                        </p:tgtEl>
                                        <p:attrNameLst>
                                          <p:attrName>style.visibility</p:attrName>
                                        </p:attrNameLst>
                                      </p:cBhvr>
                                      <p:to>
                                        <p:strVal val="visible"/>
                                      </p:to>
                                    </p:set>
                                    <p:anim calcmode="lin" valueType="num">
                                      <p:cBhvr additive="base">
                                        <p:cTn id="157" dur="500" fill="hold"/>
                                        <p:tgtEl>
                                          <p:spTgt spid="11"/>
                                        </p:tgtEl>
                                        <p:attrNameLst>
                                          <p:attrName>ppt_x</p:attrName>
                                        </p:attrNameLst>
                                      </p:cBhvr>
                                      <p:tavLst>
                                        <p:tav tm="0">
                                          <p:val>
                                            <p:strVal val="#ppt_x"/>
                                          </p:val>
                                        </p:tav>
                                        <p:tav tm="100000">
                                          <p:val>
                                            <p:strVal val="#ppt_x"/>
                                          </p:val>
                                        </p:tav>
                                      </p:tavLst>
                                    </p:anim>
                                    <p:anim calcmode="lin" valueType="num">
                                      <p:cBhvr additive="base">
                                        <p:cTn id="15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9" grpId="0" animBg="1"/>
      <p:bldP spid="10"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821644" cy="378280"/>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mesures du RDR utilisables si elles sont reprises dans le PDRR (2)</a:t>
            </a:r>
            <a:endParaRPr lang="fr-FR" sz="3600" b="1" dirty="0">
              <a:latin typeface="Arial" pitchFamily="34" charset="0"/>
              <a:cs typeface="Arial" pitchFamily="34" charset="0"/>
            </a:endParaRPr>
          </a:p>
        </p:txBody>
      </p:sp>
      <p:sp>
        <p:nvSpPr>
          <p:cNvPr id="6" name="Espace réservé du contenu 2"/>
          <p:cNvSpPr txBox="1">
            <a:spLocks/>
          </p:cNvSpPr>
          <p:nvPr/>
        </p:nvSpPr>
        <p:spPr>
          <a:xfrm>
            <a:off x="824546" y="1124744"/>
            <a:ext cx="8643998" cy="4857784"/>
          </a:xfrm>
          <a:prstGeom prst="rect">
            <a:avLst/>
          </a:prstGeom>
        </p:spPr>
        <p:txBody>
          <a:bodyPr vert="horz" lIns="91440" tIns="45720" rIns="91440" bIns="45720" rtlCol="0">
            <a:normAutofit/>
          </a:bodyPr>
          <a:lstStyle/>
          <a:p>
            <a:pPr marR="0" lvl="0" algn="l" defTabSz="914400" rtl="0" eaLnBrk="1" fontAlgn="auto" latinLnBrk="0" hangingPunct="1">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FF0000"/>
                </a:solidFill>
                <a:effectLst/>
                <a:uLnTx/>
                <a:uFillTx/>
                <a:latin typeface="+mn-lt"/>
                <a:ea typeface="+mn-ea"/>
                <a:cs typeface="+mn-cs"/>
              </a:rPr>
              <a:t>Mesures individuelles</a:t>
            </a:r>
            <a:r>
              <a:rPr kumimoji="0" lang="fr-FR" sz="2800" b="1" i="0" u="sng" strike="noStrike" kern="1200" cap="none" spc="0" normalizeH="0" noProof="0" dirty="0" smtClean="0">
                <a:ln>
                  <a:noFill/>
                </a:ln>
                <a:solidFill>
                  <a:srgbClr val="FF0000"/>
                </a:solidFill>
                <a:effectLst/>
                <a:uLnTx/>
                <a:uFillTx/>
                <a:latin typeface="+mn-lt"/>
                <a:ea typeface="+mn-ea"/>
                <a:cs typeface="+mn-cs"/>
              </a:rPr>
              <a:t> (suite)</a:t>
            </a:r>
          </a:p>
          <a:p>
            <a:pPr marR="0" lvl="0" algn="l" defTabSz="914400" rtl="0" eaLnBrk="1" fontAlgn="auto" latinLnBrk="0" hangingPunct="1">
              <a:spcAft>
                <a:spcPts val="0"/>
              </a:spcAft>
              <a:buClrTx/>
              <a:buSzTx/>
              <a:buFont typeface="Arial" pitchFamily="34" charset="0"/>
              <a:buNone/>
              <a:tabLst/>
              <a:defRPr/>
            </a:pPr>
            <a:endParaRPr kumimoji="0" lang="fr-FR" sz="400" b="1" i="0" u="sng" strike="noStrike" kern="1200" cap="none" spc="0" normalizeH="0" noProof="0" dirty="0" smtClean="0">
              <a:ln>
                <a:noFill/>
              </a:ln>
              <a:solidFill>
                <a:srgbClr val="FF0000"/>
              </a:solidFill>
              <a:effectLst/>
              <a:uLnTx/>
              <a:uFillTx/>
              <a:latin typeface="+mn-lt"/>
              <a:ea typeface="+mn-ea"/>
              <a:cs typeface="+mn-cs"/>
            </a:endParaRPr>
          </a:p>
          <a:p>
            <a:pPr lvl="0">
              <a:defRPr/>
            </a:pPr>
            <a:r>
              <a:rPr lang="fr-FR" b="1" dirty="0">
                <a:solidFill>
                  <a:schemeClr val="tx2"/>
                </a:solidFill>
              </a:rPr>
              <a:t>8) Investissements dans les </a:t>
            </a:r>
            <a:r>
              <a:rPr lang="fr-FR" b="1" u="sng" dirty="0">
                <a:solidFill>
                  <a:schemeClr val="tx2"/>
                </a:solidFill>
              </a:rPr>
              <a:t>zones forestières </a:t>
            </a:r>
            <a:r>
              <a:rPr lang="fr-FR" b="1" dirty="0">
                <a:solidFill>
                  <a:schemeClr val="tx2"/>
                </a:solidFill>
              </a:rPr>
              <a:t>(</a:t>
            </a:r>
            <a:r>
              <a:rPr lang="fr-FR" b="1" dirty="0" smtClean="0">
                <a:solidFill>
                  <a:schemeClr val="tx2"/>
                </a:solidFill>
              </a:rPr>
              <a:t>art.21)</a:t>
            </a:r>
          </a:p>
          <a:p>
            <a:pPr lvl="1">
              <a:defRPr/>
            </a:pPr>
            <a:r>
              <a:rPr lang="fr-FR" sz="1700" b="1" dirty="0" smtClean="0">
                <a:solidFill>
                  <a:schemeClr val="tx2"/>
                </a:solidFill>
              </a:rPr>
              <a:t>Boisement et création de </a:t>
            </a:r>
            <a:r>
              <a:rPr lang="fr-FR" sz="1700" b="1" u="sng" dirty="0" smtClean="0">
                <a:solidFill>
                  <a:schemeClr val="tx2"/>
                </a:solidFill>
              </a:rPr>
              <a:t>surfaces boisées (art 22)</a:t>
            </a:r>
          </a:p>
          <a:p>
            <a:pPr>
              <a:spcBef>
                <a:spcPts val="0"/>
              </a:spcBef>
              <a:buFont typeface="Arial" pitchFamily="34" charset="0"/>
              <a:buChar char="•"/>
            </a:pPr>
            <a:r>
              <a:rPr lang="fr-FR" sz="1700" b="1" dirty="0" smtClean="0">
                <a:solidFill>
                  <a:schemeClr val="tx2"/>
                </a:solidFill>
              </a:rPr>
              <a:t> </a:t>
            </a:r>
            <a:r>
              <a:rPr lang="fr-FR" sz="1700" b="1" dirty="0">
                <a:solidFill>
                  <a:schemeClr val="tx2"/>
                </a:solidFill>
              </a:rPr>
              <a:t> </a:t>
            </a:r>
            <a:r>
              <a:rPr lang="fr-FR" sz="1700" b="1" dirty="0" smtClean="0">
                <a:solidFill>
                  <a:schemeClr val="tx2"/>
                </a:solidFill>
              </a:rPr>
              <a:t>    Mise en place de systèmes </a:t>
            </a:r>
            <a:r>
              <a:rPr lang="fr-FR" sz="1700" b="1" u="sng" dirty="0" smtClean="0">
                <a:solidFill>
                  <a:schemeClr val="tx2"/>
                </a:solidFill>
              </a:rPr>
              <a:t>agro-forestiers (art 23)</a:t>
            </a:r>
          </a:p>
          <a:p>
            <a:pPr>
              <a:spcBef>
                <a:spcPts val="0"/>
              </a:spcBef>
            </a:pPr>
            <a:r>
              <a:rPr lang="fr-FR" sz="1700" b="1" dirty="0" smtClean="0">
                <a:solidFill>
                  <a:schemeClr val="tx2"/>
                </a:solidFill>
              </a:rPr>
              <a:t>        </a:t>
            </a:r>
            <a:r>
              <a:rPr lang="fr-FR" sz="1700" b="1" u="sng" dirty="0" smtClean="0">
                <a:solidFill>
                  <a:schemeClr val="tx2"/>
                </a:solidFill>
              </a:rPr>
              <a:t>Prévention et réparation des dommages</a:t>
            </a:r>
            <a:r>
              <a:rPr lang="fr-FR" sz="1700" b="1" dirty="0" smtClean="0">
                <a:solidFill>
                  <a:schemeClr val="tx2"/>
                </a:solidFill>
              </a:rPr>
              <a:t>, incendies des forêts (Art 24)</a:t>
            </a:r>
          </a:p>
          <a:p>
            <a:pPr>
              <a:spcBef>
                <a:spcPts val="0"/>
              </a:spcBef>
            </a:pPr>
            <a:r>
              <a:rPr lang="fr-FR" sz="1700" b="1" dirty="0">
                <a:solidFill>
                  <a:schemeClr val="tx2"/>
                </a:solidFill>
              </a:rPr>
              <a:t> </a:t>
            </a:r>
            <a:r>
              <a:rPr lang="fr-FR" sz="1700" b="1" dirty="0" smtClean="0">
                <a:solidFill>
                  <a:schemeClr val="tx2"/>
                </a:solidFill>
              </a:rPr>
              <a:t>       Investissements améliorant la résilience et la valeur environnementale des          </a:t>
            </a:r>
          </a:p>
          <a:p>
            <a:pPr>
              <a:spcBef>
                <a:spcPts val="0"/>
              </a:spcBef>
            </a:pPr>
            <a:r>
              <a:rPr lang="fr-FR" sz="1700" b="1" dirty="0">
                <a:solidFill>
                  <a:schemeClr val="tx2"/>
                </a:solidFill>
              </a:rPr>
              <a:t> </a:t>
            </a:r>
            <a:r>
              <a:rPr lang="fr-FR" sz="1700" b="1" dirty="0" smtClean="0">
                <a:solidFill>
                  <a:schemeClr val="tx2"/>
                </a:solidFill>
              </a:rPr>
              <a:t>       forêts (environnement) (art 25)</a:t>
            </a:r>
          </a:p>
          <a:p>
            <a:pPr marR="0" lvl="0" algn="l" defTabSz="914400" rtl="0" eaLnBrk="1" fontAlgn="auto" latinLnBrk="0" hangingPunct="1">
              <a:spcAft>
                <a:spcPts val="0"/>
              </a:spcAft>
              <a:buClrTx/>
              <a:buSzTx/>
              <a:tabLst/>
              <a:defRPr/>
            </a:pPr>
            <a:r>
              <a:rPr lang="fr-FR" sz="1700" dirty="0">
                <a:solidFill>
                  <a:schemeClr val="tx2"/>
                </a:solidFill>
              </a:rPr>
              <a:t> </a:t>
            </a:r>
            <a:r>
              <a:rPr lang="fr-FR" sz="1700" dirty="0" smtClean="0">
                <a:solidFill>
                  <a:schemeClr val="tx2"/>
                </a:solidFill>
              </a:rPr>
              <a:t>       </a:t>
            </a:r>
            <a:r>
              <a:rPr lang="fr-FR" sz="1700" b="1" u="sng" dirty="0">
                <a:solidFill>
                  <a:schemeClr val="tx2"/>
                </a:solidFill>
              </a:rPr>
              <a:t>N</a:t>
            </a:r>
            <a:r>
              <a:rPr kumimoji="0" lang="fr-FR" sz="1700" b="1" i="0" u="sng" strike="noStrike" kern="1200" cap="none" spc="0" normalizeH="0" noProof="0" dirty="0" err="1" smtClean="0">
                <a:ln>
                  <a:noFill/>
                </a:ln>
                <a:solidFill>
                  <a:schemeClr val="tx2"/>
                </a:solidFill>
                <a:effectLst/>
                <a:uLnTx/>
                <a:uFillTx/>
              </a:rPr>
              <a:t>ouvelles</a:t>
            </a:r>
            <a:r>
              <a:rPr kumimoji="0" lang="fr-FR" sz="1700" b="1" i="0" u="sng" strike="noStrike" kern="1200" cap="none" spc="0" normalizeH="0" noProof="0" dirty="0" smtClean="0">
                <a:ln>
                  <a:noFill/>
                </a:ln>
                <a:solidFill>
                  <a:schemeClr val="tx2"/>
                </a:solidFill>
                <a:effectLst/>
                <a:uLnTx/>
                <a:uFillTx/>
              </a:rPr>
              <a:t> techniques forestières</a:t>
            </a:r>
            <a:r>
              <a:rPr kumimoji="0" lang="fr-FR" sz="1700" b="1" i="0" strike="noStrike" kern="1200" cap="none" spc="0" normalizeH="0" noProof="0" dirty="0" smtClean="0">
                <a:ln>
                  <a:noFill/>
                </a:ln>
                <a:solidFill>
                  <a:schemeClr val="tx2"/>
                </a:solidFill>
                <a:effectLst/>
                <a:uLnTx/>
                <a:uFillTx/>
              </a:rPr>
              <a:t> &amp;</a:t>
            </a:r>
            <a:r>
              <a:rPr kumimoji="0" lang="fr-FR" sz="1700" b="1" i="0" u="none" strike="noStrike" kern="1200" cap="none" spc="0" normalizeH="0" noProof="0" dirty="0" smtClean="0">
                <a:ln>
                  <a:noFill/>
                </a:ln>
                <a:solidFill>
                  <a:schemeClr val="tx2"/>
                </a:solidFill>
                <a:effectLst/>
                <a:uLnTx/>
                <a:uFillTx/>
              </a:rPr>
              <a:t> transformation commercialisation  (art 26)</a:t>
            </a:r>
            <a:endParaRPr lang="fr-FR" sz="1700" b="1" noProof="0" dirty="0">
              <a:solidFill>
                <a:schemeClr val="tx2"/>
              </a:solidFill>
            </a:endParaRPr>
          </a:p>
          <a:p>
            <a:pPr marR="0" lvl="0" algn="l" defTabSz="914400" rtl="0" eaLnBrk="1" fontAlgn="auto" latinLnBrk="0" hangingPunct="1">
              <a:spcAft>
                <a:spcPts val="0"/>
              </a:spcAft>
              <a:buClrTx/>
              <a:buSzTx/>
              <a:tabLst/>
              <a:defRPr/>
            </a:pPr>
            <a:endParaRPr lang="fr-FR" sz="2000" b="1" baseline="0" dirty="0" smtClean="0">
              <a:solidFill>
                <a:schemeClr val="tx2"/>
              </a:solidFill>
            </a:endParaRPr>
          </a:p>
          <a:p>
            <a:pPr marR="0" lvl="0" algn="l" defTabSz="914400" rtl="0" eaLnBrk="1" fontAlgn="auto" latinLnBrk="0" hangingPunct="1">
              <a:spcAft>
                <a:spcPts val="0"/>
              </a:spcAft>
              <a:buClrTx/>
              <a:buSzTx/>
              <a:tabLst/>
              <a:defRPr/>
            </a:pPr>
            <a:r>
              <a:rPr lang="fr-FR" sz="2000" b="1" baseline="0" dirty="0" smtClean="0">
                <a:solidFill>
                  <a:schemeClr val="accent6">
                    <a:lumMod val="75000"/>
                  </a:schemeClr>
                </a:solidFill>
              </a:rPr>
              <a:t>9)</a:t>
            </a:r>
            <a:r>
              <a:rPr lang="fr-FR" sz="2000" b="1" dirty="0" smtClean="0">
                <a:solidFill>
                  <a:schemeClr val="accent6">
                    <a:lumMod val="75000"/>
                  </a:schemeClr>
                </a:solidFill>
              </a:rPr>
              <a:t> </a:t>
            </a:r>
            <a:r>
              <a:rPr lang="fr-FR" sz="2000" b="1" baseline="0" dirty="0" smtClean="0">
                <a:solidFill>
                  <a:schemeClr val="accent6">
                    <a:lumMod val="75000"/>
                  </a:schemeClr>
                </a:solidFill>
              </a:rPr>
              <a:t>Mise</a:t>
            </a:r>
            <a:r>
              <a:rPr lang="fr-FR" sz="2000" b="1" dirty="0" smtClean="0">
                <a:solidFill>
                  <a:schemeClr val="accent6">
                    <a:lumMod val="75000"/>
                  </a:schemeClr>
                </a:solidFill>
              </a:rPr>
              <a:t> en place de </a:t>
            </a:r>
            <a:r>
              <a:rPr lang="fr-FR" sz="2000" b="1" u="sng" dirty="0" smtClean="0">
                <a:solidFill>
                  <a:schemeClr val="accent6">
                    <a:lumMod val="75000"/>
                  </a:schemeClr>
                </a:solidFill>
              </a:rPr>
              <a:t>groupements et d’organisation de producteurs;   </a:t>
            </a:r>
            <a:r>
              <a:rPr lang="fr-FR" sz="2000" b="1" dirty="0" smtClean="0">
                <a:solidFill>
                  <a:schemeClr val="accent6">
                    <a:lumMod val="75000"/>
                  </a:schemeClr>
                </a:solidFill>
              </a:rPr>
              <a:t>(</a:t>
            </a:r>
            <a:r>
              <a:rPr lang="fr-FR" sz="2000" b="1" dirty="0" smtClean="0">
                <a:solidFill>
                  <a:schemeClr val="tx2"/>
                </a:solidFill>
              </a:rPr>
              <a:t>art 27</a:t>
            </a:r>
            <a:r>
              <a:rPr lang="fr-FR" sz="2000" b="1" dirty="0" smtClean="0">
                <a:solidFill>
                  <a:schemeClr val="accent6">
                    <a:lumMod val="75000"/>
                  </a:schemeClr>
                </a:solidFill>
              </a:rPr>
              <a:t>)</a:t>
            </a:r>
          </a:p>
          <a:p>
            <a:pPr marR="0" lvl="0" algn="l" defTabSz="914400" rtl="0" eaLnBrk="1" fontAlgn="auto" latinLnBrk="0" hangingPunct="1">
              <a:spcAft>
                <a:spcPts val="0"/>
              </a:spcAft>
              <a:buClrTx/>
              <a:buSzTx/>
              <a:tabLst/>
              <a:defRPr/>
            </a:pPr>
            <a:r>
              <a:rPr kumimoji="0" lang="fr-FR" sz="2000" b="1" i="0" u="sng" strike="noStrike" kern="1200" cap="none" spc="0" normalizeH="0" baseline="0" noProof="0" dirty="0" smtClean="0">
                <a:ln>
                  <a:noFill/>
                </a:ln>
                <a:solidFill>
                  <a:srgbClr val="00B050"/>
                </a:solidFill>
                <a:effectLst/>
                <a:uLnTx/>
                <a:uFillTx/>
                <a:latin typeface="+mn-lt"/>
                <a:ea typeface="+mn-ea"/>
                <a:cs typeface="+mn-cs"/>
              </a:rPr>
              <a:t>10 ) Agroenvironnement</a:t>
            </a:r>
            <a:r>
              <a:rPr kumimoji="0" lang="fr-FR" sz="2000" b="1" i="0" u="sng" strike="noStrike" kern="1200" cap="none" spc="0" normalizeH="0" noProof="0" dirty="0" smtClean="0">
                <a:ln>
                  <a:noFill/>
                </a:ln>
                <a:solidFill>
                  <a:srgbClr val="00B050"/>
                </a:solidFill>
                <a:effectLst/>
                <a:uLnTx/>
                <a:uFillTx/>
                <a:latin typeface="+mn-lt"/>
                <a:ea typeface="+mn-ea"/>
                <a:cs typeface="+mn-cs"/>
              </a:rPr>
              <a:t> </a:t>
            </a:r>
            <a:r>
              <a:rPr lang="fr-FR" sz="2000" b="1" dirty="0" smtClean="0">
                <a:solidFill>
                  <a:srgbClr val="00B050"/>
                </a:solidFill>
              </a:rPr>
              <a:t>(</a:t>
            </a:r>
            <a:r>
              <a:rPr lang="fr-FR" sz="2000" b="1" dirty="0" smtClean="0">
                <a:solidFill>
                  <a:schemeClr val="tx2"/>
                </a:solidFill>
              </a:rPr>
              <a:t>art 28</a:t>
            </a:r>
            <a:r>
              <a:rPr lang="fr-FR" sz="2000" b="1" dirty="0" smtClean="0">
                <a:solidFill>
                  <a:srgbClr val="00B050"/>
                </a:solidFill>
              </a:rPr>
              <a:t>)</a:t>
            </a:r>
            <a:endParaRPr kumimoji="0" lang="fr-FR" sz="2000" b="1" i="0" u="none" strike="noStrike" kern="1200" cap="none" spc="0" normalizeH="0" noProof="0" dirty="0" smtClean="0">
              <a:ln>
                <a:noFill/>
              </a:ln>
              <a:solidFill>
                <a:srgbClr val="00B050"/>
              </a:solidFill>
              <a:effectLst/>
              <a:uLnTx/>
              <a:uFillTx/>
              <a:latin typeface="+mn-lt"/>
              <a:ea typeface="+mn-ea"/>
              <a:cs typeface="+mn-cs"/>
            </a:endParaRPr>
          </a:p>
          <a:p>
            <a:pPr lvl="0">
              <a:defRPr/>
            </a:pPr>
            <a:r>
              <a:rPr lang="fr-FR" sz="2000" b="1" baseline="0" dirty="0" smtClean="0">
                <a:solidFill>
                  <a:srgbClr val="00B050"/>
                </a:solidFill>
              </a:rPr>
              <a:t>11) Agriculture </a:t>
            </a:r>
            <a:r>
              <a:rPr lang="fr-FR" sz="2000" b="1" u="sng" baseline="0" dirty="0" smtClean="0">
                <a:solidFill>
                  <a:srgbClr val="00B050"/>
                </a:solidFill>
              </a:rPr>
              <a:t>biologique </a:t>
            </a:r>
            <a:r>
              <a:rPr lang="fr-FR" sz="2000" b="1" dirty="0" smtClean="0">
                <a:solidFill>
                  <a:srgbClr val="00B050"/>
                </a:solidFill>
              </a:rPr>
              <a:t>(</a:t>
            </a:r>
            <a:r>
              <a:rPr lang="fr-FR" sz="2000" b="1" dirty="0" smtClean="0">
                <a:solidFill>
                  <a:schemeClr val="tx2"/>
                </a:solidFill>
              </a:rPr>
              <a:t>art 29</a:t>
            </a:r>
            <a:r>
              <a:rPr lang="fr-FR" sz="2000" b="1" dirty="0" smtClean="0">
                <a:solidFill>
                  <a:srgbClr val="00B050"/>
                </a:solidFill>
              </a:rPr>
              <a:t>)</a:t>
            </a:r>
            <a:endParaRPr lang="fr-FR" sz="2000" b="1" u="sng" baseline="0" dirty="0" smtClean="0">
              <a:solidFill>
                <a:srgbClr val="00B050"/>
              </a:solidFill>
            </a:endParaRPr>
          </a:p>
          <a:p>
            <a:pPr lvl="0">
              <a:defRPr/>
            </a:pPr>
            <a:r>
              <a:rPr kumimoji="0" lang="fr-FR" sz="2000" b="1" i="0" u="none" strike="noStrike" kern="1200" cap="none" spc="0" normalizeH="0" baseline="0" noProof="0" dirty="0" smtClean="0">
                <a:ln>
                  <a:noFill/>
                </a:ln>
                <a:solidFill>
                  <a:schemeClr val="accent6">
                    <a:lumMod val="75000"/>
                  </a:schemeClr>
                </a:solidFill>
                <a:effectLst/>
                <a:uLnTx/>
                <a:uFillTx/>
                <a:latin typeface="+mn-lt"/>
                <a:ea typeface="+mn-ea"/>
                <a:cs typeface="+mn-cs"/>
              </a:rPr>
              <a:t>12) Paiements au titre </a:t>
            </a:r>
            <a:r>
              <a:rPr kumimoji="0" lang="fr-FR" sz="2000" b="1" i="0" u="sng" strike="noStrike" kern="1200" cap="none" spc="0" normalizeH="0" baseline="0" noProof="0" dirty="0" err="1" smtClean="0">
                <a:ln>
                  <a:noFill/>
                </a:ln>
                <a:solidFill>
                  <a:schemeClr val="accent6">
                    <a:lumMod val="75000"/>
                  </a:schemeClr>
                </a:solidFill>
                <a:effectLst/>
                <a:uLnTx/>
                <a:uFillTx/>
                <a:latin typeface="+mn-lt"/>
                <a:ea typeface="+mn-ea"/>
                <a:cs typeface="+mn-cs"/>
              </a:rPr>
              <a:t>Natura</a:t>
            </a:r>
            <a:r>
              <a:rPr kumimoji="0" lang="fr-FR" sz="2000" b="1" i="0" u="sng" strike="noStrike" kern="1200" cap="none" spc="0" normalizeH="0" noProof="0" dirty="0" smtClean="0">
                <a:ln>
                  <a:noFill/>
                </a:ln>
                <a:solidFill>
                  <a:schemeClr val="accent6">
                    <a:lumMod val="75000"/>
                  </a:schemeClr>
                </a:solidFill>
                <a:effectLst/>
                <a:uLnTx/>
                <a:uFillTx/>
                <a:latin typeface="+mn-lt"/>
                <a:ea typeface="+mn-ea"/>
                <a:cs typeface="+mn-cs"/>
              </a:rPr>
              <a:t> 2000 </a:t>
            </a:r>
            <a:r>
              <a:rPr kumimoji="0" lang="fr-FR" sz="2000" b="1" i="0" u="none" strike="noStrike" kern="1200" cap="none" spc="0" normalizeH="0" noProof="0" dirty="0" smtClean="0">
                <a:ln>
                  <a:noFill/>
                </a:ln>
                <a:solidFill>
                  <a:schemeClr val="accent6">
                    <a:lumMod val="75000"/>
                  </a:schemeClr>
                </a:solidFill>
                <a:effectLst/>
                <a:uLnTx/>
                <a:uFillTx/>
                <a:latin typeface="+mn-lt"/>
                <a:ea typeface="+mn-ea"/>
                <a:cs typeface="+mn-cs"/>
              </a:rPr>
              <a:t>et directive Eau </a:t>
            </a:r>
            <a:r>
              <a:rPr lang="fr-FR" sz="2000" b="1" dirty="0" smtClean="0">
                <a:solidFill>
                  <a:srgbClr val="00B050"/>
                </a:solidFill>
              </a:rPr>
              <a:t>(</a:t>
            </a:r>
            <a:r>
              <a:rPr lang="fr-FR" sz="2000" b="1" dirty="0" smtClean="0">
                <a:solidFill>
                  <a:schemeClr val="tx2"/>
                </a:solidFill>
              </a:rPr>
              <a:t>art 30</a:t>
            </a:r>
            <a:r>
              <a:rPr lang="fr-FR" sz="2000" b="1" dirty="0" smtClean="0">
                <a:solidFill>
                  <a:srgbClr val="00B050"/>
                </a:solidFill>
              </a:rPr>
              <a:t>)</a:t>
            </a:r>
            <a:endParaRPr kumimoji="0" lang="fr-FR" sz="2000" b="1" i="0" u="none" strike="noStrike" kern="1200" cap="none" spc="0" normalizeH="0" noProof="0" dirty="0" smtClean="0">
              <a:ln>
                <a:noFill/>
              </a:ln>
              <a:solidFill>
                <a:srgbClr val="00B050"/>
              </a:solidFill>
              <a:effectLst/>
              <a:uLnTx/>
              <a:uFillTx/>
              <a:latin typeface="+mn-lt"/>
              <a:ea typeface="+mn-ea"/>
              <a:cs typeface="+mn-cs"/>
            </a:endParaRPr>
          </a:p>
          <a:p>
            <a:pPr lvl="0">
              <a:defRPr/>
            </a:pPr>
            <a:r>
              <a:rPr lang="fr-FR" sz="2000" b="1" dirty="0" smtClean="0">
                <a:solidFill>
                  <a:srgbClr val="00B050"/>
                </a:solidFill>
              </a:rPr>
              <a:t>13) Paiements aux </a:t>
            </a:r>
            <a:r>
              <a:rPr lang="fr-FR" sz="2000" b="1" u="sng" dirty="0" smtClean="0">
                <a:solidFill>
                  <a:srgbClr val="00B050"/>
                </a:solidFill>
              </a:rPr>
              <a:t>zones sous contraintes </a:t>
            </a:r>
            <a:r>
              <a:rPr lang="fr-FR" sz="2000" b="1" dirty="0" smtClean="0">
                <a:solidFill>
                  <a:srgbClr val="00B050"/>
                </a:solidFill>
              </a:rPr>
              <a:t>naturelles (montagne ICHN) (</a:t>
            </a:r>
            <a:r>
              <a:rPr lang="fr-FR" sz="2000" b="1" dirty="0" smtClean="0">
                <a:solidFill>
                  <a:schemeClr val="tx2"/>
                </a:solidFill>
              </a:rPr>
              <a:t>art 31</a:t>
            </a:r>
            <a:r>
              <a:rPr lang="fr-FR" sz="2000" b="1" dirty="0" smtClean="0">
                <a:solidFill>
                  <a:srgbClr val="00B050"/>
                </a:solidFill>
              </a:rPr>
              <a:t>)</a:t>
            </a:r>
            <a:endParaRPr kumimoji="0" lang="fr-FR" sz="2000" b="1" i="0" u="none" strike="noStrike" kern="1200" cap="none" spc="0" normalizeH="0" noProof="0" dirty="0" smtClean="0">
              <a:ln>
                <a:noFill/>
              </a:ln>
              <a:solidFill>
                <a:srgbClr val="00B050"/>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36</a:t>
            </a:fld>
            <a:endParaRPr lang="fr-FR" dirty="0"/>
          </a:p>
        </p:txBody>
      </p:sp>
      <p:sp>
        <p:nvSpPr>
          <p:cNvPr id="9" name="Ellipse 8"/>
          <p:cNvSpPr/>
          <p:nvPr/>
        </p:nvSpPr>
        <p:spPr>
          <a:xfrm rot="20644386">
            <a:off x="106376" y="4835424"/>
            <a:ext cx="638203" cy="60587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t>Art 42</a:t>
            </a:r>
            <a:endParaRPr lang="fr-FR" sz="1600" b="1" dirty="0"/>
          </a:p>
        </p:txBody>
      </p:sp>
      <p:sp>
        <p:nvSpPr>
          <p:cNvPr id="10" name="Ellipse 9"/>
          <p:cNvSpPr/>
          <p:nvPr/>
        </p:nvSpPr>
        <p:spPr>
          <a:xfrm rot="20644386">
            <a:off x="115116" y="2327955"/>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1" name="Ellipse 10"/>
          <p:cNvSpPr/>
          <p:nvPr/>
        </p:nvSpPr>
        <p:spPr>
          <a:xfrm rot="20644386">
            <a:off x="119374" y="3649160"/>
            <a:ext cx="699566" cy="685677"/>
          </a:xfrm>
          <a:prstGeom prst="ellipse">
            <a:avLst/>
          </a:prstGeom>
          <a:solidFill>
            <a:schemeClr val="accent6">
              <a:lumMod val="75000"/>
            </a:schemeClr>
          </a:solidFill>
          <a:ln w="2222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smtClean="0"/>
              <a:t>mixte</a:t>
            </a:r>
            <a:endParaRPr lang="fr-FR" sz="1600" b="1" dirty="0"/>
          </a:p>
        </p:txBody>
      </p:sp>
      <p:sp>
        <p:nvSpPr>
          <p:cNvPr id="12" name="Rectangle 11"/>
          <p:cNvSpPr/>
          <p:nvPr/>
        </p:nvSpPr>
        <p:spPr>
          <a:xfrm>
            <a:off x="3386336" y="6364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2"/>
          <a:stretch>
            <a:fillRect/>
          </a:stretch>
        </p:blipFill>
        <p:spPr>
          <a:xfrm>
            <a:off x="8579667" y="81494"/>
            <a:ext cx="564333" cy="370847"/>
          </a:xfrm>
          <a:prstGeom prst="rect">
            <a:avLst/>
          </a:prstGeom>
        </p:spPr>
      </p:pic>
      <p:pic>
        <p:nvPicPr>
          <p:cNvPr id="14"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anim calcmode="lin" valueType="num">
                                      <p:cBhvr additive="base">
                                        <p:cTn id="4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 calcmode="lin" valueType="num">
                                      <p:cBhvr additive="base">
                                        <p:cTn id="47"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6">
                                            <p:txEl>
                                              <p:pRg st="10" end="10"/>
                                            </p:txEl>
                                          </p:spTgt>
                                        </p:tgtEl>
                                        <p:attrNameLst>
                                          <p:attrName>style.visibility</p:attrName>
                                        </p:attrNameLst>
                                      </p:cBhvr>
                                      <p:to>
                                        <p:strVal val="visible"/>
                                      </p:to>
                                    </p:set>
                                    <p:anim calcmode="lin" valueType="num">
                                      <p:cBhvr additive="base">
                                        <p:cTn id="53"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6">
                                            <p:txEl>
                                              <p:pRg st="11" end="11"/>
                                            </p:txEl>
                                          </p:spTgt>
                                        </p:tgtEl>
                                        <p:attrNameLst>
                                          <p:attrName>style.visibility</p:attrName>
                                        </p:attrNameLst>
                                      </p:cBhvr>
                                      <p:to>
                                        <p:strVal val="visible"/>
                                      </p:to>
                                    </p:set>
                                    <p:anim calcmode="lin" valueType="num">
                                      <p:cBhvr additive="base">
                                        <p:cTn id="59"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6">
                                            <p:txEl>
                                              <p:pRg st="12" end="12"/>
                                            </p:txEl>
                                          </p:spTgt>
                                        </p:tgtEl>
                                        <p:attrNameLst>
                                          <p:attrName>style.visibility</p:attrName>
                                        </p:attrNameLst>
                                      </p:cBhvr>
                                      <p:to>
                                        <p:strVal val="visible"/>
                                      </p:to>
                                    </p:set>
                                    <p:anim calcmode="lin" valueType="num">
                                      <p:cBhvr additive="base">
                                        <p:cTn id="65"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6">
                                            <p:txEl>
                                              <p:pRg st="13" end="13"/>
                                            </p:txEl>
                                          </p:spTgt>
                                        </p:tgtEl>
                                        <p:attrNameLst>
                                          <p:attrName>style.visibility</p:attrName>
                                        </p:attrNameLst>
                                      </p:cBhvr>
                                      <p:to>
                                        <p:strVal val="visible"/>
                                      </p:to>
                                    </p:set>
                                    <p:anim calcmode="lin" valueType="num">
                                      <p:cBhvr additive="base">
                                        <p:cTn id="71"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6">
                                            <p:txEl>
                                              <p:pRg st="14" end="14"/>
                                            </p:txEl>
                                          </p:spTgt>
                                        </p:tgtEl>
                                        <p:attrNameLst>
                                          <p:attrName>style.visibility</p:attrName>
                                        </p:attrNameLst>
                                      </p:cBhvr>
                                      <p:to>
                                        <p:strVal val="visible"/>
                                      </p:to>
                                    </p:set>
                                    <p:anim calcmode="lin" valueType="num">
                                      <p:cBhvr additive="base">
                                        <p:cTn id="77"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6">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0"/>
                                        </p:tgtEl>
                                        <p:attrNameLst>
                                          <p:attrName>style.visibility</p:attrName>
                                        </p:attrNameLst>
                                      </p:cBhvr>
                                      <p:to>
                                        <p:strVal val="visible"/>
                                      </p:to>
                                    </p:set>
                                    <p:anim calcmode="lin" valueType="num">
                                      <p:cBhvr additive="base">
                                        <p:cTn id="89" dur="500" fill="hold"/>
                                        <p:tgtEl>
                                          <p:spTgt spid="10"/>
                                        </p:tgtEl>
                                        <p:attrNameLst>
                                          <p:attrName>ppt_x</p:attrName>
                                        </p:attrNameLst>
                                      </p:cBhvr>
                                      <p:tavLst>
                                        <p:tav tm="0">
                                          <p:val>
                                            <p:strVal val="#ppt_x"/>
                                          </p:val>
                                        </p:tav>
                                        <p:tav tm="100000">
                                          <p:val>
                                            <p:strVal val="#ppt_x"/>
                                          </p:val>
                                        </p:tav>
                                      </p:tavLst>
                                    </p:anim>
                                    <p:anim calcmode="lin" valueType="num">
                                      <p:cBhvr additive="base">
                                        <p:cTn id="9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additive="base">
                                        <p:cTn id="95" dur="500" fill="hold"/>
                                        <p:tgtEl>
                                          <p:spTgt spid="11"/>
                                        </p:tgtEl>
                                        <p:attrNameLst>
                                          <p:attrName>ppt_x</p:attrName>
                                        </p:attrNameLst>
                                      </p:cBhvr>
                                      <p:tavLst>
                                        <p:tav tm="0">
                                          <p:val>
                                            <p:strVal val="#ppt_x"/>
                                          </p:val>
                                        </p:tav>
                                        <p:tav tm="100000">
                                          <p:val>
                                            <p:strVal val="#ppt_x"/>
                                          </p:val>
                                        </p:tav>
                                      </p:tavLst>
                                    </p:anim>
                                    <p:anim calcmode="lin" valueType="num">
                                      <p:cBhvr additive="base">
                                        <p:cTn id="9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9" grpId="0" animBg="1"/>
      <p:bldP spid="10" grpId="0" animBg="1"/>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5" name="Espace réservé du contenu 2"/>
          <p:cNvSpPr txBox="1">
            <a:spLocks/>
          </p:cNvSpPr>
          <p:nvPr/>
        </p:nvSpPr>
        <p:spPr>
          <a:xfrm>
            <a:off x="899592" y="1124744"/>
            <a:ext cx="8280920" cy="4896544"/>
          </a:xfrm>
          <a:prstGeom prst="rect">
            <a:avLst/>
          </a:prstGeom>
        </p:spPr>
        <p:txBody>
          <a:bodyPr vert="horz" lIns="91440" tIns="45720" rIns="91440" bIns="45720" rtlCol="0">
            <a:normAutofit fontScale="92500" lnSpcReduction="10000"/>
          </a:bodyPr>
          <a:lstStyle/>
          <a:p>
            <a:pPr lvl="0">
              <a:defRPr/>
            </a:pPr>
            <a:r>
              <a:rPr lang="fr-FR" sz="2000" b="1" u="sng" dirty="0" smtClean="0">
                <a:solidFill>
                  <a:srgbClr val="00B050"/>
                </a:solidFill>
              </a:rPr>
              <a:t>14) Bien-être des animaux </a:t>
            </a:r>
            <a:r>
              <a:rPr lang="fr-FR" sz="2000" b="1" dirty="0" smtClean="0">
                <a:solidFill>
                  <a:srgbClr val="00B050"/>
                </a:solidFill>
              </a:rPr>
              <a:t>(</a:t>
            </a:r>
            <a:r>
              <a:rPr lang="fr-FR" sz="2000" b="1" dirty="0" smtClean="0">
                <a:solidFill>
                  <a:schemeClr val="tx2"/>
                </a:solidFill>
              </a:rPr>
              <a:t>art 33</a:t>
            </a:r>
            <a:r>
              <a:rPr lang="fr-FR" sz="2000" b="1" dirty="0" smtClean="0">
                <a:solidFill>
                  <a:srgbClr val="00B050"/>
                </a:solidFill>
              </a:rPr>
              <a:t>) non actuellement ouverte dans les PDR</a:t>
            </a:r>
            <a:endParaRPr lang="fr-FR" sz="2000" b="1" dirty="0" smtClean="0">
              <a:solidFill>
                <a:schemeClr val="tx2"/>
              </a:solidFill>
            </a:endParaRPr>
          </a:p>
          <a:p>
            <a:pPr lvl="0">
              <a:defRPr/>
            </a:pPr>
            <a:endParaRPr lang="fr-FR" sz="2000" b="1" u="sng" dirty="0" smtClean="0">
              <a:solidFill>
                <a:schemeClr val="tx2"/>
              </a:solidFill>
            </a:endParaRPr>
          </a:p>
          <a:p>
            <a:pPr lvl="0">
              <a:defRPr/>
            </a:pPr>
            <a:r>
              <a:rPr lang="fr-FR" sz="2000" b="1" u="sng" dirty="0" smtClean="0">
                <a:solidFill>
                  <a:schemeClr val="tx2"/>
                </a:solidFill>
              </a:rPr>
              <a:t>15) Services forestiers</a:t>
            </a:r>
            <a:r>
              <a:rPr lang="fr-FR" sz="2000" b="1" dirty="0" smtClean="0">
                <a:solidFill>
                  <a:schemeClr val="tx2"/>
                </a:solidFill>
              </a:rPr>
              <a:t>, environnementaux, climatiques, conservation des forêts (art 34)</a:t>
            </a:r>
          </a:p>
          <a:p>
            <a:pPr lvl="0">
              <a:defRPr/>
            </a:pPr>
            <a:endParaRPr lang="fr-FR" sz="1300" b="1" dirty="0" smtClean="0">
              <a:solidFill>
                <a:schemeClr val="accent6">
                  <a:lumMod val="75000"/>
                </a:schemeClr>
              </a:solidFill>
            </a:endParaRPr>
          </a:p>
          <a:p>
            <a:pPr lvl="0">
              <a:defRPr/>
            </a:pPr>
            <a:r>
              <a:rPr lang="fr-FR" sz="2000" b="1" u="sng" dirty="0" smtClean="0">
                <a:solidFill>
                  <a:schemeClr val="accent6">
                    <a:lumMod val="75000"/>
                  </a:schemeClr>
                </a:solidFill>
              </a:rPr>
              <a:t>16) Mesures de coopération </a:t>
            </a:r>
            <a:r>
              <a:rPr lang="fr-FR" sz="2000" b="1" dirty="0" smtClean="0">
                <a:solidFill>
                  <a:srgbClr val="00B050"/>
                </a:solidFill>
              </a:rPr>
              <a:t>(</a:t>
            </a:r>
            <a:r>
              <a:rPr lang="fr-FR" sz="2000" b="1" dirty="0" smtClean="0">
                <a:solidFill>
                  <a:schemeClr val="tx2"/>
                </a:solidFill>
              </a:rPr>
              <a:t>art 35</a:t>
            </a:r>
            <a:r>
              <a:rPr lang="fr-FR" sz="2000" b="1" dirty="0" smtClean="0">
                <a:solidFill>
                  <a:srgbClr val="00B050"/>
                </a:solidFill>
              </a:rPr>
              <a:t>)</a:t>
            </a:r>
          </a:p>
          <a:p>
            <a:pPr marL="342900" lvl="0" indent="-342900">
              <a:buFont typeface="Arial" charset="0"/>
              <a:buChar char="•"/>
              <a:defRPr/>
            </a:pPr>
            <a:r>
              <a:rPr lang="fr-FR" sz="2000" b="1" dirty="0">
                <a:solidFill>
                  <a:schemeClr val="accent6">
                    <a:lumMod val="75000"/>
                  </a:schemeClr>
                </a:solidFill>
              </a:rPr>
              <a:t>Pôles, réseaux, </a:t>
            </a:r>
            <a:r>
              <a:rPr lang="fr-FR" sz="2000" b="1" dirty="0" smtClean="0">
                <a:solidFill>
                  <a:schemeClr val="accent6">
                    <a:lumMod val="75000"/>
                  </a:schemeClr>
                </a:solidFill>
              </a:rPr>
              <a:t>filières, aide à la mise en place de Groupes Opérationnels et des PEI</a:t>
            </a:r>
            <a:endParaRPr lang="fr-FR" sz="2000" b="1" u="sng" dirty="0" smtClean="0">
              <a:solidFill>
                <a:schemeClr val="accent6">
                  <a:lumMod val="75000"/>
                </a:schemeClr>
              </a:solidFill>
            </a:endParaRPr>
          </a:p>
          <a:p>
            <a:pPr marL="342900" lvl="0" indent="-342900">
              <a:buFont typeface="Arial" charset="0"/>
              <a:buChar char="•"/>
              <a:defRPr/>
            </a:pPr>
            <a:r>
              <a:rPr lang="fr-FR" sz="2000" b="1" u="sng" dirty="0" smtClean="0">
                <a:solidFill>
                  <a:schemeClr val="accent6">
                    <a:lumMod val="75000"/>
                  </a:schemeClr>
                </a:solidFill>
              </a:rPr>
              <a:t>Partenariat </a:t>
            </a:r>
            <a:r>
              <a:rPr lang="fr-FR" sz="2000" b="1" u="sng" dirty="0">
                <a:solidFill>
                  <a:schemeClr val="accent6">
                    <a:lumMod val="75000"/>
                  </a:schemeClr>
                </a:solidFill>
              </a:rPr>
              <a:t>européen </a:t>
            </a:r>
            <a:r>
              <a:rPr lang="fr-FR" sz="2000" b="1" u="sng" dirty="0" smtClean="0">
                <a:solidFill>
                  <a:schemeClr val="accent6">
                    <a:lumMod val="75000"/>
                  </a:schemeClr>
                </a:solidFill>
              </a:rPr>
              <a:t>PEI</a:t>
            </a:r>
          </a:p>
          <a:p>
            <a:pPr lvl="0">
              <a:defRPr/>
            </a:pPr>
            <a:endParaRPr lang="fr-FR" sz="2000" b="1" dirty="0" smtClean="0">
              <a:solidFill>
                <a:srgbClr val="00B050"/>
              </a:solidFill>
            </a:endParaRPr>
          </a:p>
          <a:p>
            <a:pPr lvl="0">
              <a:defRPr/>
            </a:pPr>
            <a:r>
              <a:rPr lang="fr-FR" sz="2000" b="1" u="sng" dirty="0" smtClean="0">
                <a:solidFill>
                  <a:srgbClr val="00B050"/>
                </a:solidFill>
              </a:rPr>
              <a:t>17) Gestion des risques </a:t>
            </a:r>
            <a:r>
              <a:rPr lang="fr-FR" sz="2000" b="1" dirty="0" smtClean="0">
                <a:solidFill>
                  <a:srgbClr val="00B050"/>
                </a:solidFill>
              </a:rPr>
              <a:t>: (</a:t>
            </a:r>
            <a:r>
              <a:rPr lang="fr-FR" sz="2000" b="1" dirty="0" smtClean="0">
                <a:solidFill>
                  <a:schemeClr val="tx2"/>
                </a:solidFill>
              </a:rPr>
              <a:t>art 36 à 38</a:t>
            </a:r>
            <a:r>
              <a:rPr lang="fr-FR" sz="2000" b="1" dirty="0" smtClean="0">
                <a:solidFill>
                  <a:srgbClr val="00B050"/>
                </a:solidFill>
              </a:rPr>
              <a:t>)</a:t>
            </a:r>
          </a:p>
          <a:p>
            <a:pPr lvl="8">
              <a:buFont typeface="Arial" pitchFamily="34" charset="0"/>
              <a:buChar char="•"/>
            </a:pPr>
            <a:endParaRPr lang="fr-FR" sz="700" b="1" u="sng" dirty="0" smtClean="0">
              <a:solidFill>
                <a:srgbClr val="FF0000"/>
              </a:solidFill>
            </a:endParaRPr>
          </a:p>
          <a:p>
            <a:pPr>
              <a:buFont typeface="Arial" pitchFamily="34" charset="0"/>
              <a:buChar char="•"/>
            </a:pPr>
            <a:r>
              <a:rPr lang="fr-FR" sz="2400" b="1" u="sng" dirty="0" smtClean="0">
                <a:solidFill>
                  <a:schemeClr val="accent6">
                    <a:lumMod val="75000"/>
                  </a:schemeClr>
                </a:solidFill>
              </a:rPr>
              <a:t> LEADER</a:t>
            </a:r>
          </a:p>
          <a:p>
            <a:pPr marL="342900" marR="0" lvl="0" algn="l" defTabSz="914400" rtl="0" eaLnBrk="1" fontAlgn="auto" latinLnBrk="0" hangingPunct="1">
              <a:spcAft>
                <a:spcPts val="0"/>
              </a:spcAft>
              <a:buClrTx/>
              <a:buSzTx/>
              <a:buFont typeface="Arial" pitchFamily="34" charset="0"/>
              <a:buChar char="•"/>
              <a:tabLst/>
              <a:defRPr/>
            </a:pPr>
            <a:r>
              <a:rPr lang="fr-FR" sz="2400" b="1" baseline="0" dirty="0" smtClean="0">
                <a:solidFill>
                  <a:schemeClr val="accent6">
                    <a:lumMod val="75000"/>
                  </a:schemeClr>
                </a:solidFill>
              </a:rPr>
              <a:t> 19.1 aides préparatoires</a:t>
            </a:r>
          </a:p>
          <a:p>
            <a:pPr marL="342900" marR="0" lvl="0" algn="l" defTabSz="914400" rtl="0" eaLnBrk="1" fontAlgn="auto" latinLnBrk="0" hangingPunct="1">
              <a:spcAft>
                <a:spcPts val="0"/>
              </a:spcAft>
              <a:buClrTx/>
              <a:buSzTx/>
              <a:buFont typeface="Arial" pitchFamily="34" charset="0"/>
              <a:buChar char="•"/>
              <a:tabLst/>
              <a:defRPr/>
            </a:pPr>
            <a:r>
              <a:rPr lang="fr-FR" sz="2400" b="1" dirty="0">
                <a:solidFill>
                  <a:schemeClr val="accent6">
                    <a:lumMod val="75000"/>
                  </a:schemeClr>
                </a:solidFill>
              </a:rPr>
              <a:t> </a:t>
            </a:r>
            <a:r>
              <a:rPr lang="fr-FR" sz="2400" b="1" dirty="0" smtClean="0">
                <a:solidFill>
                  <a:schemeClr val="accent6">
                    <a:lumMod val="75000"/>
                  </a:schemeClr>
                </a:solidFill>
              </a:rPr>
              <a:t>19.2 aides à la mise en œuvre DLAL (développement local mené par les acteurs locaux)</a:t>
            </a:r>
          </a:p>
          <a:p>
            <a:pPr marL="342900" marR="0" lvl="0" algn="l" defTabSz="914400" rtl="0" eaLnBrk="1" fontAlgn="auto" latinLnBrk="0" hangingPunct="1">
              <a:spcAft>
                <a:spcPts val="0"/>
              </a:spcAft>
              <a:buClrTx/>
              <a:buSzTx/>
              <a:buFont typeface="Arial" pitchFamily="34" charset="0"/>
              <a:buChar char="•"/>
              <a:tabLst/>
              <a:defRPr/>
            </a:pPr>
            <a:r>
              <a:rPr lang="fr-FR" sz="2400" b="1" dirty="0" smtClean="0">
                <a:solidFill>
                  <a:schemeClr val="accent6">
                    <a:lumMod val="75000"/>
                  </a:schemeClr>
                </a:solidFill>
              </a:rPr>
              <a:t> 19.3 préparation exécution coopération du GAL</a:t>
            </a:r>
          </a:p>
          <a:p>
            <a:pPr marL="342900" marR="0" lvl="0" algn="l" defTabSz="914400" rtl="0" eaLnBrk="1" fontAlgn="auto" latinLnBrk="0" hangingPunct="1">
              <a:spcAft>
                <a:spcPts val="0"/>
              </a:spcAft>
              <a:buClrTx/>
              <a:buSzTx/>
              <a:buFont typeface="Arial" pitchFamily="34" charset="0"/>
              <a:buChar char="•"/>
              <a:tabLst/>
              <a:defRPr/>
            </a:pPr>
            <a:r>
              <a:rPr lang="fr-FR" sz="2400" b="1" dirty="0">
                <a:solidFill>
                  <a:schemeClr val="accent6">
                    <a:lumMod val="75000"/>
                  </a:schemeClr>
                </a:solidFill>
              </a:rPr>
              <a:t> </a:t>
            </a:r>
            <a:r>
              <a:rPr lang="fr-FR" sz="2400" b="1" dirty="0" smtClean="0">
                <a:solidFill>
                  <a:schemeClr val="accent6">
                    <a:lumMod val="75000"/>
                  </a:schemeClr>
                </a:solidFill>
              </a:rPr>
              <a:t>19.4 frais de fonctionnement et animation</a:t>
            </a:r>
            <a:r>
              <a:rPr lang="fr-FR" sz="2400" b="1" u="sng" dirty="0" smtClean="0">
                <a:solidFill>
                  <a:schemeClr val="accent6">
                    <a:lumMod val="75000"/>
                  </a:schemeClr>
                </a:solidFill>
              </a:rPr>
              <a:t> </a:t>
            </a:r>
          </a:p>
          <a:p>
            <a:pPr>
              <a:buFont typeface="Arial" pitchFamily="34" charset="0"/>
              <a:buChar char="•"/>
            </a:pPr>
            <a:endParaRPr lang="fr-FR" sz="1600" b="1" dirty="0" smtClean="0">
              <a:solidFill>
                <a:schemeClr val="tx2"/>
              </a:solidFill>
            </a:endParaRPr>
          </a:p>
          <a:p>
            <a:endParaRPr lang="fr-FR" sz="1600" dirty="0" smtClean="0">
              <a:solidFill>
                <a:srgbClr val="00B050"/>
              </a:solidFill>
            </a:endParaRPr>
          </a:p>
          <a:p>
            <a:pPr marL="342900" marR="0" lvl="0" algn="l" defTabSz="914400" rtl="0" eaLnBrk="1" fontAlgn="auto" latinLnBrk="0" hangingPunct="1">
              <a:spcAft>
                <a:spcPts val="0"/>
              </a:spcAft>
              <a:buClrTx/>
              <a:buSzTx/>
              <a:buFont typeface="Arial" pitchFamily="34" charset="0"/>
              <a:buChar char="•"/>
              <a:tabLst/>
              <a:defRPr/>
            </a:pPr>
            <a:endParaRPr kumimoji="0" lang="fr-FR" sz="1600" b="1" i="0" u="none" strike="noStrike" kern="1200" cap="none" spc="0" normalizeH="0" baseline="0" noProof="0" dirty="0" smtClean="0">
              <a:ln>
                <a:noFill/>
              </a:ln>
              <a:solidFill>
                <a:srgbClr val="00B050"/>
              </a:solidFill>
              <a:effectLst/>
              <a:uLnTx/>
              <a:uFillTx/>
              <a:latin typeface="+mn-lt"/>
              <a:ea typeface="+mn-ea"/>
              <a:cs typeface="+mn-cs"/>
            </a:endParaRPr>
          </a:p>
        </p:txBody>
      </p:sp>
      <p:sp>
        <p:nvSpPr>
          <p:cNvPr id="6" name="Titre 1"/>
          <p:cNvSpPr txBox="1">
            <a:spLocks/>
          </p:cNvSpPr>
          <p:nvPr/>
        </p:nvSpPr>
        <p:spPr>
          <a:xfrm>
            <a:off x="179512" y="764704"/>
            <a:ext cx="8821644" cy="378280"/>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mesures du RDR utilisables si elles sont reprises dans le PDRR (3)</a:t>
            </a:r>
            <a:endParaRPr lang="fr-FR" sz="3600" b="1" dirty="0">
              <a:latin typeface="Arial" pitchFamily="34" charset="0"/>
              <a:cs typeface="Arial" pitchFamily="34" charset="0"/>
            </a:endParaRPr>
          </a:p>
        </p:txBody>
      </p:sp>
      <p:sp>
        <p:nvSpPr>
          <p:cNvPr id="7" name="Espace réservé du pied de page 6"/>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37</a:t>
            </a:fld>
            <a:endParaRPr lang="fr-FR" dirty="0"/>
          </a:p>
        </p:txBody>
      </p:sp>
      <p:sp>
        <p:nvSpPr>
          <p:cNvPr id="9" name="Ellipse 8"/>
          <p:cNvSpPr/>
          <p:nvPr/>
        </p:nvSpPr>
        <p:spPr>
          <a:xfrm rot="20644386">
            <a:off x="220451" y="1139626"/>
            <a:ext cx="638203" cy="60587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t>Art 42</a:t>
            </a:r>
            <a:endParaRPr lang="fr-FR" sz="1600" b="1" dirty="0"/>
          </a:p>
        </p:txBody>
      </p:sp>
      <p:sp>
        <p:nvSpPr>
          <p:cNvPr id="10" name="Ellipse 9"/>
          <p:cNvSpPr/>
          <p:nvPr/>
        </p:nvSpPr>
        <p:spPr>
          <a:xfrm rot="20644386">
            <a:off x="145823" y="1904689"/>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1" name="Ellipse 10"/>
          <p:cNvSpPr/>
          <p:nvPr/>
        </p:nvSpPr>
        <p:spPr>
          <a:xfrm rot="20644386">
            <a:off x="178382" y="3956643"/>
            <a:ext cx="699566" cy="685677"/>
          </a:xfrm>
          <a:prstGeom prst="ellipse">
            <a:avLst/>
          </a:prstGeom>
          <a:solidFill>
            <a:schemeClr val="accent6">
              <a:lumMod val="75000"/>
            </a:schemeClr>
          </a:solidFill>
          <a:ln w="2222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smtClean="0"/>
              <a:t>mixte</a:t>
            </a:r>
            <a:endParaRPr lang="fr-FR" sz="1600" b="1" dirty="0"/>
          </a:p>
        </p:txBody>
      </p:sp>
      <p:sp>
        <p:nvSpPr>
          <p:cNvPr id="12" name="Rectangle 11"/>
          <p:cNvSpPr/>
          <p:nvPr/>
        </p:nvSpPr>
        <p:spPr>
          <a:xfrm>
            <a:off x="3386336" y="59312"/>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2"/>
          <a:stretch>
            <a:fillRect/>
          </a:stretch>
        </p:blipFill>
        <p:spPr>
          <a:xfrm>
            <a:off x="8579667" y="77161"/>
            <a:ext cx="564333" cy="370847"/>
          </a:xfrm>
          <a:prstGeom prst="rect">
            <a:avLst/>
          </a:prstGeom>
        </p:spPr>
      </p:pic>
      <p:pic>
        <p:nvPicPr>
          <p:cNvPr id="14"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 calcmode="lin" valueType="num">
                                      <p:cBhvr additive="base">
                                        <p:cTn id="3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10" end="10"/>
                                            </p:txEl>
                                          </p:spTgt>
                                        </p:tgtEl>
                                        <p:attrNameLst>
                                          <p:attrName>style.visibility</p:attrName>
                                        </p:attrNameLst>
                                      </p:cBhvr>
                                      <p:to>
                                        <p:strVal val="visible"/>
                                      </p:to>
                                    </p:set>
                                    <p:anim calcmode="lin" valueType="num">
                                      <p:cBhvr additive="base">
                                        <p:cTn id="43"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11" end="11"/>
                                            </p:txEl>
                                          </p:spTgt>
                                        </p:tgtEl>
                                        <p:attrNameLst>
                                          <p:attrName>style.visibility</p:attrName>
                                        </p:attrNameLst>
                                      </p:cBhvr>
                                      <p:to>
                                        <p:strVal val="visible"/>
                                      </p:to>
                                    </p:set>
                                    <p:anim calcmode="lin" valueType="num">
                                      <p:cBhvr additive="base">
                                        <p:cTn id="4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12" end="12"/>
                                            </p:txEl>
                                          </p:spTgt>
                                        </p:tgtEl>
                                        <p:attrNameLst>
                                          <p:attrName>style.visibility</p:attrName>
                                        </p:attrNameLst>
                                      </p:cBhvr>
                                      <p:to>
                                        <p:strVal val="visible"/>
                                      </p:to>
                                    </p:set>
                                    <p:anim calcmode="lin" valueType="num">
                                      <p:cBhvr additive="base">
                                        <p:cTn id="5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3" end="13"/>
                                            </p:txEl>
                                          </p:spTgt>
                                        </p:tgtEl>
                                        <p:attrNameLst>
                                          <p:attrName>style.visibility</p:attrName>
                                        </p:attrNameLst>
                                      </p:cBhvr>
                                      <p:to>
                                        <p:strVal val="visible"/>
                                      </p:to>
                                    </p:set>
                                    <p:anim calcmode="lin" valueType="num">
                                      <p:cBhvr additive="base">
                                        <p:cTn id="6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4" end="14"/>
                                            </p:txEl>
                                          </p:spTgt>
                                        </p:tgtEl>
                                        <p:attrNameLst>
                                          <p:attrName>style.visibility</p:attrName>
                                        </p:attrNameLst>
                                      </p:cBhvr>
                                      <p:to>
                                        <p:strVal val="visible"/>
                                      </p:to>
                                    </p:set>
                                    <p:anim calcmode="lin" valueType="num">
                                      <p:cBhvr additive="base">
                                        <p:cTn id="6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fill="hold"/>
                                        <p:tgtEl>
                                          <p:spTgt spid="9"/>
                                        </p:tgtEl>
                                        <p:attrNameLst>
                                          <p:attrName>ppt_x</p:attrName>
                                        </p:attrNameLst>
                                      </p:cBhvr>
                                      <p:tavLst>
                                        <p:tav tm="0">
                                          <p:val>
                                            <p:strVal val="#ppt_x"/>
                                          </p:val>
                                        </p:tav>
                                        <p:tav tm="100000">
                                          <p:val>
                                            <p:strVal val="#ppt_x"/>
                                          </p:val>
                                        </p:tav>
                                      </p:tavLst>
                                    </p:anim>
                                    <p:anim calcmode="lin" valueType="num">
                                      <p:cBhvr additive="base">
                                        <p:cTn id="7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additive="base">
                                        <p:cTn id="79" dur="500" fill="hold"/>
                                        <p:tgtEl>
                                          <p:spTgt spid="10"/>
                                        </p:tgtEl>
                                        <p:attrNameLst>
                                          <p:attrName>ppt_x</p:attrName>
                                        </p:attrNameLst>
                                      </p:cBhvr>
                                      <p:tavLst>
                                        <p:tav tm="0">
                                          <p:val>
                                            <p:strVal val="#ppt_x"/>
                                          </p:val>
                                        </p:tav>
                                        <p:tav tm="100000">
                                          <p:val>
                                            <p:strVal val="#ppt_x"/>
                                          </p:val>
                                        </p:tav>
                                      </p:tavLst>
                                    </p:anim>
                                    <p:anim calcmode="lin" valueType="num">
                                      <p:cBhvr additive="base">
                                        <p:cTn id="8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additive="base">
                                        <p:cTn id="85" dur="500" fill="hold"/>
                                        <p:tgtEl>
                                          <p:spTgt spid="11"/>
                                        </p:tgtEl>
                                        <p:attrNameLst>
                                          <p:attrName>ppt_x</p:attrName>
                                        </p:attrNameLst>
                                      </p:cBhvr>
                                      <p:tavLst>
                                        <p:tav tm="0">
                                          <p:val>
                                            <p:strVal val="#ppt_x"/>
                                          </p:val>
                                        </p:tav>
                                        <p:tav tm="100000">
                                          <p:val>
                                            <p:strVal val="#ppt_x"/>
                                          </p:val>
                                        </p:tav>
                                      </p:tavLst>
                                    </p:anim>
                                    <p:anim calcmode="lin" valueType="num">
                                      <p:cBhvr additive="base">
                                        <p:cTn id="8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animBg="1"/>
      <p:bldP spid="10" grpId="0" animBg="1"/>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179512" y="764704"/>
            <a:ext cx="8821644"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aides du REAF n°702/2014 </a:t>
            </a:r>
            <a:endParaRPr lang="fr-FR" sz="3600" b="1" dirty="0">
              <a:latin typeface="Arial" pitchFamily="34" charset="0"/>
              <a:cs typeface="Arial" pitchFamily="34" charset="0"/>
            </a:endParaRPr>
          </a:p>
        </p:txBody>
      </p:sp>
      <p:sp>
        <p:nvSpPr>
          <p:cNvPr id="5" name="Espace réservé du contenu 2"/>
          <p:cNvSpPr txBox="1">
            <a:spLocks/>
          </p:cNvSpPr>
          <p:nvPr/>
        </p:nvSpPr>
        <p:spPr>
          <a:xfrm>
            <a:off x="285720" y="1350935"/>
            <a:ext cx="8858280" cy="4742361"/>
          </a:xfrm>
          <a:prstGeom prst="rect">
            <a:avLst/>
          </a:prstGeom>
        </p:spPr>
        <p:txBody>
          <a:bodyPr vert="horz" lIns="91440" tIns="45720" rIns="91440" bIns="45720" rtlCol="0">
            <a:normAutofit fontScale="550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Aide à la RDI dans le </a:t>
            </a:r>
            <a:r>
              <a:rPr kumimoji="0" lang="fr-FR" sz="3200" b="1" i="0" u="sng" strike="noStrike" kern="1200" cap="none" spc="0" normalizeH="0" baseline="0" noProof="0" dirty="0" smtClean="0">
                <a:ln>
                  <a:noFill/>
                </a:ln>
                <a:solidFill>
                  <a:srgbClr val="00B050"/>
                </a:solidFill>
                <a:effectLst/>
                <a:uLnTx/>
                <a:uFillTx/>
                <a:latin typeface="+mn-lt"/>
                <a:ea typeface="+mn-ea"/>
                <a:cs typeface="+mn-cs"/>
              </a:rPr>
              <a:t>secteur agricole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et forestier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(art 31)</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100</a:t>
            </a:r>
            <a:r>
              <a:rPr kumimoji="0" lang="fr-FR" sz="3200" b="0" i="0" u="none" strike="noStrike" kern="1200" cap="none" spc="0" normalizeH="0" baseline="0" noProof="0" dirty="0" smtClean="0">
                <a:ln>
                  <a:noFill/>
                </a:ln>
                <a:solidFill>
                  <a:srgbClr val="FF0000"/>
                </a:solidFill>
                <a:effectLst/>
                <a:uLnTx/>
                <a:uFillTx/>
                <a:latin typeface="+mn-lt"/>
                <a:ea typeface="+mn-ea"/>
                <a:cs typeface="+mn-cs"/>
              </a:rPr>
              <a:t>% </a:t>
            </a:r>
            <a:r>
              <a:rPr kumimoji="0" lang="fr-FR" sz="3200" b="0" i="0" u="none" strike="noStrike" kern="1200" cap="none" spc="0" normalizeH="0" baseline="0" noProof="0" dirty="0" smtClean="0">
                <a:ln>
                  <a:noFill/>
                </a:ln>
                <a:solidFill>
                  <a:schemeClr val="accent6">
                    <a:lumMod val="75000"/>
                  </a:schemeClr>
                </a:solidFill>
                <a:effectLst/>
                <a:uLnTx/>
                <a:uFillTx/>
                <a:latin typeface="+mn-lt"/>
                <a:ea typeface="+mn-ea"/>
                <a:cs typeface="+mn-cs"/>
              </a:rPr>
              <a:t>d’aide mais publication du lancement et des résultats de la RDI, avec dates de publication et adresse - Obligation que l’information concerne également les autres entreprises du secteur concerné;</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accent6">
                    <a:lumMod val="75000"/>
                  </a:schemeClr>
                </a:solidFill>
                <a:effectLst/>
                <a:uLnTx/>
                <a:uFillTx/>
                <a:latin typeface="+mn-lt"/>
                <a:ea typeface="+mn-ea"/>
                <a:cs typeface="+mn-cs"/>
              </a:rPr>
              <a:t>Les aides doivent être octroyées à l’organisme de R&amp;D pas à l’agriculteur</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chemeClr val="accent6">
                    <a:lumMod val="75000"/>
                  </a:schemeClr>
                </a:solidFill>
                <a:effectLst/>
                <a:uLnTx/>
                <a:uFillTx/>
                <a:latin typeface="+mn-lt"/>
                <a:ea typeface="+mn-ea"/>
                <a:cs typeface="+mn-cs"/>
              </a:rPr>
              <a:t>Coûts:</a:t>
            </a:r>
            <a:r>
              <a:rPr kumimoji="0" lang="fr-FR" sz="3200" b="0" i="0" u="none" strike="noStrike" kern="1200" cap="none" spc="0" normalizeH="0" baseline="0" noProof="0" dirty="0" smtClean="0">
                <a:ln>
                  <a:noFill/>
                </a:ln>
                <a:solidFill>
                  <a:schemeClr val="accent6">
                    <a:lumMod val="75000"/>
                  </a:schemeClr>
                </a:solidFill>
                <a:effectLst/>
                <a:uLnTx/>
                <a:uFillTx/>
                <a:latin typeface="+mn-lt"/>
                <a:ea typeface="+mn-ea"/>
                <a:cs typeface="+mn-cs"/>
              </a:rPr>
              <a:t> frais personnel, matériels, instruments, bâtiments, terrains, recherche contractuelle, frais généraux, </a:t>
            </a:r>
            <a:r>
              <a:rPr kumimoji="0" lang="fr-FR" sz="3200" b="1" i="0" u="sng" strike="noStrike" kern="1200" cap="none" spc="0" normalizeH="0" baseline="0" noProof="0" dirty="0" smtClean="0">
                <a:ln>
                  <a:noFill/>
                </a:ln>
                <a:solidFill>
                  <a:schemeClr val="accent6">
                    <a:lumMod val="75000"/>
                  </a:schemeClr>
                </a:solidFill>
                <a:effectLst/>
                <a:uLnTx/>
                <a:uFillTx/>
                <a:latin typeface="+mn-lt"/>
                <a:ea typeface="+mn-ea"/>
                <a:cs typeface="+mn-cs"/>
              </a:rPr>
              <a:t>au prorata </a:t>
            </a:r>
            <a:r>
              <a:rPr kumimoji="0" lang="fr-FR" sz="3200" b="0" i="0" u="none" strike="noStrike" kern="1200" cap="none" spc="0" normalizeH="0" baseline="0" noProof="0" dirty="0" smtClean="0">
                <a:ln>
                  <a:noFill/>
                </a:ln>
                <a:solidFill>
                  <a:schemeClr val="accent6">
                    <a:lumMod val="75000"/>
                  </a:schemeClr>
                </a:solidFill>
                <a:effectLst/>
                <a:uLnTx/>
                <a:uFillTx/>
                <a:latin typeface="+mn-lt"/>
                <a:ea typeface="+mn-ea"/>
                <a:cs typeface="+mn-cs"/>
              </a:rPr>
              <a:t>de leur amortissement pendant la durée de leur utilisation pour le projet de  R&amp;D</a:t>
            </a:r>
          </a:p>
          <a:p>
            <a:pPr>
              <a:spcBef>
                <a:spcPct val="20000"/>
              </a:spcBef>
              <a:defRPr/>
            </a:pPr>
            <a:r>
              <a:rPr lang="fr-FR" sz="3200" b="1" u="sng" dirty="0">
                <a:solidFill>
                  <a:schemeClr val="accent6">
                    <a:lumMod val="75000"/>
                  </a:schemeClr>
                </a:solidFill>
              </a:rPr>
              <a:t>REGIME CADRE EXEMPTE </a:t>
            </a:r>
            <a:r>
              <a:rPr lang="fr-FR" sz="3200" b="1" u="sng" dirty="0" smtClean="0">
                <a:solidFill>
                  <a:schemeClr val="accent6">
                    <a:lumMod val="75000"/>
                  </a:schemeClr>
                </a:solidFill>
              </a:rPr>
              <a:t>NATIONAL MIS EN PLACE </a:t>
            </a:r>
            <a:endParaRPr kumimoji="0" lang="fr-FR" sz="3200" b="0" i="0" u="none" strike="noStrike" kern="1200" cap="none" spc="0" normalizeH="0" baseline="0" noProof="0" dirty="0" smtClean="0">
              <a:ln>
                <a:noFill/>
              </a:ln>
              <a:solidFill>
                <a:schemeClr val="accent6">
                  <a:lumMod val="75000"/>
                </a:schemeClr>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300" b="0" i="0" u="none"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i="1" u="sng" noProof="0" dirty="0" smtClean="0">
                <a:solidFill>
                  <a:srgbClr val="FF0000"/>
                </a:solidFill>
              </a:rPr>
              <a:t>Nb:</a:t>
            </a:r>
            <a:r>
              <a:rPr lang="fr-FR" sz="3200" b="1" i="1" noProof="0" dirty="0" smtClean="0">
                <a:solidFill>
                  <a:srgbClr val="FF0000"/>
                </a:solidFill>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i="1" dirty="0" smtClean="0">
                <a:solidFill>
                  <a:srgbClr val="FF0000"/>
                </a:solidFill>
              </a:rPr>
              <a:t>-&gt; </a:t>
            </a:r>
            <a:r>
              <a:rPr lang="fr-FR" sz="3200" i="1" noProof="0" dirty="0" smtClean="0">
                <a:solidFill>
                  <a:srgbClr val="FF0000"/>
                </a:solidFill>
              </a:rPr>
              <a:t>le REAF rend </a:t>
            </a:r>
            <a:r>
              <a:rPr lang="fr-FR" sz="3200" i="1" dirty="0" smtClean="0">
                <a:solidFill>
                  <a:srgbClr val="FF0000"/>
                </a:solidFill>
              </a:rPr>
              <a:t>difficile la rédaction de régimes cadres nationaux car il faut que chaque régime: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i="1" dirty="0" smtClean="0">
                <a:solidFill>
                  <a:srgbClr val="FF0000"/>
                </a:solidFill>
              </a:rPr>
              <a:t>- </a:t>
            </a:r>
            <a:r>
              <a:rPr lang="fr-FR" sz="3200" b="1" i="1" dirty="0" smtClean="0">
                <a:solidFill>
                  <a:srgbClr val="FF0000"/>
                </a:solidFill>
              </a:rPr>
              <a:t>Soit</a:t>
            </a:r>
            <a:r>
              <a:rPr lang="fr-FR" sz="3200" i="1" dirty="0" smtClean="0">
                <a:solidFill>
                  <a:srgbClr val="FF0000"/>
                </a:solidFill>
              </a:rPr>
              <a:t> conforme au contenu du REAF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i="1" dirty="0" smtClean="0">
                <a:solidFill>
                  <a:srgbClr val="FF0000"/>
                </a:solidFill>
              </a:rPr>
              <a:t>- </a:t>
            </a:r>
            <a:r>
              <a:rPr lang="fr-FR" sz="3200" b="1" i="1" dirty="0" smtClean="0">
                <a:solidFill>
                  <a:srgbClr val="FF0000"/>
                </a:solidFill>
              </a:rPr>
              <a:t>Et soit</a:t>
            </a:r>
            <a:r>
              <a:rPr lang="fr-FR" sz="3200" i="1" dirty="0" smtClean="0">
                <a:solidFill>
                  <a:srgbClr val="FF0000"/>
                </a:solidFill>
              </a:rPr>
              <a:t> exactement identique au contenu de la mesure du PDRR</a:t>
            </a:r>
            <a:r>
              <a:rPr lang="fr-FR" sz="3200" dirty="0" smtClean="0">
                <a:solidFill>
                  <a:srgbClr val="FF0000"/>
                </a:solidFill>
              </a:rPr>
              <a:t> </a:t>
            </a:r>
            <a:endParaRPr kumimoji="0" lang="fr-FR" sz="3200" b="0" i="0" u="none" strike="noStrike" kern="1200" cap="none" spc="0" normalizeH="0" baseline="0" noProof="0" dirty="0" smtClean="0">
              <a:ln>
                <a:noFill/>
              </a:ln>
              <a:solidFill>
                <a:srgbClr val="FF0000"/>
              </a:solidFill>
              <a:effectLst/>
              <a:uLnTx/>
              <a:uFillTx/>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900" b="0" i="1" u="none" strike="noStrike" kern="1200" cap="none" spc="0" normalizeH="0" baseline="0" noProof="0" dirty="0" smtClean="0">
              <a:ln>
                <a:noFill/>
              </a:ln>
              <a:solidFill>
                <a:srgbClr val="FF0000"/>
              </a:solidFill>
              <a:effectLst/>
              <a:uLnTx/>
              <a:uFillTx/>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i="1" dirty="0" smtClean="0">
                <a:solidFill>
                  <a:srgbClr val="FF0000"/>
                </a:solidFill>
              </a:rPr>
              <a:t>-&gt; On utilise donc plutôt le REAF pour préparer des régimes d’aide régionaux dans le secteur de la </a:t>
            </a:r>
            <a:r>
              <a:rPr lang="fr-FR" sz="3200" i="1" dirty="0" err="1" smtClean="0">
                <a:solidFill>
                  <a:srgbClr val="FF0000"/>
                </a:solidFill>
              </a:rPr>
              <a:t>fôret</a:t>
            </a:r>
            <a:endParaRPr kumimoji="0" lang="fr-FR" sz="3200" b="0" i="1" u="none" strike="noStrike" kern="1200" cap="none" spc="0" normalizeH="0" baseline="0" noProof="0" dirty="0" smtClean="0">
              <a:ln>
                <a:noFill/>
              </a:ln>
              <a:solidFill>
                <a:srgbClr val="FF0000"/>
              </a:solidFill>
              <a:effectLst/>
              <a:uLnTx/>
              <a:uFillTx/>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0" u="none" strike="noStrike" kern="1200" cap="none" spc="0" normalizeH="0" baseline="0" noProof="0" dirty="0" smtClean="0">
              <a:ln>
                <a:noFill/>
              </a:ln>
              <a:solidFill>
                <a:srgbClr val="007E39"/>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rgbClr val="007E39"/>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38</a:t>
            </a:fld>
            <a:endParaRPr lang="fr-FR" dirty="0"/>
          </a:p>
        </p:txBody>
      </p:sp>
      <p:sp>
        <p:nvSpPr>
          <p:cNvPr id="8" name="Ellipse 7"/>
          <p:cNvSpPr/>
          <p:nvPr/>
        </p:nvSpPr>
        <p:spPr>
          <a:xfrm rot="20644386">
            <a:off x="5696316" y="591196"/>
            <a:ext cx="646967" cy="61934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t>Art 42</a:t>
            </a:r>
            <a:endParaRPr lang="fr-FR" sz="1400" b="1" dirty="0"/>
          </a:p>
        </p:txBody>
      </p:sp>
      <p:sp>
        <p:nvSpPr>
          <p:cNvPr id="9" name="Ellipse 8"/>
          <p:cNvSpPr/>
          <p:nvPr/>
        </p:nvSpPr>
        <p:spPr>
          <a:xfrm rot="20644386">
            <a:off x="7286719" y="600025"/>
            <a:ext cx="666560" cy="672359"/>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b="1" smtClean="0"/>
              <a:t>HORS Art </a:t>
            </a:r>
            <a:r>
              <a:rPr lang="fr-FR" sz="1200" b="1" dirty="0" smtClean="0"/>
              <a:t>42</a:t>
            </a:r>
            <a:endParaRPr lang="fr-FR" sz="1200" b="1" dirty="0"/>
          </a:p>
        </p:txBody>
      </p:sp>
      <p:sp>
        <p:nvSpPr>
          <p:cNvPr id="10" name="Ellipse 9"/>
          <p:cNvSpPr/>
          <p:nvPr/>
        </p:nvSpPr>
        <p:spPr>
          <a:xfrm rot="20644386">
            <a:off x="8395502" y="1639616"/>
            <a:ext cx="699566" cy="685677"/>
          </a:xfrm>
          <a:prstGeom prst="ellipse">
            <a:avLst/>
          </a:prstGeom>
          <a:solidFill>
            <a:schemeClr val="accent6">
              <a:lumMod val="75000"/>
            </a:schemeClr>
          </a:solidFill>
          <a:ln w="2222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dirty="0" smtClean="0"/>
              <a:t>mixte</a:t>
            </a:r>
            <a:endParaRPr lang="fr-FR" sz="1600" b="1" dirty="0"/>
          </a:p>
        </p:txBody>
      </p:sp>
      <p:sp>
        <p:nvSpPr>
          <p:cNvPr id="11" name="Rectangle 10"/>
          <p:cNvSpPr/>
          <p:nvPr/>
        </p:nvSpPr>
        <p:spPr>
          <a:xfrm>
            <a:off x="3386335" y="64072"/>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Image 11"/>
          <p:cNvPicPr>
            <a:picLocks noChangeAspect="1"/>
          </p:cNvPicPr>
          <p:nvPr/>
        </p:nvPicPr>
        <p:blipFill>
          <a:blip r:embed="rId2"/>
          <a:stretch>
            <a:fillRect/>
          </a:stretch>
        </p:blipFill>
        <p:spPr>
          <a:xfrm>
            <a:off x="8579667" y="86819"/>
            <a:ext cx="564333" cy="370847"/>
          </a:xfrm>
          <a:prstGeom prst="rect">
            <a:avLst/>
          </a:prstGeom>
        </p:spPr>
      </p:pic>
      <p:pic>
        <p:nvPicPr>
          <p:cNvPr id="13"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 calcmode="lin" valueType="num">
                                      <p:cBhvr additive="base">
                                        <p:cTn id="4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9" end="9"/>
                                            </p:txEl>
                                          </p:spTgt>
                                        </p:tgtEl>
                                        <p:attrNameLst>
                                          <p:attrName>style.visibility</p:attrName>
                                        </p:attrNameLst>
                                      </p:cBhvr>
                                      <p:to>
                                        <p:strVal val="visible"/>
                                      </p:to>
                                    </p:set>
                                    <p:anim calcmode="lin" valueType="num">
                                      <p:cBhvr additive="base">
                                        <p:cTn id="55"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1" end="11"/>
                                            </p:txEl>
                                          </p:spTgt>
                                        </p:tgtEl>
                                        <p:attrNameLst>
                                          <p:attrName>style.visibility</p:attrName>
                                        </p:attrNameLst>
                                      </p:cBhvr>
                                      <p:to>
                                        <p:strVal val="visible"/>
                                      </p:to>
                                    </p:set>
                                    <p:anim calcmode="lin" valueType="num">
                                      <p:cBhvr additive="base">
                                        <p:cTn id="61"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fill="hold"/>
                                        <p:tgtEl>
                                          <p:spTgt spid="9"/>
                                        </p:tgtEl>
                                        <p:attrNameLst>
                                          <p:attrName>ppt_x</p:attrName>
                                        </p:attrNameLst>
                                      </p:cBhvr>
                                      <p:tavLst>
                                        <p:tav tm="0">
                                          <p:val>
                                            <p:strVal val="#ppt_x"/>
                                          </p:val>
                                        </p:tav>
                                        <p:tav tm="100000">
                                          <p:val>
                                            <p:strVal val="#ppt_x"/>
                                          </p:val>
                                        </p:tav>
                                      </p:tavLst>
                                    </p:anim>
                                    <p:anim calcmode="lin" valueType="num">
                                      <p:cBhvr additive="base">
                                        <p:cTn id="7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additive="base">
                                        <p:cTn id="79" dur="500" fill="hold"/>
                                        <p:tgtEl>
                                          <p:spTgt spid="10"/>
                                        </p:tgtEl>
                                        <p:attrNameLst>
                                          <p:attrName>ppt_x</p:attrName>
                                        </p:attrNameLst>
                                      </p:cBhvr>
                                      <p:tavLst>
                                        <p:tav tm="0">
                                          <p:val>
                                            <p:strVal val="#ppt_x"/>
                                          </p:val>
                                        </p:tav>
                                        <p:tav tm="100000">
                                          <p:val>
                                            <p:strVal val="#ppt_x"/>
                                          </p:val>
                                        </p:tav>
                                      </p:tavLst>
                                    </p:anim>
                                    <p:anim calcmode="lin" valueType="num">
                                      <p:cBhvr additive="base">
                                        <p:cTn id="8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animBg="1"/>
      <p:bldP spid="9"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179512" y="764704"/>
            <a:ext cx="8821644"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mesures d’aide du REAF (702/2014) </a:t>
            </a:r>
            <a:endParaRPr lang="fr-FR" sz="3600" b="1" dirty="0">
              <a:latin typeface="Arial" pitchFamily="34" charset="0"/>
              <a:cs typeface="Arial" pitchFamily="34" charset="0"/>
            </a:endParaRPr>
          </a:p>
        </p:txBody>
      </p:sp>
      <p:sp>
        <p:nvSpPr>
          <p:cNvPr id="5" name="Espace réservé du contenu 2"/>
          <p:cNvSpPr txBox="1">
            <a:spLocks/>
          </p:cNvSpPr>
          <p:nvPr/>
        </p:nvSpPr>
        <p:spPr>
          <a:xfrm>
            <a:off x="214346" y="1308660"/>
            <a:ext cx="8929654" cy="5000660"/>
          </a:xfrm>
          <a:prstGeom prst="rect">
            <a:avLst/>
          </a:prstGeom>
        </p:spPr>
        <p:txBody>
          <a:bodyPr vert="horz" lIns="91440" tIns="45720" rIns="91440" bIns="45720" rtlCol="0">
            <a:normAutofit fontScale="62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4500" b="1" i="0" u="sng" strike="noStrike" kern="1200" cap="none" spc="0" normalizeH="0" baseline="0" noProof="0" dirty="0" smtClean="0">
                <a:ln>
                  <a:noFill/>
                </a:ln>
                <a:solidFill>
                  <a:schemeClr val="tx2"/>
                </a:solidFill>
                <a:effectLst/>
                <a:uLnTx/>
                <a:uFillTx/>
                <a:latin typeface="+mn-lt"/>
                <a:ea typeface="+mn-ea"/>
                <a:cs typeface="+mn-cs"/>
              </a:rPr>
              <a:t>Mesures FORESTIERES cofinancées </a:t>
            </a:r>
            <a:r>
              <a:rPr kumimoji="0" lang="fr-FR" sz="4500" b="1" i="0" u="sng" strike="noStrike" kern="1200" cap="none" spc="0" normalizeH="0" baseline="0" noProof="0" dirty="0" smtClean="0">
                <a:ln>
                  <a:noFill/>
                </a:ln>
                <a:solidFill>
                  <a:srgbClr val="00B050"/>
                </a:solidFill>
                <a:effectLst/>
                <a:uLnTx/>
                <a:uFillTx/>
                <a:latin typeface="+mn-lt"/>
                <a:ea typeface="+mn-ea"/>
                <a:cs typeface="+mn-cs"/>
              </a:rPr>
              <a:t>FEADER:</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100" b="1" i="0" u="sng"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Boisement ou création surfaces boisées</a:t>
            </a:r>
            <a:r>
              <a:rPr kumimoji="0" lang="fr-FR" sz="3200" b="0" i="0" u="sng" strike="noStrike" kern="1200" cap="none" spc="0" normalizeH="0" baseline="0" noProof="0" dirty="0" smtClean="0">
                <a:ln>
                  <a:noFill/>
                </a:ln>
                <a:solidFill>
                  <a:srgbClr val="FF0000"/>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(art 32)</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Boisement et reboisement terres agricoles et non agricoles</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800" b="1" dirty="0" smtClean="0">
                <a:solidFill>
                  <a:srgbClr val="FF0000"/>
                </a:solidFill>
              </a:rPr>
              <a:t>100% </a:t>
            </a:r>
            <a:r>
              <a:rPr lang="fr-FR" sz="2800" dirty="0" smtClean="0">
                <a:solidFill>
                  <a:schemeClr val="tx2"/>
                </a:solidFill>
              </a:rPr>
              <a:t>des coûts admissibles</a:t>
            </a: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2743200" marR="0" lvl="6"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Aide aux </a:t>
            </a:r>
            <a:r>
              <a:rPr kumimoji="0" lang="fr-FR" sz="3200" b="1" i="0" u="sng" strike="noStrike" kern="1200" cap="none" spc="0" normalizeH="0" baseline="0" noProof="0" dirty="0" err="1" smtClean="0">
                <a:ln>
                  <a:noFill/>
                </a:ln>
                <a:solidFill>
                  <a:srgbClr val="FF0000"/>
                </a:solidFill>
                <a:effectLst/>
                <a:uLnTx/>
                <a:uFillTx/>
                <a:latin typeface="+mn-lt"/>
                <a:ea typeface="+mn-ea"/>
                <a:cs typeface="+mn-cs"/>
              </a:rPr>
              <a:t>sytèmes</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 agroforestiers (art 33)</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plantation, stockage, étude des sols, protection, sarclage, arrosage, traitements, taille, replantation, protection, coupes etc.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80%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pour l’investissement et les coûts</a:t>
            </a:r>
            <a:r>
              <a:rPr kumimoji="0" lang="fr-FR" sz="2800" b="0" i="0" u="none" strike="noStrike" kern="1200" cap="none" spc="0" normalizeH="0" noProof="0" dirty="0" smtClean="0">
                <a:ln>
                  <a:noFill/>
                </a:ln>
                <a:solidFill>
                  <a:schemeClr val="tx2"/>
                </a:solidFill>
                <a:effectLst/>
                <a:uLnTx/>
                <a:uFillTx/>
                <a:latin typeface="+mn-lt"/>
                <a:ea typeface="+mn-ea"/>
                <a:cs typeface="+mn-cs"/>
              </a:rPr>
              <a:t> de mise en place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rPr>
              <a:t>100%</a:t>
            </a:r>
            <a:r>
              <a:rPr lang="fr-FR" sz="2800" b="1" dirty="0">
                <a:solidFill>
                  <a:srgbClr val="FF0000"/>
                </a:solidFill>
              </a:rPr>
              <a:t> </a:t>
            </a:r>
            <a:r>
              <a:rPr lang="fr-FR" sz="2800" dirty="0" smtClean="0">
                <a:solidFill>
                  <a:schemeClr val="tx2"/>
                </a:solidFill>
              </a:rPr>
              <a:t>de la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prime annuelle par ha pour les coûts d’entretien </a:t>
            </a:r>
          </a:p>
          <a:p>
            <a:pPr marL="3200400" marR="0" lvl="7"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Aide à la prévention et restauration des forêts en cas de calamités (art 34)</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Aide jusqu’à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100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de la mise en place d’infra de protection, zones de points d’eau, d’atterrissage, entretien des coupes feux, prévention contre incendie,  reconstitution du potentiel forestier brûlé,  lutte contre les maladies, prévention des nuisibles etc.  Pour exploitations de certaine taille (fixée PDR) présenter plan de gestion</a:t>
            </a: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39</a:t>
            </a:fld>
            <a:endParaRPr lang="fr-FR" dirty="0"/>
          </a:p>
        </p:txBody>
      </p:sp>
      <p:sp>
        <p:nvSpPr>
          <p:cNvPr id="9" name="Ellipse 8"/>
          <p:cNvSpPr/>
          <p:nvPr/>
        </p:nvSpPr>
        <p:spPr>
          <a:xfrm rot="20644386">
            <a:off x="6311626" y="600411"/>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8" name="Autre processus 7"/>
          <p:cNvSpPr/>
          <p:nvPr/>
        </p:nvSpPr>
        <p:spPr>
          <a:xfrm>
            <a:off x="7308304" y="809191"/>
            <a:ext cx="1763688" cy="125165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i="1" dirty="0" smtClean="0"/>
              <a:t>NB: Le régime exempté doit être la reprise du contenu du PDRR</a:t>
            </a:r>
            <a:endParaRPr lang="fr-FR" sz="1600" i="1" dirty="0"/>
          </a:p>
        </p:txBody>
      </p:sp>
      <p:sp>
        <p:nvSpPr>
          <p:cNvPr id="10" name="Autre processus 9"/>
          <p:cNvSpPr/>
          <p:nvPr/>
        </p:nvSpPr>
        <p:spPr>
          <a:xfrm>
            <a:off x="574386" y="5661249"/>
            <a:ext cx="7670022" cy="482396"/>
          </a:xfrm>
          <a:prstGeom prst="flowChartAlternate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i="1" dirty="0" smtClean="0">
                <a:solidFill>
                  <a:srgbClr val="FF0000"/>
                </a:solidFill>
              </a:rPr>
              <a:t>NB: Le REAF peut comporter des règles plus restrictives que le RDR</a:t>
            </a:r>
            <a:endParaRPr lang="fr-FR" b="1" i="1" dirty="0">
              <a:solidFill>
                <a:srgbClr val="FF0000"/>
              </a:solidFill>
            </a:endParaRPr>
          </a:p>
        </p:txBody>
      </p:sp>
      <p:sp>
        <p:nvSpPr>
          <p:cNvPr id="11" name="Rectangle 10"/>
          <p:cNvSpPr/>
          <p:nvPr/>
        </p:nvSpPr>
        <p:spPr>
          <a:xfrm>
            <a:off x="3386336" y="69802"/>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Image 11"/>
          <p:cNvPicPr>
            <a:picLocks noChangeAspect="1"/>
          </p:cNvPicPr>
          <p:nvPr/>
        </p:nvPicPr>
        <p:blipFill>
          <a:blip r:embed="rId2"/>
          <a:stretch>
            <a:fillRect/>
          </a:stretch>
        </p:blipFill>
        <p:spPr>
          <a:xfrm>
            <a:off x="8579667" y="85658"/>
            <a:ext cx="564333" cy="370847"/>
          </a:xfrm>
          <a:prstGeom prst="rect">
            <a:avLst/>
          </a:prstGeom>
        </p:spPr>
      </p:pic>
      <p:pic>
        <p:nvPicPr>
          <p:cNvPr id="13"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additive="base">
                                        <p:cTn id="2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 calcmode="lin" valueType="num">
                                      <p:cBhvr additive="base">
                                        <p:cTn id="3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anim calcmode="lin" valueType="num">
                                      <p:cBhvr additive="base">
                                        <p:cTn id="39"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5">
                                            <p:txEl>
                                              <p:pRg st="11" end="11"/>
                                            </p:txEl>
                                          </p:spTgt>
                                        </p:tgtEl>
                                        <p:attrNameLst>
                                          <p:attrName>style.visibility</p:attrName>
                                        </p:attrNameLst>
                                      </p:cBhvr>
                                      <p:to>
                                        <p:strVal val="visible"/>
                                      </p:to>
                                    </p:set>
                                    <p:anim calcmode="lin" valueType="num">
                                      <p:cBhvr additive="base">
                                        <p:cTn id="45"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11" end="11"/>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
                                            <p:txEl>
                                              <p:pRg st="12" end="12"/>
                                            </p:txEl>
                                          </p:spTgt>
                                        </p:tgtEl>
                                        <p:attrNameLst>
                                          <p:attrName>style.visibility</p:attrName>
                                        </p:attrNameLst>
                                      </p:cBhvr>
                                      <p:to>
                                        <p:strVal val="visible"/>
                                      </p:to>
                                    </p:set>
                                    <p:anim calcmode="lin" valueType="num">
                                      <p:cBhvr additive="base">
                                        <p:cTn id="4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llipse 10"/>
          <p:cNvSpPr/>
          <p:nvPr/>
        </p:nvSpPr>
        <p:spPr>
          <a:xfrm>
            <a:off x="3071802" y="4572008"/>
            <a:ext cx="1357322" cy="4286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à coins arrondis 5"/>
          <p:cNvSpPr/>
          <p:nvPr/>
        </p:nvSpPr>
        <p:spPr>
          <a:xfrm>
            <a:off x="2000232" y="1785926"/>
            <a:ext cx="6215106"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1928794" y="3500438"/>
            <a:ext cx="7072362"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2000232" y="4214818"/>
            <a:ext cx="5143536"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5" name="Titre 1"/>
          <p:cNvSpPr txBox="1">
            <a:spLocks/>
          </p:cNvSpPr>
          <p:nvPr/>
        </p:nvSpPr>
        <p:spPr>
          <a:xfrm>
            <a:off x="179511" y="1556792"/>
            <a:ext cx="7668345" cy="5760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fr-FR" sz="2000" dirty="0">
              <a:latin typeface="Arial" pitchFamily="34" charset="0"/>
              <a:cs typeface="Arial" pitchFamily="34" charset="0"/>
            </a:endParaRPr>
          </a:p>
        </p:txBody>
      </p:sp>
      <p:sp>
        <p:nvSpPr>
          <p:cNvPr id="9" name="Rectangle 4"/>
          <p:cNvSpPr txBox="1">
            <a:spLocks noChangeArrowheads="1"/>
          </p:cNvSpPr>
          <p:nvPr/>
        </p:nvSpPr>
        <p:spPr>
          <a:xfrm>
            <a:off x="1714500" y="1285860"/>
            <a:ext cx="7429500" cy="4643470"/>
          </a:xfrm>
          <a:prstGeom prst="rect">
            <a:avLst/>
          </a:prstGeom>
        </p:spPr>
        <p:txBody>
          <a:bodyPr vert="horz" lIns="91440" tIns="45720" rIns="91440" bIns="45720" rtlCol="0">
            <a:normAutofit fontScale="70000" lnSpcReduction="20000"/>
          </a:bodyPr>
          <a:lstStyle/>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Traité de Rome</a:t>
            </a:r>
            <a:r>
              <a:rPr kumimoji="0" lang="fr-FR" sz="2800" b="0" i="0" u="none" strike="noStrike" kern="1200" cap="none" spc="0" normalizeH="0" baseline="0" noProof="0" dirty="0" smtClean="0">
                <a:ln>
                  <a:noFill/>
                </a:ln>
                <a:solidFill>
                  <a:srgbClr val="FF0000"/>
                </a:solidFill>
                <a:effectLst/>
                <a:uLnTx/>
                <a:uFillTx/>
                <a:latin typeface="+mj-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1957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(Traité CEE -&gt;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TFUE</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Traité sur le Fonctionnement de l’Union Européenne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Instauration</a:t>
            </a:r>
            <a:r>
              <a:rPr kumimoji="0" lang="fr-FR" sz="2800" b="1" i="0" u="none" strike="noStrike" kern="1200" cap="none" spc="0" normalizeH="0" noProof="0" dirty="0" smtClean="0">
                <a:ln>
                  <a:noFill/>
                </a:ln>
                <a:solidFill>
                  <a:schemeClr val="tx2"/>
                </a:solidFill>
                <a:effectLst/>
                <a:uLnTx/>
                <a:uFillTx/>
                <a:latin typeface="+mj-lt"/>
                <a:ea typeface="+mn-ea"/>
                <a:cs typeface="+mn-cs"/>
              </a:rPr>
              <a:t> du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Marché Commun</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4 Libertés de circulation</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Philosophie d’inspiration libérale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Économie de marché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–&gt;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libre concurrence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Nécessité de ne pas fausser la loi de l’offre et la demande</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Soit par des </a:t>
            </a:r>
            <a:r>
              <a:rPr kumimoji="0" lang="fr-FR" sz="2000" b="1" i="0" u="none" strike="noStrike" kern="1200" cap="none" spc="0" normalizeH="0" baseline="0" noProof="0" dirty="0" smtClean="0">
                <a:ln>
                  <a:noFill/>
                </a:ln>
                <a:solidFill>
                  <a:srgbClr val="FF0000"/>
                </a:solidFill>
                <a:effectLst/>
                <a:uLnTx/>
                <a:uFillTx/>
                <a:latin typeface="+mj-lt"/>
                <a:ea typeface="+mn-ea"/>
                <a:cs typeface="+mn-cs"/>
              </a:rPr>
              <a:t>pratiques entre les entreprises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(ententes</a:t>
            </a:r>
            <a:r>
              <a:rPr lang="fr-FR" sz="2000" b="1" dirty="0" smtClean="0">
                <a:solidFill>
                  <a:schemeClr val="tx2"/>
                </a:solidFill>
                <a:latin typeface="+mj-lt"/>
              </a:rPr>
              <a:t>, abus de positions dominantes.)</a:t>
            </a:r>
            <a:endParaRPr kumimoji="0" lang="fr-FR" sz="2000" b="1" i="0" u="none" strike="noStrike" kern="1200" cap="none" spc="0" normalizeH="0" baseline="0" noProof="0" dirty="0" smtClean="0">
              <a:ln>
                <a:noFill/>
              </a:ln>
              <a:solidFill>
                <a:schemeClr val="tx2"/>
              </a:solidFill>
              <a:effectLst/>
              <a:uLnTx/>
              <a:uFillTx/>
              <a:latin typeface="+mj-lt"/>
              <a:ea typeface="+mn-ea"/>
              <a:cs typeface="+mn-cs"/>
            </a:endParaRP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Soit par des </a:t>
            </a:r>
            <a:r>
              <a:rPr kumimoji="0" lang="fr-FR" sz="2000" b="1" i="0" u="none" strike="noStrike" kern="1200" cap="none" spc="0" normalizeH="0" baseline="0" noProof="0" dirty="0" smtClean="0">
                <a:ln>
                  <a:noFill/>
                </a:ln>
                <a:solidFill>
                  <a:srgbClr val="FF0000"/>
                </a:solidFill>
                <a:effectLst/>
                <a:uLnTx/>
                <a:uFillTx/>
                <a:latin typeface="+mj-lt"/>
                <a:ea typeface="+mn-ea"/>
                <a:cs typeface="+mn-cs"/>
              </a:rPr>
              <a:t>aides publiques</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2000" b="1" i="0" u="none" strike="noStrike" kern="1200" cap="none" spc="0" normalizeH="0" baseline="0" noProof="0" dirty="0" smtClean="0">
                <a:ln>
                  <a:noFill/>
                </a:ln>
                <a:solidFill>
                  <a:srgbClr val="FF0000"/>
                </a:solidFill>
                <a:effectLst/>
                <a:uLnTx/>
                <a:uFillTx/>
                <a:latin typeface="+mj-lt"/>
                <a:ea typeface="+mn-ea"/>
                <a:cs typeface="+mn-cs"/>
              </a:rPr>
              <a:t>aux entreprises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a:t>
            </a:r>
            <a:r>
              <a:rPr kumimoji="0" lang="fr-FR" sz="2000" b="1" i="0" u="none" strike="noStrike" kern="1200" cap="none" spc="0" normalizeH="0" noProof="0" dirty="0" smtClean="0">
                <a:ln>
                  <a:noFill/>
                </a:ln>
                <a:solidFill>
                  <a:schemeClr val="tx2"/>
                </a:solidFill>
                <a:effectLst/>
                <a:uLnTx/>
                <a:uFillTx/>
                <a:latin typeface="+mj-lt"/>
                <a:ea typeface="+mn-ea"/>
                <a:cs typeface="+mn-cs"/>
              </a:rPr>
              <a:t> (aides d’Etat)</a:t>
            </a:r>
          </a:p>
          <a:p>
            <a:pPr lvl="6" indent="-246888">
              <a:spcBef>
                <a:spcPct val="20000"/>
              </a:spcBef>
              <a:buFont typeface="Wingdings 2"/>
              <a:buChar char=""/>
              <a:defRPr/>
            </a:pPr>
            <a:endParaRPr kumimoji="0" lang="fr-FR" sz="4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Instauration d’une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politique de concurrence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art.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101 à 109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TFUE </a:t>
            </a:r>
          </a:p>
          <a:p>
            <a:pPr marL="274320" marR="0" lvl="0" indent="-274320" defTabSz="914400" rtl="0" eaLnBrk="1" fontAlgn="auto" latinLnBrk="0" hangingPunct="1">
              <a:lnSpc>
                <a:spcPct val="100000"/>
              </a:lnSpc>
              <a:spcBef>
                <a:spcPct val="20000"/>
              </a:spcBef>
              <a:spcAft>
                <a:spcPts val="0"/>
              </a:spcAft>
              <a:buClr>
                <a:schemeClr val="accent3"/>
              </a:buClr>
              <a:buSzTx/>
              <a:tabLst/>
              <a:defRPr/>
            </a:pPr>
            <a:r>
              <a:rPr lang="fr-FR" sz="2800" b="1" dirty="0" smtClean="0">
                <a:solidFill>
                  <a:schemeClr val="tx2"/>
                </a:solidFill>
                <a:latin typeface="+mj-lt"/>
              </a:rPr>
              <a:t>	</a:t>
            </a:r>
            <a:r>
              <a:rPr lang="fr-FR" sz="2800" b="1" i="1" dirty="0" smtClean="0">
                <a:solidFill>
                  <a:srgbClr val="FF0000"/>
                </a:solidFill>
                <a:latin typeface="+mj-lt"/>
              </a:rPr>
              <a:t>-&gt; Pour encadrer le jeu du marché</a:t>
            </a:r>
            <a:endParaRPr kumimoji="0" lang="fr-FR" sz="2800" b="1" i="1" u="none" strike="noStrike" kern="1200" cap="none" spc="0" normalizeH="0" baseline="0" noProof="0" dirty="0" smtClean="0">
              <a:ln>
                <a:noFill/>
              </a:ln>
              <a:solidFill>
                <a:srgbClr val="FF0000"/>
              </a:solidFill>
              <a:effectLst/>
              <a:uLnTx/>
              <a:uFillTx/>
              <a:latin typeface="+mj-lt"/>
              <a:ea typeface="+mn-ea"/>
              <a:cs typeface="+mn-cs"/>
            </a:endParaRPr>
          </a:p>
          <a:p>
            <a:pPr marL="1645920" lvl="3" indent="-274320">
              <a:spcBef>
                <a:spcPct val="20000"/>
              </a:spcBef>
              <a:buClr>
                <a:schemeClr val="accent3"/>
              </a:buClr>
              <a:buFont typeface="Wingdings 2"/>
              <a:buChar char=""/>
              <a:defRPr/>
            </a:pPr>
            <a:endParaRPr kumimoji="0" lang="fr-FR" sz="11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600" b="1" i="0" u="none" strike="noStrike" kern="1200" cap="none" spc="0" normalizeH="0" baseline="0" noProof="0" dirty="0" smtClean="0">
                <a:ln>
                  <a:noFill/>
                </a:ln>
                <a:solidFill>
                  <a:schemeClr val="tx2"/>
                </a:solidFill>
                <a:effectLst/>
                <a:uLnTx/>
                <a:uFillTx/>
                <a:latin typeface="+mj-lt"/>
                <a:ea typeface="+mn-ea"/>
                <a:cs typeface="+mn-cs"/>
              </a:rPr>
              <a:t>Article </a:t>
            </a:r>
            <a:r>
              <a:rPr kumimoji="0" lang="fr-FR" sz="2600" b="1" i="0" u="none" strike="noStrike" kern="1200" cap="none" spc="0" normalizeH="0" baseline="0" noProof="0" dirty="0" smtClean="0">
                <a:ln>
                  <a:noFill/>
                </a:ln>
                <a:solidFill>
                  <a:srgbClr val="FF0000"/>
                </a:solidFill>
                <a:effectLst/>
                <a:uLnTx/>
                <a:uFillTx/>
                <a:latin typeface="+mj-lt"/>
                <a:ea typeface="+mn-ea"/>
                <a:cs typeface="+mn-cs"/>
              </a:rPr>
              <a:t>107.1</a:t>
            </a:r>
            <a:r>
              <a:rPr kumimoji="0" lang="fr-FR" sz="2600" b="0" i="0" u="none" strike="noStrike" kern="1200" cap="none" spc="0" normalizeH="0" baseline="0" noProof="0" dirty="0" smtClean="0">
                <a:ln>
                  <a:noFill/>
                </a:ln>
                <a:solidFill>
                  <a:srgbClr val="FF0000"/>
                </a:solidFill>
                <a:effectLst/>
                <a:uLnTx/>
                <a:uFillTx/>
                <a:latin typeface="+mj-lt"/>
                <a:ea typeface="+mn-ea"/>
                <a:cs typeface="+mn-cs"/>
              </a:rPr>
              <a:t> </a:t>
            </a:r>
            <a:r>
              <a:rPr kumimoji="0" lang="fr-FR" sz="2800" b="0" i="0" u="none" strike="noStrike" kern="1200" cap="none" spc="0" normalizeH="0" baseline="0" noProof="0" dirty="0" smtClean="0">
                <a:ln>
                  <a:noFill/>
                </a:ln>
                <a:solidFill>
                  <a:srgbClr val="FF0000"/>
                </a:solidFill>
                <a:effectLst/>
                <a:uLnTx/>
                <a:uFillTx/>
                <a:latin typeface="+mj-lt"/>
                <a:ea typeface="+mn-ea"/>
                <a:cs typeface="+mn-cs"/>
              </a:rPr>
              <a:t>: «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aides d’Etat »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aides publiques)</a:t>
            </a:r>
            <a:endParaRPr kumimoji="0" lang="fr-FR" sz="1400" b="1" i="0" u="none" strike="noStrike" kern="1200" cap="none" spc="0" normalizeH="0" baseline="0" noProof="0" dirty="0" smtClean="0">
              <a:ln>
                <a:noFill/>
              </a:ln>
              <a:solidFill>
                <a:schemeClr val="tx2"/>
              </a:solidFill>
              <a:effectLst/>
              <a:uLnTx/>
              <a:uFillTx/>
              <a:latin typeface="+mj-lt"/>
              <a:ea typeface="+mn-ea"/>
              <a:cs typeface="+mn-cs"/>
            </a:endParaRPr>
          </a:p>
          <a:p>
            <a:pPr marL="1463040" marR="0" lvl="4" indent="-210312" defTabSz="914400" rtl="0" eaLnBrk="1" fontAlgn="auto" latinLnBrk="0" hangingPunct="1">
              <a:lnSpc>
                <a:spcPct val="100000"/>
              </a:lnSpc>
              <a:spcBef>
                <a:spcPct val="20000"/>
              </a:spcBef>
              <a:spcAft>
                <a:spcPts val="0"/>
              </a:spcAft>
              <a:buClr>
                <a:schemeClr val="accent4"/>
              </a:buClr>
              <a:buSzTx/>
              <a:buFont typeface="Wingdings 2"/>
              <a:buChar char=""/>
              <a:tabLst/>
              <a:defRPr/>
            </a:pPr>
            <a:endParaRPr kumimoji="0" lang="fr-FR" sz="9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sng" strike="noStrike" kern="1200" cap="none" spc="0" normalizeH="0" baseline="0" noProof="0" dirty="0" smtClean="0">
                <a:ln>
                  <a:noFill/>
                </a:ln>
                <a:solidFill>
                  <a:schemeClr val="tx2"/>
                </a:solidFill>
                <a:effectLst/>
                <a:uLnTx/>
                <a:uFillTx/>
                <a:latin typeface="+mj-lt"/>
                <a:ea typeface="+mn-ea"/>
                <a:cs typeface="+mn-cs"/>
              </a:rPr>
              <a:t>Principe</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interdiction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des aides</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sng" strike="noStrike" kern="1200" cap="none" spc="0" normalizeH="0" baseline="0" noProof="0" dirty="0" smtClean="0">
                <a:ln>
                  <a:noFill/>
                </a:ln>
                <a:solidFill>
                  <a:schemeClr val="tx2"/>
                </a:solidFill>
                <a:effectLst/>
                <a:uLnTx/>
                <a:uFillTx/>
                <a:latin typeface="+mj-lt"/>
                <a:ea typeface="+mn-ea"/>
                <a:cs typeface="+mn-cs"/>
              </a:rPr>
              <a:t>Autorisation</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à titre </a:t>
            </a:r>
            <a:r>
              <a:rPr kumimoji="0" lang="fr-FR" sz="2800" b="1" i="0" u="sng" strike="noStrike" kern="1200" cap="none" spc="0" normalizeH="0" baseline="0" noProof="0" dirty="0" smtClean="0">
                <a:ln>
                  <a:noFill/>
                </a:ln>
                <a:solidFill>
                  <a:schemeClr val="tx2"/>
                </a:solidFill>
                <a:effectLst/>
                <a:uLnTx/>
                <a:uFillTx/>
                <a:latin typeface="+mj-lt"/>
                <a:ea typeface="+mn-ea"/>
                <a:cs typeface="+mn-cs"/>
              </a:rPr>
              <a:t>dérogatoire</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art 107.3</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1" u="none" strike="noStrike" kern="1200" cap="none" spc="0" normalizeH="0" baseline="0" noProof="0" dirty="0" smtClean="0">
                <a:ln>
                  <a:noFill/>
                </a:ln>
                <a:solidFill>
                  <a:schemeClr val="tx2"/>
                </a:solidFill>
                <a:effectLst/>
                <a:uLnTx/>
                <a:uFillTx/>
                <a:latin typeface="+mj-lt"/>
                <a:ea typeface="+mn-ea"/>
                <a:cs typeface="+mn-cs"/>
              </a:rPr>
              <a:t>L’arbitre: la Commission</a:t>
            </a:r>
          </a:p>
          <a:p>
            <a:pPr marL="640080" marR="0" lvl="1"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2800" b="0" i="1" u="none" strike="noStrike" kern="1200" cap="none" spc="0" normalizeH="0" baseline="0" noProof="0" dirty="0" smtClean="0">
                <a:ln>
                  <a:noFill/>
                </a:ln>
                <a:solidFill>
                  <a:schemeClr val="tx2"/>
                </a:solidFill>
                <a:effectLst/>
                <a:uLnTx/>
                <a:uFillTx/>
                <a:latin typeface="+mj-lt"/>
                <a:ea typeface="+mn-ea"/>
                <a:cs typeface="+mn-cs"/>
              </a:rPr>
              <a:t>autorise les aides où les régimes d’aide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pitchFamily="2" charset="2"/>
              <a:buNone/>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10" name="Titre 1"/>
          <p:cNvSpPr txBox="1">
            <a:spLocks/>
          </p:cNvSpPr>
          <p:nvPr/>
        </p:nvSpPr>
        <p:spPr>
          <a:xfrm>
            <a:off x="179512" y="642918"/>
            <a:ext cx="8964488" cy="6640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800" b="1" dirty="0" smtClean="0">
                <a:latin typeface="Arial" pitchFamily="34" charset="0"/>
                <a:cs typeface="Arial" pitchFamily="34" charset="0"/>
              </a:rPr>
              <a:t>Philosophie: Pourquoi des règles « aides d’Etat »?</a:t>
            </a:r>
            <a:endParaRPr lang="fr-FR" sz="2800" b="1" dirty="0">
              <a:latin typeface="Arial" pitchFamily="34" charset="0"/>
              <a:cs typeface="Arial" pitchFamily="34" charset="0"/>
            </a:endParaRPr>
          </a:p>
        </p:txBody>
      </p:sp>
      <p:sp>
        <p:nvSpPr>
          <p:cNvPr id="12" name="Espace réservé du pied de page 11"/>
          <p:cNvSpPr>
            <a:spLocks noGrp="1"/>
          </p:cNvSpPr>
          <p:nvPr>
            <p:ph type="ftr" sz="quarter" idx="11"/>
          </p:nvPr>
        </p:nvSpPr>
        <p:spPr/>
        <p:txBody>
          <a:bodyPr/>
          <a:lstStyle/>
          <a:p>
            <a:r>
              <a:rPr lang="fr-FR" smtClean="0"/>
              <a:t>JP BOVE/FCAE</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4</a:t>
            </a:fld>
            <a:endParaRPr lang="fr-FR" dirty="0"/>
          </a:p>
        </p:txBody>
      </p:sp>
      <p:sp>
        <p:nvSpPr>
          <p:cNvPr id="14" name="Rectangle 13"/>
          <p:cNvSpPr/>
          <p:nvPr/>
        </p:nvSpPr>
        <p:spPr>
          <a:xfrm>
            <a:off x="3386336" y="62043"/>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Image 14"/>
          <p:cNvPicPr>
            <a:picLocks noChangeAspect="1"/>
          </p:cNvPicPr>
          <p:nvPr/>
        </p:nvPicPr>
        <p:blipFill>
          <a:blip r:embed="rId2"/>
          <a:stretch>
            <a:fillRect/>
          </a:stretch>
        </p:blipFill>
        <p:spPr>
          <a:xfrm>
            <a:off x="8579667" y="79821"/>
            <a:ext cx="564333" cy="370847"/>
          </a:xfrm>
          <a:prstGeom prst="rect">
            <a:avLst/>
          </a:prstGeom>
        </p:spPr>
      </p:pic>
      <p:pic>
        <p:nvPicPr>
          <p:cNvPr id="16"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randombar(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Effect transition="in" filter="randombar(horizontal)">
                                      <p:cBhvr>
                                        <p:cTn id="18" dur="500"/>
                                        <p:tgtEl>
                                          <p:spTgt spid="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randombar(horizontal)">
                                      <p:cBhvr>
                                        <p:cTn id="23" dur="500"/>
                                        <p:tgtEl>
                                          <p:spTgt spid="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randombar(horizontal)">
                                      <p:cBhvr>
                                        <p:cTn id="28" dur="500"/>
                                        <p:tgtEl>
                                          <p:spTgt spid="9">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animEffect transition="in" filter="randombar(horizontal)">
                                      <p:cBhvr>
                                        <p:cTn id="33" dur="500"/>
                                        <p:tgtEl>
                                          <p:spTgt spid="9">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9">
                                            <p:txEl>
                                              <p:pRg st="5" end="5"/>
                                            </p:txEl>
                                          </p:spTgt>
                                        </p:tgtEl>
                                        <p:attrNameLst>
                                          <p:attrName>style.visibility</p:attrName>
                                        </p:attrNameLst>
                                      </p:cBhvr>
                                      <p:to>
                                        <p:strVal val="visible"/>
                                      </p:to>
                                    </p:set>
                                    <p:animEffect transition="in" filter="randombar(horizontal)">
                                      <p:cBhvr>
                                        <p:cTn id="38" dur="500"/>
                                        <p:tgtEl>
                                          <p:spTgt spid="9">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animEffect transition="in" filter="randombar(horizontal)">
                                      <p:cBhvr>
                                        <p:cTn id="43" dur="500"/>
                                        <p:tgtEl>
                                          <p:spTgt spid="9">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0-#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9">
                                            <p:txEl>
                                              <p:pRg st="8" end="8"/>
                                            </p:txEl>
                                          </p:spTgt>
                                        </p:tgtEl>
                                        <p:attrNameLst>
                                          <p:attrName>style.visibility</p:attrName>
                                        </p:attrNameLst>
                                      </p:cBhvr>
                                      <p:to>
                                        <p:strVal val="visible"/>
                                      </p:to>
                                    </p:set>
                                    <p:animEffect transition="in" filter="randombar(horizontal)">
                                      <p:cBhvr>
                                        <p:cTn id="54" dur="500"/>
                                        <p:tgtEl>
                                          <p:spTgt spid="9">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9">
                                            <p:txEl>
                                              <p:pRg st="9" end="9"/>
                                            </p:txEl>
                                          </p:spTgt>
                                        </p:tgtEl>
                                        <p:attrNameLst>
                                          <p:attrName>style.visibility</p:attrName>
                                        </p:attrNameLst>
                                      </p:cBhvr>
                                      <p:to>
                                        <p:strVal val="visible"/>
                                      </p:to>
                                    </p:set>
                                    <p:animEffect transition="in" filter="randombar(horizontal)">
                                      <p:cBhvr>
                                        <p:cTn id="59" dur="500"/>
                                        <p:tgtEl>
                                          <p:spTgt spid="9">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cBhvr additive="base">
                                        <p:cTn id="64" dur="500" fill="hold"/>
                                        <p:tgtEl>
                                          <p:spTgt spid="8"/>
                                        </p:tgtEl>
                                        <p:attrNameLst>
                                          <p:attrName>ppt_x</p:attrName>
                                        </p:attrNameLst>
                                      </p:cBhvr>
                                      <p:tavLst>
                                        <p:tav tm="0">
                                          <p:val>
                                            <p:strVal val="0-#ppt_w/2"/>
                                          </p:val>
                                        </p:tav>
                                        <p:tav tm="100000">
                                          <p:val>
                                            <p:strVal val="#ppt_x"/>
                                          </p:val>
                                        </p:tav>
                                      </p:tavLst>
                                    </p:anim>
                                    <p:anim calcmode="lin" valueType="num">
                                      <p:cBhvr additive="base">
                                        <p:cTn id="6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9">
                                            <p:txEl>
                                              <p:pRg st="11" end="11"/>
                                            </p:txEl>
                                          </p:spTgt>
                                        </p:tgtEl>
                                        <p:attrNameLst>
                                          <p:attrName>style.visibility</p:attrName>
                                        </p:attrNameLst>
                                      </p:cBhvr>
                                      <p:to>
                                        <p:strVal val="visible"/>
                                      </p:to>
                                    </p:set>
                                    <p:animEffect transition="in" filter="randombar(horizontal)">
                                      <p:cBhvr>
                                        <p:cTn id="70" dur="500"/>
                                        <p:tgtEl>
                                          <p:spTgt spid="9">
                                            <p:txEl>
                                              <p:pRg st="11" end="11"/>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4" presetClass="entr" presetSubtype="10" fill="hold" grpId="0" nodeType="clickEffect">
                                  <p:stCondLst>
                                    <p:cond delay="0"/>
                                  </p:stCondLst>
                                  <p:childTnLst>
                                    <p:set>
                                      <p:cBhvr>
                                        <p:cTn id="74" dur="1" fill="hold">
                                          <p:stCondLst>
                                            <p:cond delay="0"/>
                                          </p:stCondLst>
                                        </p:cTn>
                                        <p:tgtEl>
                                          <p:spTgt spid="9">
                                            <p:txEl>
                                              <p:pRg st="13" end="13"/>
                                            </p:txEl>
                                          </p:spTgt>
                                        </p:tgtEl>
                                        <p:attrNameLst>
                                          <p:attrName>style.visibility</p:attrName>
                                        </p:attrNameLst>
                                      </p:cBhvr>
                                      <p:to>
                                        <p:strVal val="visible"/>
                                      </p:to>
                                    </p:set>
                                    <p:animEffect transition="in" filter="randombar(horizontal)">
                                      <p:cBhvr>
                                        <p:cTn id="75" dur="500"/>
                                        <p:tgtEl>
                                          <p:spTgt spid="9">
                                            <p:txEl>
                                              <p:pRg st="13" end="13"/>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2"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additive="base">
                                        <p:cTn id="80" dur="500" fill="hold"/>
                                        <p:tgtEl>
                                          <p:spTgt spid="11"/>
                                        </p:tgtEl>
                                        <p:attrNameLst>
                                          <p:attrName>ppt_x</p:attrName>
                                        </p:attrNameLst>
                                      </p:cBhvr>
                                      <p:tavLst>
                                        <p:tav tm="0">
                                          <p:val>
                                            <p:strVal val="1+#ppt_w/2"/>
                                          </p:val>
                                        </p:tav>
                                        <p:tav tm="100000">
                                          <p:val>
                                            <p:strVal val="#ppt_x"/>
                                          </p:val>
                                        </p:tav>
                                      </p:tavLst>
                                    </p:anim>
                                    <p:anim calcmode="lin" valueType="num">
                                      <p:cBhvr additive="base">
                                        <p:cTn id="81"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4" presetClass="entr" presetSubtype="10" fill="hold" grpId="0" nodeType="clickEffect">
                                  <p:stCondLst>
                                    <p:cond delay="0"/>
                                  </p:stCondLst>
                                  <p:childTnLst>
                                    <p:set>
                                      <p:cBhvr>
                                        <p:cTn id="85" dur="1" fill="hold">
                                          <p:stCondLst>
                                            <p:cond delay="0"/>
                                          </p:stCondLst>
                                        </p:cTn>
                                        <p:tgtEl>
                                          <p:spTgt spid="9">
                                            <p:txEl>
                                              <p:pRg st="14" end="14"/>
                                            </p:txEl>
                                          </p:spTgt>
                                        </p:tgtEl>
                                        <p:attrNameLst>
                                          <p:attrName>style.visibility</p:attrName>
                                        </p:attrNameLst>
                                      </p:cBhvr>
                                      <p:to>
                                        <p:strVal val="visible"/>
                                      </p:to>
                                    </p:set>
                                    <p:animEffect transition="in" filter="randombar(horizontal)">
                                      <p:cBhvr>
                                        <p:cTn id="86" dur="500"/>
                                        <p:tgtEl>
                                          <p:spTgt spid="9">
                                            <p:txEl>
                                              <p:pRg st="14" end="14"/>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14" presetClass="entr" presetSubtype="10" fill="hold" grpId="0" nodeType="clickEffect">
                                  <p:stCondLst>
                                    <p:cond delay="0"/>
                                  </p:stCondLst>
                                  <p:childTnLst>
                                    <p:set>
                                      <p:cBhvr>
                                        <p:cTn id="90" dur="1" fill="hold">
                                          <p:stCondLst>
                                            <p:cond delay="0"/>
                                          </p:stCondLst>
                                        </p:cTn>
                                        <p:tgtEl>
                                          <p:spTgt spid="9">
                                            <p:txEl>
                                              <p:pRg st="15" end="15"/>
                                            </p:txEl>
                                          </p:spTgt>
                                        </p:tgtEl>
                                        <p:attrNameLst>
                                          <p:attrName>style.visibility</p:attrName>
                                        </p:attrNameLst>
                                      </p:cBhvr>
                                      <p:to>
                                        <p:strVal val="visible"/>
                                      </p:to>
                                    </p:set>
                                    <p:animEffect transition="in" filter="randombar(horizontal)">
                                      <p:cBhvr>
                                        <p:cTn id="91" dur="500"/>
                                        <p:tgtEl>
                                          <p:spTgt spid="9">
                                            <p:txEl>
                                              <p:pRg st="15" end="15"/>
                                            </p:txEl>
                                          </p:spTgt>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9">
                                            <p:txEl>
                                              <p:pRg st="16" end="16"/>
                                            </p:txEl>
                                          </p:spTgt>
                                        </p:tgtEl>
                                        <p:attrNameLst>
                                          <p:attrName>style.visibility</p:attrName>
                                        </p:attrNameLst>
                                      </p:cBhvr>
                                      <p:to>
                                        <p:strVal val="visible"/>
                                      </p:to>
                                    </p:set>
                                    <p:animEffect transition="in" filter="randombar(horizontal)">
                                      <p:cBhvr>
                                        <p:cTn id="94" dur="500"/>
                                        <p:tgtEl>
                                          <p:spTgt spid="9">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7" grpId="0" animBg="1"/>
      <p:bldP spid="8" grpId="0" animBg="1"/>
      <p:bldP spid="9"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179512" y="764704"/>
            <a:ext cx="8821644"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mesures d’aide du REAF (702/2014)  </a:t>
            </a:r>
            <a:endParaRPr lang="fr-FR" sz="3600" b="1" dirty="0">
              <a:latin typeface="Arial" pitchFamily="34" charset="0"/>
              <a:cs typeface="Arial" pitchFamily="34" charset="0"/>
            </a:endParaRPr>
          </a:p>
        </p:txBody>
      </p:sp>
      <p:sp>
        <p:nvSpPr>
          <p:cNvPr id="6" name="Espace réservé du contenu 2"/>
          <p:cNvSpPr txBox="1">
            <a:spLocks/>
          </p:cNvSpPr>
          <p:nvPr/>
        </p:nvSpPr>
        <p:spPr>
          <a:xfrm>
            <a:off x="178754" y="1527534"/>
            <a:ext cx="8929750" cy="5357850"/>
          </a:xfrm>
          <a:prstGeom prst="rect">
            <a:avLst/>
          </a:prstGeom>
        </p:spPr>
        <p:txBody>
          <a:bodyPr vert="horz" lIns="91440" tIns="45720" rIns="91440" bIns="45720" rtlCol="0">
            <a:normAutofit fontScale="700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4500" b="1" i="0" u="sng" strike="noStrike" kern="1200" cap="none" spc="0" normalizeH="0" baseline="0" noProof="0" dirty="0" smtClean="0">
                <a:ln>
                  <a:noFill/>
                </a:ln>
                <a:solidFill>
                  <a:schemeClr val="tx2"/>
                </a:solidFill>
                <a:effectLst/>
                <a:uLnTx/>
                <a:uFillTx/>
                <a:latin typeface="+mn-lt"/>
                <a:ea typeface="+mn-ea"/>
                <a:cs typeface="+mn-cs"/>
              </a:rPr>
              <a:t>Mesures FORESTIERES cofinancées </a:t>
            </a:r>
            <a:r>
              <a:rPr kumimoji="0" lang="fr-FR" sz="4500" b="1" i="0" u="sng" strike="noStrike" kern="1200" cap="none" spc="0" normalizeH="0" baseline="0" noProof="0" dirty="0" smtClean="0">
                <a:ln>
                  <a:noFill/>
                </a:ln>
                <a:solidFill>
                  <a:srgbClr val="00B050"/>
                </a:solidFill>
                <a:effectLst/>
                <a:uLnTx/>
                <a:uFillTx/>
                <a:latin typeface="+mn-lt"/>
                <a:ea typeface="+mn-ea"/>
                <a:cs typeface="+mn-cs"/>
              </a:rPr>
              <a:t>FEADER:</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5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5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22</a:t>
            </a:r>
            <a:r>
              <a:rPr kumimoji="0" lang="fr-FR" sz="3200" b="0" i="0" u="sng" strike="noStrike" kern="1200" cap="none" spc="0" normalizeH="0" baseline="0" noProof="0" dirty="0" smtClean="0">
                <a:ln>
                  <a:noFill/>
                </a:ln>
                <a:solidFill>
                  <a:srgbClr val="FF0000"/>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Amélioration de la résilience et la valeur environnementale des écosystèmes forestiers (art 35)</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Engagements environnementaux, pour fournir des services écosystémiques ou renforcer l’utilité publique des forêts, ou d’’atténuer les changements climatiques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100</a:t>
            </a:r>
            <a:r>
              <a:rPr kumimoji="0" lang="fr-FR" sz="3200" b="0" i="0" u="none" strike="noStrike" kern="1200" cap="none" spc="0" normalizeH="0" baseline="0" noProof="0" dirty="0" smtClean="0">
                <a:ln>
                  <a:noFill/>
                </a:ln>
                <a:solidFill>
                  <a:srgbClr val="FF0000"/>
                </a:solidFill>
                <a:effectLst/>
                <a:uLnTx/>
                <a:uFillTx/>
                <a:latin typeface="+mn-lt"/>
                <a:ea typeface="+mn-ea"/>
                <a:cs typeface="+mn-cs"/>
              </a:rPr>
              <a:t>%</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des coûts de construction, d’acquisition, matériel, frais généraux, pour la mise en place des plans de gestion des forêts</a:t>
            </a:r>
          </a:p>
          <a:p>
            <a:pPr marL="3657600" marR="0" lvl="8"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23) Aides aux désavantages des zones </a:t>
            </a:r>
            <a:r>
              <a:rPr kumimoji="0" lang="fr-FR" sz="3200" b="1" i="0" u="sng" strike="noStrike" kern="1200" cap="none" spc="0" normalizeH="0" baseline="0" noProof="0" dirty="0" err="1" smtClean="0">
                <a:ln>
                  <a:noFill/>
                </a:ln>
                <a:solidFill>
                  <a:srgbClr val="FF0000"/>
                </a:solidFill>
                <a:effectLst/>
                <a:uLnTx/>
                <a:uFillTx/>
                <a:latin typeface="+mn-lt"/>
                <a:ea typeface="+mn-ea"/>
                <a:cs typeface="+mn-cs"/>
              </a:rPr>
              <a:t>Natura</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 2000 en forêt (art 36)</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Pour les exploitants privés des zones forestières </a:t>
            </a:r>
            <a:r>
              <a:rPr kumimoji="0" lang="fr-FR" sz="3200" b="0" i="0" u="none" strike="noStrike" kern="1200" cap="none" spc="0" normalizeH="0" baseline="0" noProof="0" dirty="0" err="1" smtClean="0">
                <a:ln>
                  <a:noFill/>
                </a:ln>
                <a:solidFill>
                  <a:schemeClr val="tx2"/>
                </a:solidFill>
                <a:effectLst/>
                <a:uLnTx/>
                <a:uFillTx/>
                <a:latin typeface="+mn-lt"/>
                <a:ea typeface="+mn-ea"/>
                <a:cs typeface="+mn-cs"/>
              </a:rPr>
              <a:t>Natura</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2000</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Manque de rentabilité, impossibilité d’exploitation mécanique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500</a:t>
            </a:r>
            <a:r>
              <a:rPr kumimoji="0" lang="fr-FR" sz="3200" b="1" i="0" u="none" strike="noStrike" kern="1200" cap="none" spc="0" normalizeH="0" baseline="0" noProof="0" dirty="0" smtClean="0">
                <a:ln>
                  <a:noFill/>
                </a:ln>
                <a:solidFill>
                  <a:srgbClr val="C00000"/>
                </a:solidFill>
                <a:effectLst/>
                <a:uLnTx/>
                <a:uFillTx/>
                <a:latin typeface="+mn-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Ha par an sur les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5 premières années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puis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200</a:t>
            </a:r>
            <a:r>
              <a:rPr kumimoji="0" lang="fr-FR" sz="3200" b="1" i="0" u="none" strike="noStrike" kern="1200" cap="none" spc="0" normalizeH="0" baseline="0" noProof="0" dirty="0" smtClean="0">
                <a:ln>
                  <a:noFill/>
                </a:ln>
                <a:solidFill>
                  <a:srgbClr val="C00000"/>
                </a:solidFill>
                <a:effectLst/>
                <a:uLnTx/>
                <a:uFillTx/>
                <a:latin typeface="+mn-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les années suivantes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40</a:t>
            </a:fld>
            <a:endParaRPr lang="fr-FR" dirty="0"/>
          </a:p>
        </p:txBody>
      </p:sp>
      <p:sp>
        <p:nvSpPr>
          <p:cNvPr id="9" name="Ellipse 8"/>
          <p:cNvSpPr/>
          <p:nvPr/>
        </p:nvSpPr>
        <p:spPr>
          <a:xfrm rot="456491">
            <a:off x="6124862" y="715867"/>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0" name="Autre processus 9"/>
          <p:cNvSpPr/>
          <p:nvPr/>
        </p:nvSpPr>
        <p:spPr>
          <a:xfrm>
            <a:off x="7380312" y="476672"/>
            <a:ext cx="1692852" cy="105086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i="1" dirty="0" smtClean="0"/>
              <a:t>NB: Le régime exempté doit être la reprise du contenu du PDRR</a:t>
            </a:r>
            <a:endParaRPr lang="fr-FR" sz="1400" i="1" dirty="0"/>
          </a:p>
        </p:txBody>
      </p:sp>
      <p:sp>
        <p:nvSpPr>
          <p:cNvPr id="11" name="Rectangle 10"/>
          <p:cNvSpPr/>
          <p:nvPr/>
        </p:nvSpPr>
        <p:spPr>
          <a:xfrm>
            <a:off x="3386336" y="47154"/>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Image 11"/>
          <p:cNvPicPr>
            <a:picLocks noChangeAspect="1"/>
          </p:cNvPicPr>
          <p:nvPr/>
        </p:nvPicPr>
        <p:blipFill>
          <a:blip r:embed="rId2"/>
          <a:stretch>
            <a:fillRect/>
          </a:stretch>
        </p:blipFill>
        <p:spPr>
          <a:xfrm>
            <a:off x="8579667" y="66993"/>
            <a:ext cx="564333" cy="370847"/>
          </a:xfrm>
          <a:prstGeom prst="rect">
            <a:avLst/>
          </a:prstGeom>
        </p:spPr>
      </p:pic>
      <p:pic>
        <p:nvPicPr>
          <p:cNvPr id="13"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 calcmode="lin" valueType="num">
                                      <p:cBhvr additive="base">
                                        <p:cTn id="37"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anim calcmode="lin" valueType="num">
                                      <p:cBhvr additive="base">
                                        <p:cTn id="43"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10" end="10"/>
                                            </p:txEl>
                                          </p:spTgt>
                                        </p:tgtEl>
                                        <p:attrNameLst>
                                          <p:attrName>style.visibility</p:attrName>
                                        </p:attrNameLst>
                                      </p:cBhvr>
                                      <p:to>
                                        <p:strVal val="visible"/>
                                      </p:to>
                                    </p:set>
                                    <p:anim calcmode="lin" valueType="num">
                                      <p:cBhvr additive="base">
                                        <p:cTn id="49"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179512" y="764704"/>
            <a:ext cx="8821644"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mesures d’aide du REAF (702/2014) </a:t>
            </a:r>
            <a:endParaRPr lang="fr-FR" sz="3600" b="1" dirty="0">
              <a:latin typeface="Arial" pitchFamily="34" charset="0"/>
              <a:cs typeface="Arial" pitchFamily="34" charset="0"/>
            </a:endParaRPr>
          </a:p>
        </p:txBody>
      </p:sp>
      <p:sp>
        <p:nvSpPr>
          <p:cNvPr id="5" name="Espace réservé du contenu 2"/>
          <p:cNvSpPr txBox="1">
            <a:spLocks/>
          </p:cNvSpPr>
          <p:nvPr/>
        </p:nvSpPr>
        <p:spPr>
          <a:xfrm>
            <a:off x="216024" y="1142984"/>
            <a:ext cx="8820472" cy="5022320"/>
          </a:xfrm>
          <a:prstGeom prst="rect">
            <a:avLst/>
          </a:prstGeom>
        </p:spPr>
        <p:txBody>
          <a:bodyPr vert="horz" lIns="91440" tIns="45720" rIns="91440" bIns="45720" rtlCol="0">
            <a:normAutofit lnSpcReduction="1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sng" strike="noStrike" kern="1200" cap="none" spc="0" normalizeH="0" baseline="0" noProof="0" dirty="0" smtClean="0">
                <a:ln>
                  <a:noFill/>
                </a:ln>
                <a:solidFill>
                  <a:schemeClr val="tx2"/>
                </a:solidFill>
                <a:effectLst/>
                <a:uLnTx/>
                <a:uFillTx/>
                <a:latin typeface="+mn-lt"/>
                <a:ea typeface="+mn-ea"/>
                <a:cs typeface="+mn-cs"/>
              </a:rPr>
              <a:t>Mesures FORESTIERES cofinancées par le </a:t>
            </a:r>
            <a:r>
              <a:rPr kumimoji="0" lang="fr-FR" sz="2000" b="1" i="0" u="sng" strike="noStrike" kern="1200" cap="none" spc="0" normalizeH="0" baseline="0" noProof="0" dirty="0" smtClean="0">
                <a:ln>
                  <a:noFill/>
                </a:ln>
                <a:solidFill>
                  <a:srgbClr val="00B050"/>
                </a:solidFill>
                <a:effectLst/>
                <a:uLnTx/>
                <a:uFillTx/>
                <a:latin typeface="+mn-lt"/>
                <a:ea typeface="+mn-ea"/>
                <a:cs typeface="+mn-cs"/>
              </a:rPr>
              <a:t>FEADER</a:t>
            </a:r>
            <a:r>
              <a:rPr kumimoji="0" lang="fr-FR" sz="2000" b="1" i="0" u="sng" strike="noStrike" kern="1200" cap="none" spc="0" normalizeH="0" baseline="0" noProof="0" dirty="0" smtClean="0">
                <a:ln>
                  <a:noFill/>
                </a:ln>
                <a:solidFill>
                  <a:schemeClr val="tx2"/>
                </a:solidFill>
                <a:effectLst/>
                <a:uLnTx/>
                <a:uFillTx/>
                <a:latin typeface="+mn-lt"/>
                <a:ea typeface="+mn-ea"/>
                <a:cs typeface="+mn-cs"/>
              </a:rPr>
              <a: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sng" strike="noStrike" kern="1200" cap="none" spc="0" normalizeH="0" baseline="0" noProof="0" dirty="0" smtClean="0">
                <a:ln>
                  <a:noFill/>
                </a:ln>
                <a:solidFill>
                  <a:srgbClr val="FF0000"/>
                </a:solidFill>
                <a:effectLst/>
                <a:uLnTx/>
                <a:uFillTx/>
                <a:latin typeface="+mn-lt"/>
                <a:ea typeface="+mn-ea"/>
                <a:cs typeface="+mn-cs"/>
              </a:rPr>
              <a:t>Services environnementaux et climatiques en forêt et conservation des forêts  (art 37)</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mn-lt"/>
                <a:ea typeface="+mn-ea"/>
                <a:cs typeface="+mn-cs"/>
              </a:rPr>
              <a:t>200</a:t>
            </a:r>
            <a:r>
              <a:rPr kumimoji="0" lang="fr-FR" sz="1400" b="1" i="0" u="none" strike="noStrike" kern="1200" cap="none" spc="0" normalizeH="0" baseline="0" noProof="0" dirty="0" smtClean="0">
                <a:ln>
                  <a:noFill/>
                </a:ln>
                <a:solidFill>
                  <a:srgbClr val="C00000"/>
                </a:solidFill>
                <a:effectLst/>
                <a:uLnTx/>
                <a:uFillTx/>
                <a:latin typeface="+mn-lt"/>
                <a:ea typeface="+mn-ea"/>
                <a:cs typeface="+mn-cs"/>
              </a:rPr>
              <a:t> </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€/ha/an</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 uniquement pour les </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exploitants privés</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 prenant des engagements dépassement de normes pris pour 5 ans à 7 ans; Pour couvrir jusqu’à </a:t>
            </a:r>
            <a:r>
              <a:rPr kumimoji="0" lang="fr-FR" sz="1400" b="1" i="0" u="none" strike="noStrike" kern="1200" cap="none" spc="0" normalizeH="0" baseline="0" noProof="0" dirty="0" smtClean="0">
                <a:ln>
                  <a:noFill/>
                </a:ln>
                <a:solidFill>
                  <a:srgbClr val="FF0000"/>
                </a:solidFill>
                <a:effectLst/>
                <a:uLnTx/>
                <a:uFillTx/>
                <a:latin typeface="+mn-lt"/>
                <a:ea typeface="+mn-ea"/>
                <a:cs typeface="+mn-cs"/>
              </a:rPr>
              <a:t>100%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des surcoûts ou pertes de revenus des dépassement normes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sng" strike="noStrike" kern="1200" cap="none" spc="0" normalizeH="0" baseline="0" noProof="0" dirty="0" smtClean="0">
                <a:ln>
                  <a:noFill/>
                </a:ln>
                <a:solidFill>
                  <a:srgbClr val="FF0000"/>
                </a:solidFill>
                <a:effectLst/>
                <a:uLnTx/>
                <a:uFillTx/>
                <a:latin typeface="+mn-lt"/>
                <a:ea typeface="+mn-ea"/>
                <a:cs typeface="+mn-cs"/>
              </a:rPr>
              <a:t>Transfert de connaissances dans le secteur forestier (art 38) </a:t>
            </a:r>
            <a:r>
              <a:rPr kumimoji="0" lang="fr-FR" sz="1400" b="1" i="0" u="sng" strike="noStrike" kern="1200" cap="none" spc="0" normalizeH="0" baseline="0" noProof="0" dirty="0" smtClean="0">
                <a:ln>
                  <a:noFill/>
                </a:ln>
                <a:solidFill>
                  <a:srgbClr val="00B050"/>
                </a:solidFill>
                <a:effectLst/>
                <a:uLnTx/>
                <a:uFillTx/>
                <a:latin typeface="+mn-lt"/>
                <a:ea typeface="+mn-ea"/>
                <a:cs typeface="+mn-cs"/>
              </a:rPr>
              <a:t>REGIME CADRE EXEMPTE NATIONAL EXISTANT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mn-lt"/>
                <a:ea typeface="+mn-ea"/>
                <a:cs typeface="+mn-cs"/>
              </a:rPr>
              <a:t>100</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d’aide de formation, acquisition de compétence, ateliers etc., prestation de services, et parfois pour de l’investissement en cas de projet de démonstration; frais de voyage,  etc.</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0" i="0" u="none" strike="noStrike" kern="1200" cap="none" spc="0" normalizeH="0" baseline="0" noProof="0" dirty="0" smtClean="0">
                <a:ln>
                  <a:noFill/>
                </a:ln>
                <a:solidFill>
                  <a:schemeClr val="tx2"/>
                </a:solidFill>
                <a:effectLst/>
                <a:uLnTx/>
                <a:uFillTx/>
                <a:latin typeface="+mn-lt"/>
                <a:ea typeface="+mn-ea"/>
                <a:cs typeface="+mn-cs"/>
              </a:rPr>
              <a:t>Aide versée au prestataire et pas à l’exploitant</a:t>
            </a:r>
          </a:p>
          <a:p>
            <a:pPr>
              <a:spcBef>
                <a:spcPct val="20000"/>
              </a:spcBef>
              <a:defRPr/>
            </a:pPr>
            <a:r>
              <a:rPr kumimoji="0" lang="fr-FR" sz="1400" b="1" i="0" u="sng" strike="noStrike" kern="1200" cap="none" spc="0" normalizeH="0" baseline="0" noProof="0" dirty="0" smtClean="0">
                <a:ln>
                  <a:noFill/>
                </a:ln>
                <a:solidFill>
                  <a:srgbClr val="FF0000"/>
                </a:solidFill>
                <a:effectLst/>
                <a:uLnTx/>
                <a:uFillTx/>
                <a:latin typeface="+mn-lt"/>
                <a:ea typeface="+mn-ea"/>
                <a:cs typeface="+mn-cs"/>
              </a:rPr>
              <a:t>Aide au conseil dans le secteur de la forêt, dégressive (art 39) </a:t>
            </a:r>
            <a:r>
              <a:rPr lang="fr-FR" sz="1400" b="1" u="sng" dirty="0">
                <a:solidFill>
                  <a:srgbClr val="00B050"/>
                </a:solidFill>
              </a:rPr>
              <a:t>REGIME CADRE EXEMPTE </a:t>
            </a:r>
            <a:r>
              <a:rPr lang="fr-FR" sz="1400" b="1" u="sng" dirty="0" smtClean="0">
                <a:solidFill>
                  <a:srgbClr val="00B050"/>
                </a:solidFill>
              </a:rPr>
              <a:t>NATIONAL EXISTANT</a:t>
            </a:r>
            <a:endParaRPr kumimoji="0" lang="fr-FR" sz="1400" b="1" i="0" u="sng"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mn-lt"/>
                <a:ea typeface="+mn-ea"/>
                <a:cs typeface="+mn-cs"/>
              </a:rPr>
              <a:t>1500 </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d’aide </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par conseil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aux exploitants forestiers;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chemeClr val="tx2"/>
                </a:solidFill>
                <a:effectLst/>
                <a:uLnTx/>
                <a:uFillTx/>
                <a:latin typeface="+mn-lt"/>
                <a:ea typeface="+mn-ea"/>
                <a:cs typeface="+mn-cs"/>
              </a:rPr>
              <a:t>Versé au prestataire et non à l’exploitant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sng" strike="noStrike" kern="1200" cap="none" spc="0" normalizeH="0" baseline="0" noProof="0" dirty="0" smtClean="0">
                <a:ln>
                  <a:noFill/>
                </a:ln>
                <a:solidFill>
                  <a:srgbClr val="FF0000"/>
                </a:solidFill>
                <a:effectLst/>
                <a:uLnTx/>
                <a:uFillTx/>
                <a:latin typeface="+mn-lt"/>
                <a:ea typeface="+mn-ea"/>
                <a:cs typeface="+mn-cs"/>
              </a:rPr>
              <a:t>Investissement dans les infrastructures forestières (art 40)</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mn-lt"/>
                <a:ea typeface="+mn-ea"/>
                <a:cs typeface="+mn-cs"/>
              </a:rPr>
              <a:t>40%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d’aide pour </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les investissements productifs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 dans les autres DOM) pour l’accès, le remembrement, la fourniture d’énergie et d’eau; </a:t>
            </a:r>
            <a:r>
              <a:rPr lang="fr-FR" sz="1400" dirty="0" smtClean="0">
                <a:solidFill>
                  <a:schemeClr val="tx2"/>
                </a:solidFill>
              </a:rPr>
              <a:t>(ALORS QUE LE TAUX RDR EST DE 80%)</a:t>
            </a:r>
            <a:endParaRPr kumimoji="0" lang="fr-FR" sz="14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mn-lt"/>
                <a:ea typeface="+mn-ea"/>
                <a:cs typeface="+mn-cs"/>
              </a:rPr>
              <a:t>100</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 des investissements s’ils ne sont pas productifs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sng" strike="noStrike" kern="1200" cap="none" spc="0" normalizeH="0" baseline="0" noProof="0" dirty="0" smtClean="0">
                <a:ln>
                  <a:noFill/>
                </a:ln>
                <a:solidFill>
                  <a:srgbClr val="FF0000"/>
                </a:solidFill>
                <a:effectLst/>
                <a:uLnTx/>
                <a:uFillTx/>
                <a:latin typeface="+mn-lt"/>
                <a:ea typeface="+mn-ea"/>
                <a:cs typeface="+mn-cs"/>
              </a:rPr>
              <a:t>Investissements nouvelles techniques forestières dans le secteur forêt et transformation (art 41)</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mn-lt"/>
                <a:ea typeface="+mn-ea"/>
                <a:cs typeface="+mn-cs"/>
              </a:rPr>
              <a:t>40%</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1400" b="1" i="0" u="none" strike="noStrike" kern="1200" cap="none" spc="0" normalizeH="0" baseline="0" noProof="0" dirty="0" smtClean="0">
                <a:ln>
                  <a:noFill/>
                </a:ln>
                <a:solidFill>
                  <a:srgbClr val="FF0000"/>
                </a:solidFill>
                <a:effectLst/>
                <a:uLnTx/>
                <a:uFillTx/>
                <a:latin typeface="+mn-lt"/>
                <a:ea typeface="+mn-ea"/>
                <a:cs typeface="+mn-cs"/>
              </a:rPr>
              <a:t>75%</a:t>
            </a:r>
            <a:r>
              <a:rPr kumimoji="0" lang="fr-FR" sz="1400" b="1" i="0" u="none" strike="noStrike" kern="1200" cap="none" spc="0" normalizeH="0" baseline="0" noProof="0" dirty="0" smtClean="0">
                <a:ln>
                  <a:noFill/>
                </a:ln>
                <a:solidFill>
                  <a:schemeClr val="tx2"/>
                </a:solidFill>
                <a:effectLst/>
                <a:uLnTx/>
                <a:uFillTx/>
                <a:latin typeface="+mn-lt"/>
                <a:ea typeface="+mn-ea"/>
                <a:cs typeface="+mn-cs"/>
              </a:rPr>
              <a:t> en zone AFR A)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d’aide selon les cas – aide à l’investissement productif</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sng" strike="noStrike" kern="1200" cap="none" spc="0" normalizeH="0" baseline="0" noProof="0" dirty="0" smtClean="0">
                <a:ln>
                  <a:noFill/>
                </a:ln>
                <a:solidFill>
                  <a:srgbClr val="FF0000"/>
                </a:solidFill>
                <a:effectLst/>
                <a:uLnTx/>
                <a:uFillTx/>
                <a:latin typeface="+mn-lt"/>
                <a:ea typeface="+mn-ea"/>
                <a:cs typeface="+mn-cs"/>
              </a:rPr>
              <a:t>Conservation ressources génétiques dans les secteur forestier: (art 42)</a:t>
            </a:r>
            <a:r>
              <a:rPr kumimoji="0" lang="fr-FR" sz="1400" b="1" i="0" strike="noStrike" kern="1200" cap="none" spc="0" normalizeH="0" baseline="0" noProof="0" dirty="0" smtClean="0">
                <a:ln>
                  <a:noFill/>
                </a:ln>
                <a:solidFill>
                  <a:srgbClr val="00B050"/>
                </a:solidFill>
                <a:effectLst/>
                <a:uLnTx/>
                <a:uFillTx/>
                <a:latin typeface="+mn-lt"/>
                <a:ea typeface="+mn-ea"/>
                <a:cs typeface="+mn-cs"/>
              </a:rPr>
              <a:t> Pas</a:t>
            </a:r>
            <a:r>
              <a:rPr kumimoji="0" lang="fr-FR" sz="1400" b="1" i="0" strike="noStrike" kern="1200" cap="none" spc="0" normalizeH="0" noProof="0" dirty="0" smtClean="0">
                <a:ln>
                  <a:noFill/>
                </a:ln>
                <a:solidFill>
                  <a:srgbClr val="00B050"/>
                </a:solidFill>
                <a:effectLst/>
                <a:uLnTx/>
                <a:uFillTx/>
                <a:latin typeface="+mn-lt"/>
                <a:ea typeface="+mn-ea"/>
                <a:cs typeface="+mn-cs"/>
              </a:rPr>
              <a:t> actuellement ouvert dans les PDR</a:t>
            </a:r>
            <a:endParaRPr kumimoji="0" lang="fr-FR" sz="1400" b="1" i="0"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400" b="1" i="0" u="none" strike="noStrike" kern="1200" cap="none" spc="0" normalizeH="0" baseline="0" noProof="0" dirty="0" smtClean="0">
                <a:ln>
                  <a:noFill/>
                </a:ln>
                <a:solidFill>
                  <a:srgbClr val="FF0000"/>
                </a:solidFill>
                <a:effectLst/>
                <a:uLnTx/>
                <a:uFillTx/>
                <a:latin typeface="+mn-lt"/>
                <a:ea typeface="+mn-ea"/>
                <a:cs typeface="+mn-cs"/>
              </a:rPr>
              <a:t>100</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 des coûts de conservation, promotion, caractérisation, collecte des données</a:t>
            </a:r>
          </a:p>
          <a:p>
            <a:pPr>
              <a:spcBef>
                <a:spcPct val="20000"/>
              </a:spcBef>
              <a:defRPr/>
            </a:pPr>
            <a:r>
              <a:rPr kumimoji="0" lang="fr-FR" sz="1400" b="1" i="0" u="sng" strike="noStrike" kern="1200" cap="none" spc="0" normalizeH="0" baseline="0" noProof="0" dirty="0" smtClean="0">
                <a:ln>
                  <a:noFill/>
                </a:ln>
                <a:solidFill>
                  <a:srgbClr val="FF0000"/>
                </a:solidFill>
                <a:effectLst/>
                <a:uLnTx/>
                <a:uFillTx/>
                <a:latin typeface="+mn-lt"/>
                <a:ea typeface="+mn-ea"/>
                <a:cs typeface="+mn-cs"/>
              </a:rPr>
              <a:t>Aides au remembrement sylvicole (art 43) : 100 % des frais administratifs des PME (43)</a:t>
            </a:r>
            <a:r>
              <a:rPr lang="fr-FR" sz="1400" b="1" u="sng" dirty="0">
                <a:solidFill>
                  <a:srgbClr val="00B050"/>
                </a:solidFill>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4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41</a:t>
            </a:fld>
            <a:endParaRPr lang="fr-FR" dirty="0"/>
          </a:p>
        </p:txBody>
      </p:sp>
      <p:sp>
        <p:nvSpPr>
          <p:cNvPr id="9" name="Ellipse 8"/>
          <p:cNvSpPr/>
          <p:nvPr/>
        </p:nvSpPr>
        <p:spPr>
          <a:xfrm rot="20644386">
            <a:off x="5951585" y="555287"/>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0" name="Autre processus 9"/>
          <p:cNvSpPr/>
          <p:nvPr/>
        </p:nvSpPr>
        <p:spPr>
          <a:xfrm>
            <a:off x="7236296" y="476672"/>
            <a:ext cx="1835696" cy="11338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i="1" dirty="0" smtClean="0"/>
              <a:t>NB: Le régime exempté doit être la reprise du contenu du PDRR</a:t>
            </a:r>
            <a:endParaRPr lang="fr-FR" sz="1600" i="1" dirty="0"/>
          </a:p>
        </p:txBody>
      </p:sp>
      <p:sp>
        <p:nvSpPr>
          <p:cNvPr id="11" name="Rectangle 10"/>
          <p:cNvSpPr/>
          <p:nvPr/>
        </p:nvSpPr>
        <p:spPr>
          <a:xfrm>
            <a:off x="3256941" y="72897"/>
            <a:ext cx="5300464"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Image 11"/>
          <p:cNvPicPr>
            <a:picLocks noChangeAspect="1"/>
          </p:cNvPicPr>
          <p:nvPr/>
        </p:nvPicPr>
        <p:blipFill>
          <a:blip r:embed="rId2"/>
          <a:stretch>
            <a:fillRect/>
          </a:stretch>
        </p:blipFill>
        <p:spPr>
          <a:xfrm>
            <a:off x="8526925" y="72897"/>
            <a:ext cx="564333" cy="370847"/>
          </a:xfrm>
          <a:prstGeom prst="rect">
            <a:avLst/>
          </a:prstGeom>
        </p:spPr>
      </p:pic>
      <p:pic>
        <p:nvPicPr>
          <p:cNvPr id="13"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
                                            <p:txEl>
                                              <p:pRg st="12" end="12"/>
                                            </p:txEl>
                                          </p:spTgt>
                                        </p:tgtEl>
                                        <p:attrNameLst>
                                          <p:attrName>style.visibility</p:attrName>
                                        </p:attrNameLst>
                                      </p:cBhvr>
                                      <p:to>
                                        <p:strVal val="visible"/>
                                      </p:to>
                                    </p:set>
                                    <p:anim calcmode="lin" valueType="num">
                                      <p:cBhvr additive="base">
                                        <p:cTn id="7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xEl>
                                              <p:pRg st="13" end="13"/>
                                            </p:txEl>
                                          </p:spTgt>
                                        </p:tgtEl>
                                        <p:attrNameLst>
                                          <p:attrName>style.visibility</p:attrName>
                                        </p:attrNameLst>
                                      </p:cBhvr>
                                      <p:to>
                                        <p:strVal val="visible"/>
                                      </p:to>
                                    </p:set>
                                    <p:anim calcmode="lin" valueType="num">
                                      <p:cBhvr additive="base">
                                        <p:cTn id="85"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
                                            <p:txEl>
                                              <p:pRg st="14" end="14"/>
                                            </p:txEl>
                                          </p:spTgt>
                                        </p:tgtEl>
                                        <p:attrNameLst>
                                          <p:attrName>style.visibility</p:attrName>
                                        </p:attrNameLst>
                                      </p:cBhvr>
                                      <p:to>
                                        <p:strVal val="visible"/>
                                      </p:to>
                                    </p:set>
                                    <p:anim calcmode="lin" valueType="num">
                                      <p:cBhvr additive="base">
                                        <p:cTn id="91"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5">
                                            <p:txEl>
                                              <p:pRg st="15" end="15"/>
                                            </p:txEl>
                                          </p:spTgt>
                                        </p:tgtEl>
                                        <p:attrNameLst>
                                          <p:attrName>style.visibility</p:attrName>
                                        </p:attrNameLst>
                                      </p:cBhvr>
                                      <p:to>
                                        <p:strVal val="visible"/>
                                      </p:to>
                                    </p:set>
                                    <p:anim calcmode="lin" valueType="num">
                                      <p:cBhvr additive="base">
                                        <p:cTn id="97" dur="500" fill="hold"/>
                                        <p:tgtEl>
                                          <p:spTgt spid="5">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5">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5">
                                            <p:txEl>
                                              <p:pRg st="16" end="16"/>
                                            </p:txEl>
                                          </p:spTgt>
                                        </p:tgtEl>
                                        <p:attrNameLst>
                                          <p:attrName>style.visibility</p:attrName>
                                        </p:attrNameLst>
                                      </p:cBhvr>
                                      <p:to>
                                        <p:strVal val="visible"/>
                                      </p:to>
                                    </p:set>
                                    <p:anim calcmode="lin" valueType="num">
                                      <p:cBhvr additive="base">
                                        <p:cTn id="103" dur="500" fill="hold"/>
                                        <p:tgtEl>
                                          <p:spTgt spid="5">
                                            <p:txEl>
                                              <p:pRg st="16" end="1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5">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9"/>
                                        </p:tgtEl>
                                        <p:attrNameLst>
                                          <p:attrName>style.visibility</p:attrName>
                                        </p:attrNameLst>
                                      </p:cBhvr>
                                      <p:to>
                                        <p:strVal val="visible"/>
                                      </p:to>
                                    </p:set>
                                    <p:anim calcmode="lin" valueType="num">
                                      <p:cBhvr additive="base">
                                        <p:cTn id="109" dur="500" fill="hold"/>
                                        <p:tgtEl>
                                          <p:spTgt spid="9"/>
                                        </p:tgtEl>
                                        <p:attrNameLst>
                                          <p:attrName>ppt_x</p:attrName>
                                        </p:attrNameLst>
                                      </p:cBhvr>
                                      <p:tavLst>
                                        <p:tav tm="0">
                                          <p:val>
                                            <p:strVal val="#ppt_x"/>
                                          </p:val>
                                        </p:tav>
                                        <p:tav tm="100000">
                                          <p:val>
                                            <p:strVal val="#ppt_x"/>
                                          </p:val>
                                        </p:tav>
                                      </p:tavLst>
                                    </p:anim>
                                    <p:anim calcmode="lin" valueType="num">
                                      <p:cBhvr additive="base">
                                        <p:cTn id="11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179512" y="764704"/>
            <a:ext cx="8821644"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mesures d’aide du REAF (702/2014)</a:t>
            </a:r>
            <a:endParaRPr lang="fr-FR" sz="3600" b="1" dirty="0">
              <a:latin typeface="Arial" pitchFamily="34" charset="0"/>
              <a:cs typeface="Arial" pitchFamily="34" charset="0"/>
            </a:endParaRPr>
          </a:p>
        </p:txBody>
      </p:sp>
      <p:sp>
        <p:nvSpPr>
          <p:cNvPr id="6" name="Espace réservé du contenu 2"/>
          <p:cNvSpPr txBox="1">
            <a:spLocks/>
          </p:cNvSpPr>
          <p:nvPr/>
        </p:nvSpPr>
        <p:spPr>
          <a:xfrm>
            <a:off x="457200" y="1412777"/>
            <a:ext cx="8686800" cy="4516554"/>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chemeClr val="tx2"/>
                </a:solidFill>
                <a:effectLst/>
                <a:uLnTx/>
                <a:uFillTx/>
                <a:latin typeface="+mn-lt"/>
                <a:ea typeface="+mn-ea"/>
                <a:cs typeface="+mn-cs"/>
              </a:rPr>
              <a:t>Mesures </a:t>
            </a:r>
            <a:r>
              <a:rPr kumimoji="0" lang="fr-FR" sz="2800" b="1" i="0" u="sng" strike="noStrike" kern="1200" cap="none" spc="0" normalizeH="0" baseline="0" noProof="0" dirty="0" smtClean="0">
                <a:ln>
                  <a:noFill/>
                </a:ln>
                <a:solidFill>
                  <a:srgbClr val="00B050"/>
                </a:solidFill>
                <a:effectLst/>
                <a:uLnTx/>
                <a:uFillTx/>
                <a:latin typeface="+mn-lt"/>
                <a:ea typeface="+mn-ea"/>
                <a:cs typeface="+mn-cs"/>
              </a:rPr>
              <a:t>FEADER </a:t>
            </a:r>
            <a:r>
              <a:rPr kumimoji="0" lang="fr-FR" sz="2800" b="1" i="0" u="sng" strike="noStrike" kern="1200" cap="none" spc="0" normalizeH="0" baseline="0" noProof="0" dirty="0" smtClean="0">
                <a:ln>
                  <a:noFill/>
                </a:ln>
                <a:solidFill>
                  <a:schemeClr val="tx2"/>
                </a:solidFill>
                <a:effectLst/>
                <a:uLnTx/>
                <a:uFillTx/>
                <a:latin typeface="+mn-lt"/>
                <a:ea typeface="+mn-ea"/>
                <a:cs typeface="+mn-cs"/>
              </a:rPr>
              <a:t>en zone rurales: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i="1" u="none" strike="noStrike" kern="1200" cap="none" spc="0" normalizeH="0" baseline="0" noProof="0" dirty="0" smtClean="0">
                <a:ln>
                  <a:noFill/>
                </a:ln>
                <a:solidFill>
                  <a:srgbClr val="FF0000"/>
                </a:solidFill>
                <a:effectLst/>
                <a:uLnTx/>
                <a:uFillTx/>
                <a:latin typeface="+mn-lt"/>
                <a:ea typeface="+mn-ea"/>
                <a:cs typeface="+mn-cs"/>
              </a:rPr>
              <a:t>-&gt; taux identiques aux taux du RGEC donc peu</a:t>
            </a:r>
            <a:r>
              <a:rPr kumimoji="0" lang="fr-FR" sz="2400" i="1" u="none" strike="noStrike" kern="1200" cap="none" spc="0" normalizeH="0" noProof="0" dirty="0" smtClean="0">
                <a:ln>
                  <a:noFill/>
                </a:ln>
                <a:solidFill>
                  <a:srgbClr val="FF0000"/>
                </a:solidFill>
                <a:effectLst/>
                <a:uLnTx/>
                <a:uFillTx/>
                <a:latin typeface="+mn-lt"/>
                <a:ea typeface="+mn-ea"/>
                <a:cs typeface="+mn-cs"/>
              </a:rPr>
              <a:t> utiles</a:t>
            </a:r>
            <a:endParaRPr kumimoji="0" lang="fr-FR" sz="2400" i="1" u="none"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 Aides au conseil aux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PME</a:t>
            </a:r>
            <a:r>
              <a:rPr kumimoji="0" lang="fr-FR" sz="2400" b="1" i="0" u="none" strike="noStrike" kern="1200" cap="none" spc="0" normalizeH="0" baseline="0" noProof="0" dirty="0" smtClean="0">
                <a:ln>
                  <a:noFill/>
                </a:ln>
                <a:solidFill>
                  <a:srgbClr val="C00000"/>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en zones rurales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 Aide au transfert de connaissances  en zone rurale pour les PME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 Aide à la promotion et l’information dans le secteur du coton et des denrées alimentaires</a:t>
            </a:r>
          </a:p>
          <a:p>
            <a:pPr>
              <a:spcBef>
                <a:spcPct val="20000"/>
              </a:spcBef>
              <a:defRPr/>
            </a:pPr>
            <a:endParaRPr lang="fr-FR" sz="2400" b="1" dirty="0" smtClean="0">
              <a:solidFill>
                <a:schemeClr val="tx2"/>
              </a:solidFill>
            </a:endParaRPr>
          </a:p>
          <a:p>
            <a:pPr>
              <a:spcBef>
                <a:spcPct val="20000"/>
              </a:spcBef>
              <a:defRPr/>
            </a:pPr>
            <a:r>
              <a:rPr lang="fr-FR" sz="2400" b="1" dirty="0" smtClean="0">
                <a:solidFill>
                  <a:schemeClr val="tx2"/>
                </a:solidFill>
              </a:rPr>
              <a:t>- Aides </a:t>
            </a:r>
            <a:r>
              <a:rPr lang="fr-FR" sz="2400" b="1" dirty="0">
                <a:solidFill>
                  <a:schemeClr val="tx2"/>
                </a:solidFill>
              </a:rPr>
              <a:t>à la participation à des </a:t>
            </a:r>
            <a:r>
              <a:rPr lang="fr-FR" sz="2400" b="1" dirty="0" smtClean="0">
                <a:solidFill>
                  <a:schemeClr val="tx2"/>
                </a:solidFill>
              </a:rPr>
              <a:t>systèmes de qualité des </a:t>
            </a:r>
            <a:r>
              <a:rPr lang="fr-FR" sz="2400" b="1" dirty="0">
                <a:solidFill>
                  <a:schemeClr val="tx2"/>
                </a:solidFill>
              </a:rPr>
              <a:t>denrées alimentaires </a:t>
            </a:r>
            <a:r>
              <a:rPr lang="fr-FR" sz="2000" b="1" dirty="0">
                <a:solidFill>
                  <a:schemeClr val="tx2"/>
                </a:solidFill>
              </a:rPr>
              <a:t> </a:t>
            </a:r>
            <a:r>
              <a:rPr lang="fr-FR" sz="2000" b="1" dirty="0" smtClean="0">
                <a:solidFill>
                  <a:schemeClr val="tx2"/>
                </a:solidFill>
              </a:rPr>
              <a:t>(non prévu par le RGEC)</a:t>
            </a:r>
            <a:endParaRPr lang="fr-FR" sz="2000" b="1" dirty="0">
              <a:solidFill>
                <a:schemeClr val="tx2"/>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400" b="1" i="0" u="none" strike="noStrike" kern="1200" cap="none" spc="0" normalizeH="0" baseline="0" noProof="0" dirty="0" smtClean="0">
              <a:ln>
                <a:noFill/>
              </a:ln>
              <a:solidFill>
                <a:schemeClr val="tx2"/>
              </a:solidFill>
              <a:effectLst/>
              <a:uLnTx/>
              <a:uFillTx/>
              <a:latin typeface="+mn-lt"/>
              <a:ea typeface="+mn-ea"/>
              <a:cs typeface="+mn-cs"/>
            </a:endParaRPr>
          </a:p>
          <a:p>
            <a:pPr marL="2286000" marR="0" lvl="5"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6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4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42</a:t>
            </a:fld>
            <a:endParaRPr lang="fr-FR" dirty="0"/>
          </a:p>
        </p:txBody>
      </p:sp>
      <p:sp>
        <p:nvSpPr>
          <p:cNvPr id="9" name="Ellipse 8"/>
          <p:cNvSpPr/>
          <p:nvPr/>
        </p:nvSpPr>
        <p:spPr>
          <a:xfrm rot="336105">
            <a:off x="5986002" y="797458"/>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0" name="Autre processus 9"/>
          <p:cNvSpPr/>
          <p:nvPr/>
        </p:nvSpPr>
        <p:spPr>
          <a:xfrm>
            <a:off x="7236296" y="836712"/>
            <a:ext cx="1835696" cy="11338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i="1" dirty="0" smtClean="0"/>
              <a:t>NB: Le régime exempté doit être la reprise du contenu du PDRR</a:t>
            </a:r>
            <a:endParaRPr lang="fr-FR" sz="1600" i="1" dirty="0"/>
          </a:p>
        </p:txBody>
      </p:sp>
      <p:sp>
        <p:nvSpPr>
          <p:cNvPr id="11" name="Rectangle 10"/>
          <p:cNvSpPr/>
          <p:nvPr/>
        </p:nvSpPr>
        <p:spPr>
          <a:xfrm>
            <a:off x="3386336" y="7272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Image 11"/>
          <p:cNvPicPr>
            <a:picLocks noChangeAspect="1"/>
          </p:cNvPicPr>
          <p:nvPr/>
        </p:nvPicPr>
        <p:blipFill>
          <a:blip r:embed="rId2"/>
          <a:stretch>
            <a:fillRect/>
          </a:stretch>
        </p:blipFill>
        <p:spPr>
          <a:xfrm>
            <a:off x="8579667" y="78917"/>
            <a:ext cx="564333" cy="370847"/>
          </a:xfrm>
          <a:prstGeom prst="rect">
            <a:avLst/>
          </a:prstGeom>
        </p:spPr>
      </p:pic>
      <p:pic>
        <p:nvPicPr>
          <p:cNvPr id="13"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179512" y="764704"/>
            <a:ext cx="8821644"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notifications de régime d’aide sur les </a:t>
            </a:r>
            <a:r>
              <a:rPr lang="fr-FR" sz="3600" b="1" dirty="0" smtClean="0">
                <a:solidFill>
                  <a:srgbClr val="00B050"/>
                </a:solidFill>
                <a:latin typeface="Arial" pitchFamily="34" charset="0"/>
                <a:cs typeface="Arial" pitchFamily="34" charset="0"/>
              </a:rPr>
              <a:t>LDAF</a:t>
            </a:r>
            <a:r>
              <a:rPr lang="fr-FR" sz="3600" b="1" dirty="0" smtClean="0">
                <a:latin typeface="Arial" pitchFamily="34" charset="0"/>
                <a:cs typeface="Arial" pitchFamily="34" charset="0"/>
              </a:rPr>
              <a:t> du 1/7/14</a:t>
            </a:r>
            <a:endParaRPr lang="fr-FR" sz="3600" b="1" dirty="0">
              <a:latin typeface="Arial" pitchFamily="34" charset="0"/>
              <a:cs typeface="Arial" pitchFamily="34" charset="0"/>
            </a:endParaRPr>
          </a:p>
        </p:txBody>
      </p:sp>
      <p:sp>
        <p:nvSpPr>
          <p:cNvPr id="6" name="Espace réservé du contenu 2"/>
          <p:cNvSpPr txBox="1">
            <a:spLocks/>
          </p:cNvSpPr>
          <p:nvPr/>
        </p:nvSpPr>
        <p:spPr>
          <a:xfrm>
            <a:off x="179512" y="1142984"/>
            <a:ext cx="8717114" cy="4878304"/>
          </a:xfrm>
          <a:prstGeom prst="rect">
            <a:avLst/>
          </a:prstGeom>
        </p:spPr>
        <p:txBody>
          <a:bodyPr vert="horz" lIns="91440" tIns="45720" rIns="91440" bIns="45720" rtlCol="0">
            <a:normAutofit fontScale="47500" lnSpcReduction="20000"/>
          </a:bodyPr>
          <a:lstStyle/>
          <a:p>
            <a:pPr>
              <a:spcBef>
                <a:spcPct val="20000"/>
              </a:spcBef>
              <a:defRPr/>
            </a:pPr>
            <a:r>
              <a:rPr lang="fr-FR" sz="3200" b="1" u="sng" dirty="0" smtClean="0">
                <a:solidFill>
                  <a:srgbClr val="FF0000"/>
                </a:solidFill>
              </a:rPr>
              <a:t>Pour </a:t>
            </a:r>
            <a:r>
              <a:rPr lang="fr-FR" sz="3200" b="1" u="sng" dirty="0">
                <a:solidFill>
                  <a:srgbClr val="FF0000"/>
                </a:solidFill>
              </a:rPr>
              <a:t>les régimes cadres notifiés </a:t>
            </a:r>
            <a:r>
              <a:rPr lang="fr-FR" sz="3200" b="1" u="sng" dirty="0" smtClean="0">
                <a:solidFill>
                  <a:srgbClr val="FF0000"/>
                </a:solidFill>
              </a:rPr>
              <a:t>:   </a:t>
            </a:r>
          </a:p>
          <a:p>
            <a:pPr lvl="0">
              <a:spcBef>
                <a:spcPct val="20000"/>
              </a:spcBef>
              <a:defRPr/>
            </a:pPr>
            <a:r>
              <a:rPr lang="fr-FR" sz="3200" b="1" dirty="0" smtClean="0">
                <a:solidFill>
                  <a:schemeClr val="tx2"/>
                </a:solidFill>
              </a:rPr>
              <a:t>SA </a:t>
            </a:r>
            <a:r>
              <a:rPr lang="fr-FR" sz="3200" b="1" dirty="0">
                <a:solidFill>
                  <a:schemeClr val="tx2"/>
                </a:solidFill>
              </a:rPr>
              <a:t>41595- Partie A – Régime-cadre « Aides au développement de la sylviculture et à l’adaptation des forêts au changement climatique » - Entré en vigueur le 12 août </a:t>
            </a:r>
            <a:r>
              <a:rPr lang="fr-FR" sz="3200" b="1" dirty="0" smtClean="0">
                <a:solidFill>
                  <a:schemeClr val="tx2"/>
                </a:solidFill>
              </a:rPr>
              <a:t>2016  </a:t>
            </a:r>
          </a:p>
          <a:p>
            <a:pPr lvl="0">
              <a:spcBef>
                <a:spcPct val="20000"/>
              </a:spcBef>
              <a:defRPr/>
            </a:pPr>
            <a:r>
              <a:rPr lang="fr-FR" sz="3200" b="1" dirty="0" smtClean="0">
                <a:solidFill>
                  <a:schemeClr val="tx2"/>
                </a:solidFill>
              </a:rPr>
              <a:t> </a:t>
            </a:r>
            <a:r>
              <a:rPr lang="fr-FR" sz="3200" b="1" dirty="0">
                <a:solidFill>
                  <a:schemeClr val="tx2"/>
                </a:solidFill>
              </a:rPr>
              <a:t>SA 44092 : « Aides à la défense des forêts contre l'incendie et à la restauration des terrains en montagne » - Entré en vigueur le </a:t>
            </a:r>
            <a:r>
              <a:rPr lang="fr-FR" sz="3200" b="1" dirty="0" smtClean="0">
                <a:solidFill>
                  <a:schemeClr val="tx2"/>
                </a:solidFill>
              </a:rPr>
              <a:t>22/06/2016          </a:t>
            </a:r>
          </a:p>
          <a:p>
            <a:pPr lvl="0">
              <a:spcBef>
                <a:spcPct val="20000"/>
              </a:spcBef>
              <a:defRPr/>
            </a:pPr>
            <a:endParaRPr lang="fr-FR" sz="3200" b="1" u="sng" dirty="0" smtClean="0">
              <a:solidFill>
                <a:srgbClr val="FF0000"/>
              </a:solidFill>
            </a:endParaRPr>
          </a:p>
          <a:p>
            <a:pPr lvl="0">
              <a:spcBef>
                <a:spcPct val="20000"/>
              </a:spcBef>
              <a:defRPr/>
            </a:pPr>
            <a:r>
              <a:rPr lang="fr-FR" sz="3200" b="1" u="sng" dirty="0" smtClean="0">
                <a:solidFill>
                  <a:srgbClr val="FF0000"/>
                </a:solidFill>
              </a:rPr>
              <a:t>Pour </a:t>
            </a:r>
            <a:r>
              <a:rPr lang="fr-FR" sz="3200" b="1" u="sng" dirty="0">
                <a:solidFill>
                  <a:srgbClr val="FF0000"/>
                </a:solidFill>
              </a:rPr>
              <a:t>les régimes cadres en lien avec le PDR </a:t>
            </a:r>
            <a:r>
              <a:rPr lang="fr-FR" sz="3200" b="1" u="sng" dirty="0" smtClean="0">
                <a:solidFill>
                  <a:schemeClr val="tx2"/>
                </a:solidFill>
              </a:rPr>
              <a:t>:</a:t>
            </a:r>
          </a:p>
          <a:p>
            <a:pPr lvl="0">
              <a:spcBef>
                <a:spcPct val="20000"/>
              </a:spcBef>
              <a:defRPr/>
            </a:pPr>
            <a:r>
              <a:rPr lang="fr-FR" sz="3200" b="1" dirty="0" smtClean="0">
                <a:solidFill>
                  <a:schemeClr val="tx2"/>
                </a:solidFill>
              </a:rPr>
              <a:t> SA.41595 </a:t>
            </a:r>
            <a:r>
              <a:rPr lang="fr-FR" sz="3200" b="1" dirty="0">
                <a:solidFill>
                  <a:schemeClr val="tx2"/>
                </a:solidFill>
              </a:rPr>
              <a:t>« Partie B – Régime-cadre « Aides au développement de la sylviculture et à l’adaptation des forêts au changement climatique » - Entré en vigueur le 12 août </a:t>
            </a:r>
            <a:r>
              <a:rPr lang="fr-FR" sz="3200" b="1" dirty="0" smtClean="0">
                <a:solidFill>
                  <a:schemeClr val="tx2"/>
                </a:solidFill>
              </a:rPr>
              <a:t>2016 </a:t>
            </a:r>
          </a:p>
          <a:p>
            <a:pPr lvl="0">
              <a:spcBef>
                <a:spcPct val="20000"/>
              </a:spcBef>
              <a:defRPr/>
            </a:pPr>
            <a:r>
              <a:rPr lang="fr-FR" sz="3200" b="1" dirty="0" smtClean="0">
                <a:solidFill>
                  <a:schemeClr val="tx2"/>
                </a:solidFill>
              </a:rPr>
              <a:t> SA.43783 </a:t>
            </a:r>
            <a:r>
              <a:rPr lang="fr-FR" sz="3200" b="1" dirty="0">
                <a:solidFill>
                  <a:schemeClr val="tx2"/>
                </a:solidFill>
              </a:rPr>
              <a:t>« Aides aux services de base et à la rénovation des villages dans les zones rurales » - Entré en vigueur le 25 mai 2016- </a:t>
            </a:r>
            <a:r>
              <a:rPr lang="fr-FR" sz="3200" i="1" dirty="0">
                <a:solidFill>
                  <a:srgbClr val="FF0000"/>
                </a:solidFill>
              </a:rPr>
              <a:t>mais exclusion des aides aux économies d’énergie, ENR et infrastructures de </a:t>
            </a:r>
            <a:r>
              <a:rPr lang="fr-FR" sz="3200" i="1" dirty="0" smtClean="0">
                <a:solidFill>
                  <a:srgbClr val="FF0000"/>
                </a:solidFill>
              </a:rPr>
              <a:t>TIC</a:t>
            </a:r>
          </a:p>
          <a:p>
            <a:pPr lvl="0">
              <a:spcBef>
                <a:spcPct val="20000"/>
              </a:spcBef>
              <a:defRPr/>
            </a:pPr>
            <a:r>
              <a:rPr lang="fr-FR" sz="3200" b="1" dirty="0" smtClean="0">
                <a:solidFill>
                  <a:schemeClr val="tx2"/>
                </a:solidFill>
              </a:rPr>
              <a:t>SA 45285 « Aides en faveur de la coopération dans le secteur forestier et dans les zones rurales » Entré en vigueur le 16 septembre 2016</a:t>
            </a:r>
          </a:p>
          <a:p>
            <a:pPr lvl="0">
              <a:spcBef>
                <a:spcPct val="20000"/>
              </a:spcBef>
              <a:defRPr/>
            </a:pPr>
            <a:endParaRPr lang="fr-FR" sz="3200" b="1" u="sng" dirty="0" smtClean="0">
              <a:solidFill>
                <a:srgbClr val="FF0000"/>
              </a:solidFill>
            </a:endParaRPr>
          </a:p>
          <a:p>
            <a:pPr lvl="0">
              <a:spcBef>
                <a:spcPct val="20000"/>
              </a:spcBef>
              <a:defRPr/>
            </a:pPr>
            <a:r>
              <a:rPr lang="fr-FR" sz="3200" b="1" u="sng" dirty="0" smtClean="0">
                <a:solidFill>
                  <a:srgbClr val="FF0000"/>
                </a:solidFill>
              </a:rPr>
              <a:t>Autres </a:t>
            </a:r>
            <a:r>
              <a:rPr lang="fr-FR" sz="3200" b="1" u="sng" dirty="0">
                <a:solidFill>
                  <a:srgbClr val="FF0000"/>
                </a:solidFill>
              </a:rPr>
              <a:t>régimes </a:t>
            </a:r>
            <a:r>
              <a:rPr lang="fr-FR" sz="3200" b="1" u="sng" dirty="0" smtClean="0">
                <a:solidFill>
                  <a:schemeClr val="tx2"/>
                </a:solidFill>
              </a:rPr>
              <a:t>:  </a:t>
            </a:r>
          </a:p>
          <a:p>
            <a:pPr lvl="0">
              <a:spcBef>
                <a:spcPct val="20000"/>
              </a:spcBef>
              <a:defRPr/>
            </a:pPr>
            <a:r>
              <a:rPr lang="fr-FR" sz="3200" b="1" dirty="0" smtClean="0">
                <a:solidFill>
                  <a:schemeClr val="tx2"/>
                </a:solidFill>
              </a:rPr>
              <a:t>SA </a:t>
            </a:r>
            <a:r>
              <a:rPr lang="fr-FR" sz="3200" b="1" dirty="0">
                <a:solidFill>
                  <a:schemeClr val="tx2"/>
                </a:solidFill>
              </a:rPr>
              <a:t>45615 « Indemnisation des opérateurs du maillon sélection-accouvage de la filière avicole impactés par l’influenza aviaire (1ère </a:t>
            </a:r>
            <a:r>
              <a:rPr lang="fr-FR" sz="3200" b="1" dirty="0" err="1">
                <a:solidFill>
                  <a:schemeClr val="tx2"/>
                </a:solidFill>
              </a:rPr>
              <a:t>pj</a:t>
            </a:r>
            <a:r>
              <a:rPr lang="fr-FR" sz="3200" b="1" dirty="0">
                <a:solidFill>
                  <a:schemeClr val="tx2"/>
                </a:solidFill>
              </a:rPr>
              <a:t>) » - Entré en vigueur le 3 août </a:t>
            </a:r>
            <a:r>
              <a:rPr lang="fr-FR" sz="3200" b="1" dirty="0" smtClean="0">
                <a:solidFill>
                  <a:schemeClr val="tx2"/>
                </a:solidFill>
              </a:rPr>
              <a:t>2016</a:t>
            </a:r>
          </a:p>
          <a:p>
            <a:pPr lvl="0">
              <a:spcBef>
                <a:spcPct val="20000"/>
              </a:spcBef>
              <a:defRPr/>
            </a:pPr>
            <a:r>
              <a:rPr lang="fr-FR" sz="3200" b="1" dirty="0" smtClean="0">
                <a:solidFill>
                  <a:schemeClr val="tx2"/>
                </a:solidFill>
              </a:rPr>
              <a:t>SA</a:t>
            </a:r>
            <a:r>
              <a:rPr lang="fr-FR" sz="3200" b="1" dirty="0">
                <a:solidFill>
                  <a:schemeClr val="tx2"/>
                </a:solidFill>
              </a:rPr>
              <a:t>. 43200 « Aides aux contributions financières des fonds de mutualisation » - Entré en vigueur le 7 janvier </a:t>
            </a:r>
            <a:r>
              <a:rPr lang="fr-FR" sz="3200" b="1" dirty="0" smtClean="0">
                <a:solidFill>
                  <a:schemeClr val="tx2"/>
                </a:solidFill>
              </a:rPr>
              <a:t>2016</a:t>
            </a:r>
          </a:p>
          <a:p>
            <a:pPr lvl="0">
              <a:spcBef>
                <a:spcPct val="20000"/>
              </a:spcBef>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lvl="0">
              <a:spcBef>
                <a:spcPct val="20000"/>
              </a:spcBef>
              <a:defRPr/>
            </a:pPr>
            <a:r>
              <a:rPr lang="fr-FR" sz="3200" b="1" i="1" dirty="0" smtClean="0">
                <a:solidFill>
                  <a:srgbClr val="FF0000"/>
                </a:solidFill>
              </a:rPr>
              <a:t>Projet </a:t>
            </a:r>
            <a:r>
              <a:rPr lang="fr-FR" sz="3200" b="1" i="1" dirty="0">
                <a:solidFill>
                  <a:srgbClr val="FF0000"/>
                </a:solidFill>
              </a:rPr>
              <a:t>de régime d'aide</a:t>
            </a:r>
            <a:r>
              <a:rPr lang="fr-FR" sz="3200" b="1" dirty="0">
                <a:solidFill>
                  <a:schemeClr val="tx2"/>
                </a:solidFill>
              </a:rPr>
              <a:t> relatif au taux réduit et au remboursement partiel de taxe intérieure de consommation sur les produits énergétiques (</a:t>
            </a:r>
            <a:r>
              <a:rPr lang="fr-FR" sz="3200" b="1" dirty="0">
                <a:solidFill>
                  <a:srgbClr val="FF0000"/>
                </a:solidFill>
              </a:rPr>
              <a:t>TICPE</a:t>
            </a:r>
            <a:r>
              <a:rPr lang="fr-FR" sz="3200" b="1" dirty="0">
                <a:solidFill>
                  <a:schemeClr val="tx2"/>
                </a:solidFill>
              </a:rPr>
              <a:t>) (PDF, 56.41 Ko)</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43</a:t>
            </a:fld>
            <a:endParaRPr lang="fr-FR" dirty="0"/>
          </a:p>
        </p:txBody>
      </p:sp>
      <p:sp>
        <p:nvSpPr>
          <p:cNvPr id="9" name="Ellipse 8"/>
          <p:cNvSpPr/>
          <p:nvPr/>
        </p:nvSpPr>
        <p:spPr>
          <a:xfrm rot="1426972">
            <a:off x="8325755" y="804973"/>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10" name="Rectangle 9"/>
          <p:cNvSpPr/>
          <p:nvPr/>
        </p:nvSpPr>
        <p:spPr>
          <a:xfrm>
            <a:off x="3386336" y="64468"/>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2"/>
          <a:stretch>
            <a:fillRect/>
          </a:stretch>
        </p:blipFill>
        <p:spPr>
          <a:xfrm>
            <a:off x="8596658" y="73392"/>
            <a:ext cx="564333" cy="370847"/>
          </a:xfrm>
          <a:prstGeom prst="rect">
            <a:avLst/>
          </a:prstGeom>
        </p:spPr>
      </p:pic>
      <p:pic>
        <p:nvPicPr>
          <p:cNvPr id="12"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24814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 calcmode="lin" valueType="num">
                                      <p:cBhvr additive="base">
                                        <p:cTn id="4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10" end="10"/>
                                            </p:txEl>
                                          </p:spTgt>
                                        </p:tgtEl>
                                        <p:attrNameLst>
                                          <p:attrName>style.visibility</p:attrName>
                                        </p:attrNameLst>
                                      </p:cBhvr>
                                      <p:to>
                                        <p:strVal val="visible"/>
                                      </p:to>
                                    </p:set>
                                    <p:anim calcmode="lin" valueType="num">
                                      <p:cBhvr additive="base">
                                        <p:cTn id="55"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11" end="11"/>
                                            </p:txEl>
                                          </p:spTgt>
                                        </p:tgtEl>
                                        <p:attrNameLst>
                                          <p:attrName>style.visibility</p:attrName>
                                        </p:attrNameLst>
                                      </p:cBhvr>
                                      <p:to>
                                        <p:strVal val="visible"/>
                                      </p:to>
                                    </p:set>
                                    <p:anim calcmode="lin" valueType="num">
                                      <p:cBhvr additive="base">
                                        <p:cTn id="61"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ppt_x"/>
                                          </p:val>
                                        </p:tav>
                                        <p:tav tm="100000">
                                          <p:val>
                                            <p:strVal val="#ppt_x"/>
                                          </p:val>
                                        </p:tav>
                                      </p:tavLst>
                                    </p:anim>
                                    <p:anim calcmode="lin" valueType="num">
                                      <p:cBhvr additive="base">
                                        <p:cTn id="6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53250" name="Object 2"/>
          <p:cNvGraphicFramePr>
            <a:graphicFrameLocks noChangeAspect="1"/>
          </p:cNvGraphicFramePr>
          <p:nvPr>
            <p:extLst>
              <p:ext uri="{D42A27DB-BD31-4B8C-83A1-F6EECF244321}">
                <p14:modId xmlns:p14="http://schemas.microsoft.com/office/powerpoint/2010/main" val="4020774765"/>
              </p:ext>
            </p:extLst>
          </p:nvPr>
        </p:nvGraphicFramePr>
        <p:xfrm>
          <a:off x="376239" y="1388814"/>
          <a:ext cx="8553479" cy="2616250"/>
        </p:xfrm>
        <a:graphic>
          <a:graphicData uri="http://schemas.openxmlformats.org/presentationml/2006/ole">
            <mc:AlternateContent xmlns:mc="http://schemas.openxmlformats.org/markup-compatibility/2006">
              <mc:Choice xmlns:v="urn:schemas-microsoft-com:vml" Requires="v">
                <p:oleObj spid="_x0000_s2187" name="Worksheet" r:id="rId3" imgW="9848975" imgH="2771678" progId="Excel.Sheet.8">
                  <p:link updateAutomatic="1"/>
                </p:oleObj>
              </mc:Choice>
              <mc:Fallback>
                <p:oleObj name="Worksheet" r:id="rId3" imgW="9848975" imgH="2771678" progId="Excel.Sheet.8">
                  <p:link updateAutomatic="1"/>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239" y="1388814"/>
                        <a:ext cx="8553479" cy="26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53253" name="Object 3"/>
          <p:cNvGraphicFramePr>
            <a:graphicFrameLocks noChangeAspect="1"/>
          </p:cNvGraphicFramePr>
          <p:nvPr>
            <p:extLst>
              <p:ext uri="{D42A27DB-BD31-4B8C-83A1-F6EECF244321}">
                <p14:modId xmlns:p14="http://schemas.microsoft.com/office/powerpoint/2010/main" val="1013488422"/>
              </p:ext>
            </p:extLst>
          </p:nvPr>
        </p:nvGraphicFramePr>
        <p:xfrm>
          <a:off x="354015" y="4192612"/>
          <a:ext cx="8575703" cy="2476748"/>
        </p:xfrm>
        <a:graphic>
          <a:graphicData uri="http://schemas.openxmlformats.org/presentationml/2006/ole">
            <mc:AlternateContent xmlns:mc="http://schemas.openxmlformats.org/markup-compatibility/2006">
              <mc:Choice xmlns:v="urn:schemas-microsoft-com:vml" Requires="v">
                <p:oleObj spid="_x0000_s2188" name="Worksheet" r:id="rId3" imgW="10687082" imgH="2771678" progId="Excel.Sheet.8">
                  <p:link updateAutomatic="1"/>
                </p:oleObj>
              </mc:Choice>
              <mc:Fallback>
                <p:oleObj name="Worksheet" r:id="rId3" imgW="10687082" imgH="2771678" progId="Excel.Sheet.8">
                  <p:link updateAutomatic="1"/>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015" y="4192612"/>
                        <a:ext cx="8575703" cy="2476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 name="Titre 1"/>
          <p:cNvSpPr txBox="1">
            <a:spLocks/>
          </p:cNvSpPr>
          <p:nvPr/>
        </p:nvSpPr>
        <p:spPr>
          <a:xfrm>
            <a:off x="71406" y="142877"/>
            <a:ext cx="9144000" cy="500041"/>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smtClean="0">
                <a:solidFill>
                  <a:schemeClr val="tx2"/>
                </a:solidFill>
                <a:latin typeface="Arial" pitchFamily="34" charset="0"/>
                <a:cs typeface="Arial" pitchFamily="34" charset="0"/>
              </a:rPr>
              <a:t>Les catégories d’aide de droit commun (hors art 42)</a:t>
            </a:r>
            <a:endParaRPr lang="fr-FR" sz="2800" b="1" dirty="0">
              <a:solidFill>
                <a:schemeClr val="tx2"/>
              </a:solidFill>
              <a:latin typeface="Arial" pitchFamily="34" charset="0"/>
              <a:cs typeface="Arial" pitchFamily="34" charset="0"/>
            </a:endParaRPr>
          </a:p>
        </p:txBody>
      </p:sp>
      <p:sp>
        <p:nvSpPr>
          <p:cNvPr id="16" name="Espace réservé du pied de page 15"/>
          <p:cNvSpPr>
            <a:spLocks noGrp="1"/>
          </p:cNvSpPr>
          <p:nvPr>
            <p:ph type="ftr" sz="quarter" idx="11"/>
          </p:nvPr>
        </p:nvSpPr>
        <p:spPr/>
        <p:txBody>
          <a:bodyPr/>
          <a:lstStyle/>
          <a:p>
            <a:r>
              <a:rPr lang="fr-FR" smtClean="0"/>
              <a:t>JP BOVE/FCAE</a:t>
            </a:r>
            <a:endParaRPr lang="fr-FR"/>
          </a:p>
        </p:txBody>
      </p:sp>
      <p:sp>
        <p:nvSpPr>
          <p:cNvPr id="17" name="Espace réservé du numéro de diapositive 16"/>
          <p:cNvSpPr>
            <a:spLocks noGrp="1"/>
          </p:cNvSpPr>
          <p:nvPr>
            <p:ph type="sldNum" sz="quarter" idx="12"/>
          </p:nvPr>
        </p:nvSpPr>
        <p:spPr/>
        <p:txBody>
          <a:bodyPr/>
          <a:lstStyle/>
          <a:p>
            <a:fld id="{2B825D18-8F47-4676-AC87-C8BC662B5306}" type="slidenum">
              <a:rPr lang="fr-FR" smtClean="0"/>
              <a:pPr/>
              <a:t>44</a:t>
            </a:fld>
            <a:endParaRPr lang="fr-FR"/>
          </a:p>
        </p:txBody>
      </p:sp>
      <p:sp>
        <p:nvSpPr>
          <p:cNvPr id="19" name="Ellipse 18"/>
          <p:cNvSpPr/>
          <p:nvPr/>
        </p:nvSpPr>
        <p:spPr>
          <a:xfrm rot="19843409">
            <a:off x="417322" y="691511"/>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t>HORS Art 42</a:t>
            </a:r>
            <a:endParaRPr lang="fr-FR"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0-#ppt_w/2"/>
                                          </p:val>
                                        </p:tav>
                                        <p:tav tm="100000">
                                          <p:val>
                                            <p:strVal val="#ppt_x"/>
                                          </p:val>
                                        </p:tav>
                                      </p:tavLst>
                                    </p:anim>
                                    <p:anim calcmode="lin" valueType="num">
                                      <p:cBhvr additive="base">
                                        <p:cTn id="8" dur="500" fill="hold"/>
                                        <p:tgtEl>
                                          <p:spTgt spid="532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3253"/>
                                        </p:tgtEl>
                                        <p:attrNameLst>
                                          <p:attrName>style.visibility</p:attrName>
                                        </p:attrNameLst>
                                      </p:cBhvr>
                                      <p:to>
                                        <p:strVal val="visible"/>
                                      </p:to>
                                    </p:set>
                                    <p:anim calcmode="lin" valueType="num">
                                      <p:cBhvr additive="base">
                                        <p:cTn id="13" dur="500" fill="hold"/>
                                        <p:tgtEl>
                                          <p:spTgt spid="53253"/>
                                        </p:tgtEl>
                                        <p:attrNameLst>
                                          <p:attrName>ppt_x</p:attrName>
                                        </p:attrNameLst>
                                      </p:cBhvr>
                                      <p:tavLst>
                                        <p:tav tm="0">
                                          <p:val>
                                            <p:strVal val="1+#ppt_w/2"/>
                                          </p:val>
                                        </p:tav>
                                        <p:tav tm="100000">
                                          <p:val>
                                            <p:strVal val="#ppt_x"/>
                                          </p:val>
                                        </p:tav>
                                      </p:tavLst>
                                    </p:anim>
                                    <p:anim calcmode="lin" valueType="num">
                                      <p:cBhvr additive="base">
                                        <p:cTn id="14" dur="500" fill="hold"/>
                                        <p:tgtEl>
                                          <p:spTgt spid="5325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116632"/>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179512" y="122926"/>
            <a:ext cx="8729634" cy="785794"/>
          </a:xfrm>
        </p:spPr>
        <p:txBody>
          <a:bodyPr>
            <a:noAutofit/>
          </a:bodyPr>
          <a:lstStyle/>
          <a:p>
            <a:r>
              <a:rPr lang="fr-FR" sz="3200" b="1" dirty="0" smtClean="0">
                <a:solidFill>
                  <a:schemeClr val="tx2"/>
                </a:solidFill>
              </a:rPr>
              <a:t>Les régimes d’aide exemptés </a:t>
            </a:r>
            <a:r>
              <a:rPr lang="fr-FR" sz="3200" b="1" smtClean="0">
                <a:solidFill>
                  <a:schemeClr val="tx2"/>
                </a:solidFill>
              </a:rPr>
              <a:t>du RGEC hors art 42</a:t>
            </a:r>
            <a:endParaRPr lang="fr-FR" sz="3200" b="1" dirty="0">
              <a:solidFill>
                <a:schemeClr val="tx2"/>
              </a:solidFill>
            </a:endParaRPr>
          </a:p>
        </p:txBody>
      </p:sp>
      <p:sp>
        <p:nvSpPr>
          <p:cNvPr id="5" name="Espace réservé du pied de page 4"/>
          <p:cNvSpPr>
            <a:spLocks noGrp="1"/>
          </p:cNvSpPr>
          <p:nvPr>
            <p:ph type="ftr" sz="quarter" idx="11"/>
          </p:nvPr>
        </p:nvSpPr>
        <p:spPr/>
        <p:txBody>
          <a:bodyPr/>
          <a:lstStyle/>
          <a:p>
            <a:pPr>
              <a:defRPr/>
            </a:pPr>
            <a:r>
              <a:rPr lang="fr-FR" smtClean="0"/>
              <a:t>JP BOVE/FCAE</a:t>
            </a:r>
            <a:endParaRPr lang="fr-FR"/>
          </a:p>
        </p:txBody>
      </p:sp>
      <p:sp>
        <p:nvSpPr>
          <p:cNvPr id="17" name="Espace réservé du numéro de diapositive 16"/>
          <p:cNvSpPr>
            <a:spLocks noGrp="1"/>
          </p:cNvSpPr>
          <p:nvPr>
            <p:ph type="sldNum" sz="quarter" idx="12"/>
          </p:nvPr>
        </p:nvSpPr>
        <p:spPr/>
        <p:txBody>
          <a:bodyPr/>
          <a:lstStyle/>
          <a:p>
            <a:fld id="{2B825D18-8F47-4676-AC87-C8BC662B5306}" type="slidenum">
              <a:rPr lang="fr-FR" smtClean="0"/>
              <a:pPr/>
              <a:t>45</a:t>
            </a:fld>
            <a:endParaRPr lang="fr-FR" dirty="0"/>
          </a:p>
        </p:txBody>
      </p:sp>
      <p:graphicFrame>
        <p:nvGraphicFramePr>
          <p:cNvPr id="3" name="Objet 2"/>
          <p:cNvGraphicFramePr>
            <a:graphicFrameLocks noChangeAspect="1"/>
          </p:cNvGraphicFramePr>
          <p:nvPr>
            <p:extLst>
              <p:ext uri="{D42A27DB-BD31-4B8C-83A1-F6EECF244321}">
                <p14:modId xmlns:p14="http://schemas.microsoft.com/office/powerpoint/2010/main" val="684662953"/>
              </p:ext>
            </p:extLst>
          </p:nvPr>
        </p:nvGraphicFramePr>
        <p:xfrm>
          <a:off x="25393" y="1844824"/>
          <a:ext cx="9118607" cy="4248472"/>
        </p:xfrm>
        <a:graphic>
          <a:graphicData uri="http://schemas.openxmlformats.org/presentationml/2006/ole">
            <mc:AlternateContent xmlns:mc="http://schemas.openxmlformats.org/markup-compatibility/2006">
              <mc:Choice xmlns:v="urn:schemas-microsoft-com:vml" Requires="v">
                <p:oleObj spid="_x0000_s1102" name="Feuille de calcul" r:id="rId3" imgW="11137900" imgH="3873500" progId="Excel.Sheet.12">
                  <p:embed/>
                </p:oleObj>
              </mc:Choice>
              <mc:Fallback>
                <p:oleObj name="Feuille de calcul" r:id="rId3" imgW="11137900" imgH="3873500" progId="Excel.Sheet.12">
                  <p:embed/>
                  <p:pic>
                    <p:nvPicPr>
                      <p:cNvPr id="0" name=""/>
                      <p:cNvPicPr/>
                      <p:nvPr/>
                    </p:nvPicPr>
                    <p:blipFill>
                      <a:blip r:embed="rId4"/>
                      <a:stretch>
                        <a:fillRect/>
                      </a:stretch>
                    </p:blipFill>
                    <p:spPr>
                      <a:xfrm>
                        <a:off x="25393" y="1844824"/>
                        <a:ext cx="9118607" cy="4248472"/>
                      </a:xfrm>
                      <a:prstGeom prst="rect">
                        <a:avLst/>
                      </a:prstGeom>
                    </p:spPr>
                  </p:pic>
                </p:oleObj>
              </mc:Fallback>
            </mc:AlternateContent>
          </a:graphicData>
        </a:graphic>
      </p:graphicFrame>
      <p:sp>
        <p:nvSpPr>
          <p:cNvPr id="19" name="Ellipse 18"/>
          <p:cNvSpPr/>
          <p:nvPr/>
        </p:nvSpPr>
        <p:spPr>
          <a:xfrm rot="20279170">
            <a:off x="290764" y="1031471"/>
            <a:ext cx="705679" cy="70686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t>HORS Art </a:t>
            </a:r>
            <a:r>
              <a:rPr lang="fr-FR" sz="1400" b="1" dirty="0" smtClean="0"/>
              <a:t>42</a:t>
            </a:r>
            <a:endParaRPr lang="fr-FR" sz="1400" b="1" dirty="0"/>
          </a:p>
        </p:txBody>
      </p:sp>
      <p:sp>
        <p:nvSpPr>
          <p:cNvPr id="22" name="Titre 1"/>
          <p:cNvSpPr txBox="1">
            <a:spLocks/>
          </p:cNvSpPr>
          <p:nvPr/>
        </p:nvSpPr>
        <p:spPr>
          <a:xfrm>
            <a:off x="219879" y="6002555"/>
            <a:ext cx="8729634" cy="78579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00" b="1" dirty="0" smtClean="0">
                <a:solidFill>
                  <a:schemeClr val="tx2"/>
                </a:solidFill>
              </a:rPr>
              <a:t>Voir les diaporamas sessions 1 </a:t>
            </a:r>
            <a:endParaRPr lang="fr-FR" sz="3200" b="1" dirty="0">
              <a:solidFill>
                <a:schemeClr val="tx2"/>
              </a:solidFill>
            </a:endParaRPr>
          </a:p>
        </p:txBody>
      </p:sp>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179512" y="764704"/>
            <a:ext cx="8821644"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a:t>
            </a:r>
            <a:endParaRPr lang="fr-FR" sz="3600" b="1" dirty="0">
              <a:latin typeface="Arial" pitchFamily="34" charset="0"/>
              <a:cs typeface="Arial" pitchFamily="34" charset="0"/>
            </a:endParaRPr>
          </a:p>
        </p:txBody>
      </p:sp>
      <p:pic>
        <p:nvPicPr>
          <p:cNvPr id="6" name="Image 5" descr="lorraine.jpg"/>
          <p:cNvPicPr>
            <a:picLocks noChangeAspect="1"/>
          </p:cNvPicPr>
          <p:nvPr/>
        </p:nvPicPr>
        <p:blipFill>
          <a:blip r:embed="rId2" cstate="print"/>
          <a:srcRect b="14184"/>
          <a:stretch>
            <a:fillRect/>
          </a:stretch>
        </p:blipFill>
        <p:spPr>
          <a:xfrm>
            <a:off x="0" y="714356"/>
            <a:ext cx="9144000" cy="5214974"/>
          </a:xfrm>
          <a:prstGeom prst="rect">
            <a:avLst/>
          </a:prstGeom>
        </p:spPr>
      </p:pic>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46</a:t>
            </a:fld>
            <a:endParaRPr lang="fr-FR"/>
          </a:p>
        </p:txBody>
      </p:sp>
      <p:sp>
        <p:nvSpPr>
          <p:cNvPr id="10" name="Rectangle 9"/>
          <p:cNvSpPr/>
          <p:nvPr/>
        </p:nvSpPr>
        <p:spPr>
          <a:xfrm>
            <a:off x="3386336" y="5456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579667" y="90025"/>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693266"/>
            <a:ext cx="8964488" cy="5925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dirty="0" smtClean="0">
                <a:latin typeface="Arial" pitchFamily="34" charset="0"/>
                <a:cs typeface="Arial" pitchFamily="34" charset="0"/>
              </a:rPr>
              <a:t>Quels principes pour les « aides d’Etat »?</a:t>
            </a:r>
            <a:endParaRPr lang="fr-FR" sz="3200" b="1" dirty="0">
              <a:latin typeface="Arial" pitchFamily="34" charset="0"/>
              <a:cs typeface="Arial" pitchFamily="34" charset="0"/>
            </a:endParaRPr>
          </a:p>
        </p:txBody>
      </p:sp>
      <p:sp>
        <p:nvSpPr>
          <p:cNvPr id="6" name="Rectangle 4"/>
          <p:cNvSpPr txBox="1">
            <a:spLocks noChangeArrowheads="1"/>
          </p:cNvSpPr>
          <p:nvPr/>
        </p:nvSpPr>
        <p:spPr>
          <a:xfrm>
            <a:off x="1000100" y="1285860"/>
            <a:ext cx="8153400" cy="4591065"/>
          </a:xfrm>
          <a:prstGeom prst="rect">
            <a:avLst/>
          </a:prstGeom>
        </p:spPr>
        <p:txBody>
          <a:bodyPr vert="horz" lIns="91440" tIns="45720" rIns="91440" bIns="45720" rtlCol="0">
            <a:normAutofit fontScale="92500" lnSpcReduction="10000"/>
          </a:bodyPr>
          <a:lstStyle/>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Les aides sont </a:t>
            </a:r>
            <a:r>
              <a:rPr kumimoji="0" lang="fr-FR" sz="2400" b="1" i="0" u="sng" strike="noStrike" kern="1200" cap="none" spc="0" normalizeH="0" baseline="0" noProof="0" dirty="0" smtClean="0">
                <a:ln>
                  <a:noFill/>
                </a:ln>
                <a:solidFill>
                  <a:srgbClr val="FF0000"/>
                </a:solidFill>
                <a:effectLst/>
                <a:uLnTx/>
                <a:uFillTx/>
                <a:latin typeface="+mj-lt"/>
                <a:ea typeface="+mn-ea"/>
                <a:cs typeface="+mn-cs"/>
              </a:rPr>
              <a:t>exceptionnelles</a:t>
            </a:r>
            <a:endParaRPr kumimoji="0" lang="fr-FR" sz="1600" b="1" i="0" u="sng" strike="noStrike" kern="1200" cap="none" spc="0" normalizeH="0" baseline="0" noProof="0" dirty="0" smtClean="0">
              <a:ln>
                <a:noFill/>
              </a:ln>
              <a:solidFill>
                <a:srgbClr val="FF0000"/>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dirty="0" smtClean="0">
                <a:solidFill>
                  <a:schemeClr val="tx2"/>
                </a:solidFill>
                <a:latin typeface="+mj-lt"/>
              </a:rPr>
              <a:t>Seront autorisées e</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n </a:t>
            </a:r>
            <a:r>
              <a:rPr kumimoji="0" lang="fr-FR" sz="2400" b="1" i="0" u="sng" strike="noStrike" kern="1200" cap="none" spc="0" normalizeH="0" baseline="0" noProof="0" dirty="0" smtClean="0">
                <a:ln>
                  <a:noFill/>
                </a:ln>
                <a:solidFill>
                  <a:schemeClr val="tx2"/>
                </a:solidFill>
                <a:effectLst/>
                <a:uLnTx/>
                <a:uFillTx/>
                <a:latin typeface="+mj-lt"/>
                <a:ea typeface="+mn-ea"/>
                <a:cs typeface="+mn-cs"/>
              </a:rPr>
              <a:t>contrepartie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d’un </a:t>
            </a:r>
            <a:r>
              <a:rPr kumimoji="0" lang="fr-FR" sz="2400" b="1" i="0" u="sng" strike="noStrike" kern="1200" cap="none" spc="0" normalizeH="0" baseline="0" noProof="0" dirty="0" smtClean="0">
                <a:ln>
                  <a:noFill/>
                </a:ln>
                <a:solidFill>
                  <a:srgbClr val="FF0000"/>
                </a:solidFill>
                <a:effectLst/>
                <a:uLnTx/>
                <a:uFillTx/>
                <a:latin typeface="+mj-lt"/>
                <a:ea typeface="+mn-ea"/>
                <a:cs typeface="+mn-cs"/>
              </a:rPr>
              <a:t>effort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de l’entreprise</a:t>
            </a:r>
          </a:p>
          <a:p>
            <a:pPr marL="1188720" marR="0" lvl="3" indent="-210312"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16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rgbClr val="FF0000"/>
                </a:solidFill>
                <a:effectLst/>
                <a:uLnTx/>
                <a:uFillTx/>
                <a:latin typeface="+mj-lt"/>
                <a:ea typeface="+mn-ea"/>
                <a:cs typeface="+mn-cs"/>
              </a:rPr>
              <a:t>Exemples d’efforts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et de contreparties admis:</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Embauche de travailleurs défavorisés </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formation</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R&amp;D innovation</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Environnement</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Réponse à une carence du marché (financement, TIC etc.)</a:t>
            </a:r>
          </a:p>
          <a:p>
            <a:pPr marL="1188720" marR="0" lvl="3" indent="-210312"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1600" b="1" i="0" u="sng"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sng" strike="noStrike" kern="1200" cap="none" spc="0" normalizeH="0" baseline="0" noProof="0" dirty="0" smtClean="0">
                <a:ln>
                  <a:noFill/>
                </a:ln>
                <a:solidFill>
                  <a:schemeClr val="tx2"/>
                </a:solidFill>
                <a:effectLst/>
                <a:uLnTx/>
                <a:uFillTx/>
                <a:latin typeface="+mj-lt"/>
                <a:ea typeface="+mn-ea"/>
                <a:cs typeface="+mn-cs"/>
              </a:rPr>
              <a:t>Aides à l’investissement productif généralement prohibées:</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1" i="1" u="none" strike="noStrike" kern="1200" cap="none" spc="0" normalizeH="0" baseline="0" noProof="0" dirty="0" smtClean="0">
                <a:ln>
                  <a:noFill/>
                </a:ln>
                <a:solidFill>
                  <a:schemeClr val="tx2"/>
                </a:solidFill>
                <a:effectLst/>
                <a:uLnTx/>
                <a:uFillTx/>
                <a:latin typeface="+mj-lt"/>
                <a:ea typeface="+mn-ea"/>
                <a:cs typeface="+mn-cs"/>
              </a:rPr>
              <a:t>Sauf pour PME </a:t>
            </a:r>
            <a:r>
              <a:rPr kumimoji="0" lang="fr-FR" sz="2000" u="none" strike="noStrike" kern="1200" cap="none" spc="0" normalizeH="0" baseline="0" noProof="0" dirty="0" smtClean="0">
                <a:ln>
                  <a:noFill/>
                </a:ln>
                <a:solidFill>
                  <a:schemeClr val="tx2"/>
                </a:solidFill>
                <a:effectLst/>
                <a:uLnTx/>
                <a:uFillTx/>
                <a:latin typeface="+mj-lt"/>
                <a:ea typeface="+mn-ea"/>
                <a:cs typeface="+mn-cs"/>
              </a:rPr>
              <a:t>(</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249 salariés et soit &lt; 50 M€ de CA soit &lt; 43 M€ bilan)</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1" i="1" u="none" strike="noStrike" kern="1200" cap="none" spc="0" normalizeH="0" baseline="0" noProof="0" dirty="0" smtClean="0">
                <a:ln>
                  <a:noFill/>
                </a:ln>
                <a:solidFill>
                  <a:schemeClr val="tx2"/>
                </a:solidFill>
                <a:effectLst/>
                <a:uLnTx/>
                <a:uFillTx/>
                <a:latin typeface="+mj-lt"/>
                <a:ea typeface="+mn-ea"/>
                <a:cs typeface="+mn-cs"/>
              </a:rPr>
              <a:t>Sauf pour GE</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000" b="0" i="0" u="none" strike="noStrike" kern="1200" cap="none" spc="0" normalizeH="0" baseline="0" noProof="0" dirty="0" err="1" smtClean="0">
                <a:ln>
                  <a:noFill/>
                </a:ln>
                <a:solidFill>
                  <a:schemeClr val="tx2"/>
                </a:solidFill>
                <a:effectLst/>
                <a:uLnTx/>
                <a:uFillTx/>
                <a:latin typeface="+mj-lt"/>
                <a:ea typeface="+mn-ea"/>
                <a:cs typeface="+mn-cs"/>
              </a:rPr>
              <a:t>sI</a:t>
            </a:r>
            <a:r>
              <a:rPr lang="fr-FR" sz="2000" dirty="0" smtClean="0">
                <a:solidFill>
                  <a:schemeClr val="tx2"/>
                </a:solidFill>
                <a:latin typeface="+mj-lt"/>
              </a:rPr>
              <a:t> </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l’investissement est en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zone d’aide à finalité régionale</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Principe de </a:t>
            </a:r>
            <a:r>
              <a:rPr kumimoji="0" lang="fr-FR" sz="2400" b="1" i="0" u="sng" strike="noStrike" kern="1200" cap="none" spc="0" normalizeH="0" baseline="0" noProof="0" dirty="0" smtClean="0">
                <a:ln>
                  <a:noFill/>
                </a:ln>
                <a:solidFill>
                  <a:srgbClr val="FF0000"/>
                </a:solidFill>
                <a:effectLst/>
                <a:uLnTx/>
                <a:uFillTx/>
                <a:latin typeface="+mj-lt"/>
                <a:ea typeface="+mn-ea"/>
                <a:cs typeface="+mn-cs"/>
              </a:rPr>
              <a:t>zonage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aides à l’investissement (zonage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AFR</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u="sng" noProof="0" dirty="0" smtClean="0">
                <a:solidFill>
                  <a:schemeClr val="tx2"/>
                </a:solidFill>
                <a:latin typeface="+mj-lt"/>
              </a:rPr>
              <a:t>Aides aux entreprises en difficultés généralement interdites</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sng" strike="noStrike" kern="1200" cap="none" spc="0" normalizeH="0" baseline="0" noProof="0" dirty="0" smtClean="0">
                <a:ln>
                  <a:noFill/>
                </a:ln>
                <a:solidFill>
                  <a:schemeClr val="tx2"/>
                </a:solidFill>
                <a:effectLst/>
                <a:uLnTx/>
                <a:uFillTx/>
                <a:latin typeface="+mj-lt"/>
                <a:ea typeface="+mn-ea"/>
                <a:cs typeface="+mn-cs"/>
              </a:rPr>
              <a:t>Aides à l’export</a:t>
            </a:r>
            <a:r>
              <a:rPr kumimoji="0" lang="fr-FR" sz="2400" b="1" i="0" u="sng" strike="noStrike" kern="1200" cap="none" spc="0" normalizeH="0" noProof="0" dirty="0" smtClean="0">
                <a:ln>
                  <a:noFill/>
                </a:ln>
                <a:solidFill>
                  <a:schemeClr val="tx2"/>
                </a:solidFill>
                <a:effectLst/>
                <a:uLnTx/>
                <a:uFillTx/>
                <a:latin typeface="+mj-lt"/>
                <a:ea typeface="+mn-ea"/>
                <a:cs typeface="+mn-cs"/>
              </a:rPr>
              <a:t> toujours interdites</a:t>
            </a:r>
            <a:endParaRPr kumimoji="0" lang="fr-FR" sz="2400" b="1" i="0" u="sng" strike="noStrike" kern="1200" cap="none" spc="0" normalizeH="0" baseline="0" noProof="0" dirty="0" smtClean="0">
              <a:ln>
                <a:noFill/>
              </a:ln>
              <a:solidFill>
                <a:schemeClr val="tx2"/>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5</a:t>
            </a:fld>
            <a:endParaRPr lang="fr-FR" dirty="0"/>
          </a:p>
        </p:txBody>
      </p:sp>
      <p:pic>
        <p:nvPicPr>
          <p:cNvPr id="11" name="Picture 4" descr="Afficher l'image d'orig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13" name="Rectangle 12"/>
          <p:cNvSpPr/>
          <p:nvPr/>
        </p:nvSpPr>
        <p:spPr>
          <a:xfrm>
            <a:off x="3312739" y="5685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4" name="Image 13"/>
          <p:cNvPicPr>
            <a:picLocks noChangeAspect="1"/>
          </p:cNvPicPr>
          <p:nvPr/>
        </p:nvPicPr>
        <p:blipFill>
          <a:blip r:embed="rId4"/>
          <a:stretch>
            <a:fillRect/>
          </a:stretch>
        </p:blipFill>
        <p:spPr>
          <a:xfrm>
            <a:off x="8579667" y="74704"/>
            <a:ext cx="564333" cy="370847"/>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6">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6">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6">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6">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6">
                                            <p:txEl>
                                              <p:pRg st="14" end="1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499"/>
                                          </p:stCondLst>
                                        </p:cTn>
                                        <p:tgtEl>
                                          <p:spTgt spid="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14356"/>
            <a:ext cx="8964488" cy="592594"/>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Quand appliquer la réglementation des aides d’Etat ?</a:t>
            </a:r>
            <a:endParaRPr lang="fr-FR" sz="3600" b="1" dirty="0">
              <a:latin typeface="Arial" pitchFamily="34" charset="0"/>
              <a:cs typeface="Arial" pitchFamily="34" charset="0"/>
            </a:endParaRPr>
          </a:p>
        </p:txBody>
      </p:sp>
      <p:sp>
        <p:nvSpPr>
          <p:cNvPr id="5" name="Rectangle 4"/>
          <p:cNvSpPr txBox="1">
            <a:spLocks noChangeArrowheads="1"/>
          </p:cNvSpPr>
          <p:nvPr/>
        </p:nvSpPr>
        <p:spPr bwMode="auto">
          <a:xfrm>
            <a:off x="428596" y="1214422"/>
            <a:ext cx="8715405" cy="4714908"/>
          </a:xfrm>
          <a:prstGeom prst="rect">
            <a:avLst/>
          </a:prstGeom>
          <a:noFill/>
          <a:ln>
            <a:noFill/>
          </a:ln>
          <a:extLst/>
        </p:spPr>
        <p:txBody>
          <a:bodyPr>
            <a:normAutofit fontScale="55000" lnSpcReduction="20000"/>
          </a:bodyPr>
          <a:lst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eaLnBrk="1" hangingPunct="1">
              <a:lnSpc>
                <a:spcPct val="120000"/>
              </a:lnSpc>
              <a:spcBef>
                <a:spcPts val="0"/>
              </a:spcBef>
              <a:buFont typeface="Arial" charset="0"/>
              <a:buNone/>
              <a:defRPr/>
            </a:pPr>
            <a:r>
              <a:rPr lang="fr-FR" sz="2800" b="1" i="1" dirty="0" smtClean="0">
                <a:solidFill>
                  <a:srgbClr val="00B050"/>
                </a:solidFill>
                <a:effectLst/>
                <a:latin typeface="+mj-lt"/>
              </a:rPr>
              <a:t>DANS LE CADRE DE LA PRODUCTION AGRICOLE ET AGROALIMENTAIRE: application de règles adaptées</a:t>
            </a:r>
          </a:p>
          <a:p>
            <a:pPr marL="0" indent="0" eaLnBrk="1" hangingPunct="1">
              <a:lnSpc>
                <a:spcPct val="120000"/>
              </a:lnSpc>
              <a:spcBef>
                <a:spcPts val="0"/>
              </a:spcBef>
              <a:buFont typeface="Arial" charset="0"/>
              <a:buNone/>
              <a:defRPr/>
            </a:pPr>
            <a:endParaRPr lang="fr-FR" sz="2800" b="1" i="1" dirty="0" smtClean="0">
              <a:solidFill>
                <a:srgbClr val="FF0000"/>
              </a:solidFill>
              <a:effectLst/>
              <a:latin typeface="+mj-lt"/>
            </a:endParaRPr>
          </a:p>
          <a:p>
            <a:pPr marL="0" indent="0" eaLnBrk="1" hangingPunct="1">
              <a:lnSpc>
                <a:spcPct val="120000"/>
              </a:lnSpc>
              <a:spcBef>
                <a:spcPts val="0"/>
              </a:spcBef>
              <a:buFont typeface="Arial" charset="0"/>
              <a:buNone/>
              <a:defRPr/>
            </a:pPr>
            <a:r>
              <a:rPr lang="fr-FR" sz="2800" b="1" i="1" dirty="0" smtClean="0">
                <a:solidFill>
                  <a:srgbClr val="002060"/>
                </a:solidFill>
                <a:effectLst/>
                <a:latin typeface="+mj-lt"/>
              </a:rPr>
              <a:t>HORS PRODUCTION AGRICOLE ET AGROALIMENTAIRE </a:t>
            </a:r>
            <a:r>
              <a:rPr lang="fr-FR" sz="2800" b="1" i="1" dirty="0" smtClean="0">
                <a:solidFill>
                  <a:srgbClr val="FF0000"/>
                </a:solidFill>
                <a:effectLst/>
                <a:latin typeface="+mj-lt"/>
              </a:rPr>
              <a:t>ON APPLIQUE LA REGLEMENTATION EUROPEENNE DES AIDES  D’ETAT SI </a:t>
            </a:r>
            <a:r>
              <a:rPr lang="fr-FR" sz="2800" b="1" i="1" u="sng" dirty="0" smtClean="0">
                <a:solidFill>
                  <a:schemeClr val="tx2"/>
                </a:solidFill>
                <a:effectLst/>
                <a:latin typeface="+mj-lt"/>
              </a:rPr>
              <a:t>5 CRITERES CUMULATIFS DE L’ARTICLE 107.1 </a:t>
            </a:r>
            <a:r>
              <a:rPr lang="fr-FR" sz="2800" b="1" i="1" dirty="0" smtClean="0">
                <a:solidFill>
                  <a:srgbClr val="FF0000"/>
                </a:solidFill>
                <a:effectLst/>
                <a:latin typeface="+mj-lt"/>
              </a:rPr>
              <a:t>SONT REMPLIS:</a:t>
            </a:r>
          </a:p>
          <a:p>
            <a:pPr marL="0" indent="0" eaLnBrk="1" hangingPunct="1">
              <a:lnSpc>
                <a:spcPct val="80000"/>
              </a:lnSpc>
              <a:buFont typeface="Arial" charset="0"/>
              <a:buNone/>
              <a:defRPr/>
            </a:pPr>
            <a:endParaRPr lang="fr-FR" sz="2800" b="1" i="1" dirty="0" smtClean="0">
              <a:solidFill>
                <a:schemeClr val="tx2"/>
              </a:solidFill>
              <a:effectLst/>
              <a:latin typeface="+mj-lt"/>
            </a:endParaRPr>
          </a:p>
          <a:p>
            <a:pPr marL="0" indent="0" eaLnBrk="1" hangingPunct="1">
              <a:lnSpc>
                <a:spcPct val="120000"/>
              </a:lnSpc>
              <a:spcBef>
                <a:spcPts val="0"/>
              </a:spcBef>
              <a:buFont typeface="Arial" charset="0"/>
              <a:buNone/>
              <a:defRPr/>
            </a:pPr>
            <a:r>
              <a:rPr lang="fr-FR" sz="2800" b="1" i="1" dirty="0" smtClean="0">
                <a:solidFill>
                  <a:srgbClr val="FF0000"/>
                </a:solidFill>
                <a:effectLst/>
                <a:latin typeface="+mj-lt"/>
              </a:rPr>
              <a:t>1</a:t>
            </a:r>
            <a:r>
              <a:rPr lang="fr-FR" sz="2800" b="1" i="1" dirty="0" smtClean="0">
                <a:solidFill>
                  <a:schemeClr val="tx2"/>
                </a:solidFill>
                <a:effectLst/>
                <a:latin typeface="+mj-lt"/>
              </a:rPr>
              <a:t> – </a:t>
            </a:r>
            <a:r>
              <a:rPr lang="fr-FR" sz="2800" b="1" i="1" dirty="0" smtClean="0">
                <a:solidFill>
                  <a:schemeClr val="tx2"/>
                </a:solidFill>
                <a:effectLst/>
              </a:rPr>
              <a:t>L’aide </a:t>
            </a:r>
            <a:r>
              <a:rPr lang="fr-FR" sz="2800" b="1" i="1" dirty="0">
                <a:solidFill>
                  <a:schemeClr val="tx2"/>
                </a:solidFill>
                <a:effectLst/>
              </a:rPr>
              <a:t>est allouée à une </a:t>
            </a:r>
            <a:r>
              <a:rPr lang="fr-FR" sz="2800" b="1" i="1" dirty="0">
                <a:solidFill>
                  <a:srgbClr val="FF0000"/>
                </a:solidFill>
                <a:effectLst/>
              </a:rPr>
              <a:t>entreprise</a:t>
            </a:r>
            <a:r>
              <a:rPr lang="fr-FR" sz="2800" b="1" i="1" dirty="0">
                <a:solidFill>
                  <a:schemeClr val="tx2"/>
                </a:solidFill>
                <a:effectLst/>
              </a:rPr>
              <a:t> : </a:t>
            </a:r>
            <a:r>
              <a:rPr lang="fr-FR" sz="2800" dirty="0">
                <a:solidFill>
                  <a:schemeClr val="tx2"/>
                </a:solidFill>
                <a:effectLst/>
              </a:rPr>
              <a:t>une entité quelle que soit sa forme juridique qui  met sur le marché des biens et services même sans but lucratif (une association une collectivité peut être une entreprise)</a:t>
            </a:r>
            <a:endParaRPr lang="fr-FR" sz="2800" b="1" i="1" dirty="0" smtClean="0">
              <a:solidFill>
                <a:schemeClr val="tx2"/>
              </a:solidFill>
              <a:effectLst/>
              <a:latin typeface="+mj-lt"/>
            </a:endParaRPr>
          </a:p>
          <a:p>
            <a:pPr marL="0" indent="0" eaLnBrk="1" hangingPunct="1">
              <a:lnSpc>
                <a:spcPct val="120000"/>
              </a:lnSpc>
              <a:spcBef>
                <a:spcPts val="0"/>
              </a:spcBef>
              <a:buFont typeface="Arial" charset="0"/>
              <a:buNone/>
              <a:defRPr/>
            </a:pPr>
            <a:endParaRPr lang="fr-FR" sz="2800" b="1" i="1" dirty="0">
              <a:solidFill>
                <a:schemeClr val="tx2"/>
              </a:solidFill>
              <a:effectLst/>
              <a:latin typeface="+mj-lt"/>
            </a:endParaRPr>
          </a:p>
          <a:p>
            <a:pPr marL="0" indent="0" eaLnBrk="1" hangingPunct="1">
              <a:lnSpc>
                <a:spcPct val="120000"/>
              </a:lnSpc>
              <a:spcBef>
                <a:spcPts val="0"/>
              </a:spcBef>
              <a:buFont typeface="Arial" charset="0"/>
              <a:buNone/>
              <a:defRPr/>
            </a:pPr>
            <a:r>
              <a:rPr lang="fr-FR" sz="2800" b="1" i="1" dirty="0">
                <a:solidFill>
                  <a:srgbClr val="FF0000"/>
                </a:solidFill>
                <a:effectLst/>
              </a:rPr>
              <a:t>2 </a:t>
            </a:r>
            <a:r>
              <a:rPr lang="fr-FR" sz="2800" b="1" i="1" dirty="0" smtClean="0">
                <a:solidFill>
                  <a:srgbClr val="FF0000"/>
                </a:solidFill>
                <a:effectLst/>
              </a:rPr>
              <a:t>- </a:t>
            </a:r>
            <a:r>
              <a:rPr lang="fr-FR" sz="2800" b="1" i="1" dirty="0" smtClean="0">
                <a:solidFill>
                  <a:schemeClr val="tx2"/>
                </a:solidFill>
                <a:effectLst/>
                <a:latin typeface="+mj-lt"/>
              </a:rPr>
              <a:t>L’aide est </a:t>
            </a:r>
            <a:r>
              <a:rPr lang="fr-FR" sz="2800" b="1" i="1" dirty="0" smtClean="0">
                <a:solidFill>
                  <a:srgbClr val="FF0000"/>
                </a:solidFill>
                <a:effectLst/>
                <a:latin typeface="+mj-lt"/>
              </a:rPr>
              <a:t>sélective</a:t>
            </a:r>
            <a:r>
              <a:rPr lang="fr-FR" sz="2800" b="1" i="1" dirty="0" smtClean="0">
                <a:solidFill>
                  <a:schemeClr val="tx2"/>
                </a:solidFill>
                <a:effectLst/>
                <a:latin typeface="+mj-lt"/>
              </a:rPr>
              <a:t> : </a:t>
            </a:r>
            <a:r>
              <a:rPr lang="fr-FR" sz="2800" dirty="0" smtClean="0">
                <a:solidFill>
                  <a:schemeClr val="tx2"/>
                </a:solidFill>
                <a:effectLst/>
                <a:latin typeface="+mj-lt"/>
              </a:rPr>
              <a:t>octroyée à </a:t>
            </a:r>
            <a:r>
              <a:rPr lang="fr-FR" sz="2800" b="1" dirty="0" smtClean="0">
                <a:solidFill>
                  <a:schemeClr val="tx2"/>
                </a:solidFill>
                <a:effectLst/>
                <a:latin typeface="+mj-lt"/>
              </a:rPr>
              <a:t>certaines entreprises</a:t>
            </a:r>
            <a:r>
              <a:rPr lang="fr-FR" sz="2800" dirty="0" smtClean="0">
                <a:solidFill>
                  <a:schemeClr val="tx2"/>
                </a:solidFill>
                <a:effectLst/>
                <a:latin typeface="+mj-lt"/>
              </a:rPr>
              <a:t>, </a:t>
            </a:r>
            <a:r>
              <a:rPr lang="fr-FR" sz="2800" b="1" dirty="0" smtClean="0">
                <a:solidFill>
                  <a:schemeClr val="tx2"/>
                </a:solidFill>
                <a:effectLst/>
                <a:latin typeface="+mj-lt"/>
              </a:rPr>
              <a:t>pas automatiquement </a:t>
            </a:r>
            <a:r>
              <a:rPr lang="fr-FR" sz="2800" dirty="0" smtClean="0">
                <a:solidFill>
                  <a:schemeClr val="tx2"/>
                </a:solidFill>
                <a:effectLst/>
                <a:latin typeface="+mj-lt"/>
              </a:rPr>
              <a:t>après une instruction sélective (à la différence des mesures générales ex CIR, CICE, contrats aidés)</a:t>
            </a:r>
          </a:p>
          <a:p>
            <a:pPr marL="0" indent="0" eaLnBrk="1" hangingPunct="1">
              <a:lnSpc>
                <a:spcPct val="120000"/>
              </a:lnSpc>
              <a:spcBef>
                <a:spcPts val="0"/>
              </a:spcBef>
              <a:buFont typeface="Arial" charset="0"/>
              <a:buNone/>
              <a:defRPr/>
            </a:pPr>
            <a:endParaRPr lang="fr-FR" sz="1400" b="1" i="1" dirty="0" smtClean="0">
              <a:solidFill>
                <a:schemeClr val="tx2"/>
              </a:solidFill>
              <a:effectLst/>
              <a:latin typeface="+mj-lt"/>
            </a:endParaRPr>
          </a:p>
          <a:p>
            <a:pPr marL="0" indent="0" eaLnBrk="1" hangingPunct="1">
              <a:lnSpc>
                <a:spcPct val="120000"/>
              </a:lnSpc>
              <a:spcBef>
                <a:spcPts val="0"/>
              </a:spcBef>
              <a:buFont typeface="Arial" charset="0"/>
              <a:buNone/>
              <a:defRPr/>
            </a:pPr>
            <a:r>
              <a:rPr lang="fr-FR" sz="2800" b="1" i="1" dirty="0" smtClean="0">
                <a:solidFill>
                  <a:srgbClr val="FF0000"/>
                </a:solidFill>
                <a:effectLst/>
                <a:latin typeface="+mj-lt"/>
              </a:rPr>
              <a:t>3</a:t>
            </a:r>
            <a:r>
              <a:rPr lang="fr-FR" sz="2800" b="1" i="1" dirty="0" smtClean="0">
                <a:solidFill>
                  <a:schemeClr val="tx2"/>
                </a:solidFill>
                <a:effectLst/>
                <a:latin typeface="+mj-lt"/>
              </a:rPr>
              <a:t> – L’aide est d’origine </a:t>
            </a:r>
            <a:r>
              <a:rPr lang="fr-FR" sz="2800" b="1" i="1" dirty="0" smtClean="0">
                <a:solidFill>
                  <a:srgbClr val="FF0000"/>
                </a:solidFill>
                <a:effectLst/>
                <a:latin typeface="+mj-lt"/>
              </a:rPr>
              <a:t>Publique</a:t>
            </a:r>
            <a:r>
              <a:rPr lang="fr-FR" sz="2800" b="1" i="1" dirty="0" smtClean="0">
                <a:solidFill>
                  <a:schemeClr val="tx2"/>
                </a:solidFill>
                <a:effectLst/>
                <a:latin typeface="+mj-lt"/>
              </a:rPr>
              <a:t> : </a:t>
            </a:r>
            <a:r>
              <a:rPr lang="fr-FR" sz="2800" dirty="0" smtClean="0">
                <a:solidFill>
                  <a:schemeClr val="tx2"/>
                </a:solidFill>
                <a:effectLst/>
                <a:latin typeface="+mj-lt"/>
              </a:rPr>
              <a:t>sur des fonds </a:t>
            </a:r>
            <a:r>
              <a:rPr lang="fr-FR" sz="2800" b="1" dirty="0" smtClean="0">
                <a:solidFill>
                  <a:schemeClr val="tx2"/>
                </a:solidFill>
                <a:effectLst/>
                <a:latin typeface="+mj-lt"/>
              </a:rPr>
              <a:t>prélevés de façon obligatoire </a:t>
            </a:r>
            <a:r>
              <a:rPr lang="fr-FR" sz="2800" dirty="0" smtClean="0">
                <a:solidFill>
                  <a:schemeClr val="tx2"/>
                </a:solidFill>
                <a:effectLst/>
                <a:latin typeface="+mj-lt"/>
              </a:rPr>
              <a:t>(impôt) et sous le contrôle des pouvoirs publics (à la différence des conventions de revitalisation)</a:t>
            </a:r>
          </a:p>
          <a:p>
            <a:pPr marL="0" indent="0" eaLnBrk="1" hangingPunct="1">
              <a:lnSpc>
                <a:spcPct val="120000"/>
              </a:lnSpc>
              <a:spcBef>
                <a:spcPts val="0"/>
              </a:spcBef>
              <a:buFont typeface="Arial" charset="0"/>
              <a:buNone/>
              <a:defRPr/>
            </a:pPr>
            <a:endParaRPr lang="fr-FR" sz="1400" b="1" i="1" dirty="0" smtClean="0">
              <a:solidFill>
                <a:schemeClr val="tx2"/>
              </a:solidFill>
              <a:effectLst/>
              <a:latin typeface="+mj-lt"/>
            </a:endParaRPr>
          </a:p>
          <a:p>
            <a:pPr marL="0" indent="0" eaLnBrk="1" hangingPunct="1">
              <a:lnSpc>
                <a:spcPct val="120000"/>
              </a:lnSpc>
              <a:spcBef>
                <a:spcPts val="0"/>
              </a:spcBef>
              <a:buFont typeface="Arial" charset="0"/>
              <a:buNone/>
              <a:defRPr/>
            </a:pPr>
            <a:r>
              <a:rPr lang="fr-FR" sz="2800" b="1" i="1" dirty="0" smtClean="0">
                <a:solidFill>
                  <a:srgbClr val="FF0000"/>
                </a:solidFill>
                <a:effectLst/>
                <a:latin typeface="+mj-lt"/>
              </a:rPr>
              <a:t>4</a:t>
            </a:r>
            <a:r>
              <a:rPr lang="fr-FR" sz="2800" b="1" i="1" dirty="0" smtClean="0">
                <a:solidFill>
                  <a:schemeClr val="tx2"/>
                </a:solidFill>
                <a:effectLst/>
                <a:latin typeface="+mj-lt"/>
              </a:rPr>
              <a:t> – L’aide menace de </a:t>
            </a:r>
            <a:r>
              <a:rPr lang="fr-FR" sz="2800" b="1" i="1" dirty="0" smtClean="0">
                <a:solidFill>
                  <a:srgbClr val="FF0000"/>
                </a:solidFill>
                <a:effectLst/>
                <a:latin typeface="+mj-lt"/>
              </a:rPr>
              <a:t>fausser la concurrence : </a:t>
            </a:r>
            <a:r>
              <a:rPr lang="fr-FR" sz="2800" dirty="0" smtClean="0">
                <a:solidFill>
                  <a:schemeClr val="tx2"/>
                </a:solidFill>
                <a:effectLst/>
                <a:latin typeface="+mj-lt"/>
              </a:rPr>
              <a:t>en apportant un avantage économique à certaines entreprises  </a:t>
            </a:r>
            <a:endParaRPr lang="fr-FR" sz="2800" b="1" i="1" dirty="0" smtClean="0">
              <a:solidFill>
                <a:schemeClr val="tx2"/>
              </a:solidFill>
              <a:effectLst/>
              <a:latin typeface="+mj-lt"/>
            </a:endParaRPr>
          </a:p>
          <a:p>
            <a:pPr marL="0" indent="0" eaLnBrk="1" hangingPunct="1">
              <a:lnSpc>
                <a:spcPct val="120000"/>
              </a:lnSpc>
              <a:spcBef>
                <a:spcPts val="0"/>
              </a:spcBef>
              <a:buFont typeface="Arial" charset="0"/>
              <a:buNone/>
              <a:defRPr/>
            </a:pPr>
            <a:endParaRPr lang="fr-FR" sz="1400" b="1" i="1" dirty="0" smtClean="0">
              <a:solidFill>
                <a:schemeClr val="tx2"/>
              </a:solidFill>
              <a:effectLst/>
              <a:latin typeface="+mj-lt"/>
            </a:endParaRPr>
          </a:p>
          <a:p>
            <a:pPr marL="0" indent="0" eaLnBrk="1" hangingPunct="1">
              <a:lnSpc>
                <a:spcPct val="120000"/>
              </a:lnSpc>
              <a:spcBef>
                <a:spcPts val="0"/>
              </a:spcBef>
              <a:buFont typeface="Arial" charset="0"/>
              <a:buNone/>
              <a:defRPr/>
            </a:pPr>
            <a:endParaRPr lang="fr-FR" sz="1400" b="1" i="1" dirty="0" smtClean="0">
              <a:solidFill>
                <a:schemeClr val="tx2"/>
              </a:solidFill>
              <a:effectLst/>
              <a:latin typeface="+mj-lt"/>
            </a:endParaRPr>
          </a:p>
          <a:p>
            <a:pPr marL="0" indent="0" eaLnBrk="1" hangingPunct="1">
              <a:lnSpc>
                <a:spcPct val="120000"/>
              </a:lnSpc>
              <a:spcBef>
                <a:spcPts val="0"/>
              </a:spcBef>
              <a:buFont typeface="Arial" charset="0"/>
              <a:buNone/>
              <a:defRPr/>
            </a:pPr>
            <a:r>
              <a:rPr lang="fr-FR" sz="2800" b="1" i="1" dirty="0" smtClean="0">
                <a:solidFill>
                  <a:srgbClr val="FF0000"/>
                </a:solidFill>
                <a:effectLst/>
                <a:latin typeface="+mj-lt"/>
              </a:rPr>
              <a:t>5</a:t>
            </a:r>
            <a:r>
              <a:rPr lang="fr-FR" sz="2800" b="1" i="1" dirty="0" smtClean="0">
                <a:solidFill>
                  <a:schemeClr val="tx2"/>
                </a:solidFill>
                <a:effectLst/>
                <a:latin typeface="+mj-lt"/>
              </a:rPr>
              <a:t> – L’aide </a:t>
            </a:r>
            <a:r>
              <a:rPr lang="fr-FR" sz="2800" b="1" i="1" dirty="0" smtClean="0">
                <a:solidFill>
                  <a:srgbClr val="FF0000"/>
                </a:solidFill>
                <a:effectLst/>
                <a:latin typeface="+mj-lt"/>
              </a:rPr>
              <a:t>affecte les échanges </a:t>
            </a:r>
            <a:r>
              <a:rPr lang="fr-FR" sz="2800" b="1" i="1" dirty="0" smtClean="0">
                <a:solidFill>
                  <a:schemeClr val="tx2"/>
                </a:solidFill>
                <a:effectLst/>
                <a:latin typeface="+mj-lt"/>
              </a:rPr>
              <a:t>entre Etats membres: </a:t>
            </a:r>
            <a:r>
              <a:rPr lang="fr-FR" sz="2800" dirty="0" smtClean="0">
                <a:solidFill>
                  <a:schemeClr val="tx2"/>
                </a:solidFill>
                <a:effectLst/>
                <a:latin typeface="+mj-lt"/>
              </a:rPr>
              <a:t>ayant un impact économique potentiel dans les autres pays de l’Union européenne (à la différence des aides au maintien  des services à la population en milieu rural) </a:t>
            </a:r>
            <a:endParaRPr lang="fr-FR" sz="2400" dirty="0" smtClean="0">
              <a:solidFill>
                <a:schemeClr val="tx2"/>
              </a:solidFill>
              <a:effectLst/>
              <a:latin typeface="+mj-lt"/>
            </a:endParaRPr>
          </a:p>
        </p:txBody>
      </p:sp>
      <p:sp>
        <p:nvSpPr>
          <p:cNvPr id="6" name="Espace réservé du pied de page 5"/>
          <p:cNvSpPr>
            <a:spLocks noGrp="1"/>
          </p:cNvSpPr>
          <p:nvPr>
            <p:ph type="ftr" sz="quarter" idx="11"/>
          </p:nvPr>
        </p:nvSpPr>
        <p:spPr/>
        <p:txBody>
          <a:bodyPr/>
          <a:lstStyle/>
          <a:p>
            <a:r>
              <a:rPr lang="fr-FR" smtClean="0"/>
              <a:t>JP BOVE/FCAE</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6</a:t>
            </a:fld>
            <a:endParaRPr lang="fr-FR" dirty="0"/>
          </a:p>
        </p:txBody>
      </p:sp>
      <p:sp>
        <p:nvSpPr>
          <p:cNvPr id="9" name="Rectangle 8"/>
          <p:cNvSpPr/>
          <p:nvPr/>
        </p:nvSpPr>
        <p:spPr>
          <a:xfrm>
            <a:off x="3312739" y="4016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2"/>
          <a:stretch>
            <a:fillRect/>
          </a:stretch>
        </p:blipFill>
        <p:spPr>
          <a:xfrm>
            <a:off x="8579667" y="74704"/>
            <a:ext cx="564333" cy="370847"/>
          </a:xfrm>
          <a:prstGeom prst="rect">
            <a:avLst/>
          </a:prstGeom>
        </p:spPr>
      </p:pic>
      <p:pic>
        <p:nvPicPr>
          <p:cNvPr id="11"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 calcmode="lin" valueType="num">
                                      <p:cBhvr additive="base">
                                        <p:cTn id="3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anim calcmode="lin" valueType="num">
                                      <p:cBhvr additive="base">
                                        <p:cTn id="3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13" end="13"/>
                                            </p:txEl>
                                          </p:spTgt>
                                        </p:tgtEl>
                                        <p:attrNameLst>
                                          <p:attrName>style.visibility</p:attrName>
                                        </p:attrNameLst>
                                      </p:cBhvr>
                                      <p:to>
                                        <p:strVal val="visible"/>
                                      </p:to>
                                    </p:set>
                                    <p:anim calcmode="lin" valueType="num">
                                      <p:cBhvr additive="base">
                                        <p:cTn id="43"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à coins arrondis 10"/>
          <p:cNvSpPr/>
          <p:nvPr/>
        </p:nvSpPr>
        <p:spPr>
          <a:xfrm>
            <a:off x="529389" y="2241986"/>
            <a:ext cx="1285884"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6" name="Rectangle à coins arrondis 5"/>
          <p:cNvSpPr/>
          <p:nvPr/>
        </p:nvSpPr>
        <p:spPr>
          <a:xfrm>
            <a:off x="5026848" y="2197188"/>
            <a:ext cx="2857520"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9" name="Rectangle à coins arrondis 8"/>
          <p:cNvSpPr/>
          <p:nvPr/>
        </p:nvSpPr>
        <p:spPr>
          <a:xfrm>
            <a:off x="480501" y="2871782"/>
            <a:ext cx="2286016"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620688"/>
            <a:ext cx="7668345" cy="5925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dirty="0" smtClean="0">
                <a:latin typeface="Arial" pitchFamily="34" charset="0"/>
                <a:cs typeface="Arial" pitchFamily="34" charset="0"/>
              </a:rPr>
              <a:t>Les 5 critères des aides d’Etat</a:t>
            </a:r>
            <a:endParaRPr lang="fr-FR" sz="3200" b="1" dirty="0">
              <a:latin typeface="Arial" pitchFamily="34" charset="0"/>
              <a:cs typeface="Arial" pitchFamily="34" charset="0"/>
            </a:endParaRPr>
          </a:p>
        </p:txBody>
      </p:sp>
      <p:pic>
        <p:nvPicPr>
          <p:cNvPr id="10" name="Image 9"/>
          <p:cNvPicPr>
            <a:picLocks noChangeAspect="1"/>
          </p:cNvPicPr>
          <p:nvPr/>
        </p:nvPicPr>
        <p:blipFill>
          <a:blip r:embed="rId2" cstate="print"/>
          <a:srcRect/>
          <a:stretch>
            <a:fillRect/>
          </a:stretch>
        </p:blipFill>
        <p:spPr bwMode="auto">
          <a:xfrm>
            <a:off x="8193093" y="500042"/>
            <a:ext cx="950939" cy="1357322"/>
          </a:xfrm>
          <a:prstGeom prst="rect">
            <a:avLst/>
          </a:prstGeom>
          <a:noFill/>
          <a:ln w="9525">
            <a:noFill/>
            <a:miter lim="800000"/>
            <a:headEnd/>
            <a:tailEnd/>
          </a:ln>
        </p:spPr>
      </p:pic>
      <p:sp>
        <p:nvSpPr>
          <p:cNvPr id="12" name="Espace réservé du pied de page 11"/>
          <p:cNvSpPr>
            <a:spLocks noGrp="1"/>
          </p:cNvSpPr>
          <p:nvPr>
            <p:ph type="ftr" sz="quarter" idx="11"/>
          </p:nvPr>
        </p:nvSpPr>
        <p:spPr/>
        <p:txBody>
          <a:bodyPr/>
          <a:lstStyle/>
          <a:p>
            <a:r>
              <a:rPr lang="fr-FR" smtClean="0"/>
              <a:t>JP BOVE www.fcae.eu</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7</a:t>
            </a:fld>
            <a:endParaRPr lang="fr-FR" dirty="0"/>
          </a:p>
        </p:txBody>
      </p:sp>
      <p:sp>
        <p:nvSpPr>
          <p:cNvPr id="5" name="Rectangle 4"/>
          <p:cNvSpPr txBox="1">
            <a:spLocks noChangeArrowheads="1"/>
          </p:cNvSpPr>
          <p:nvPr/>
        </p:nvSpPr>
        <p:spPr>
          <a:xfrm>
            <a:off x="428596" y="1222555"/>
            <a:ext cx="8929750" cy="4714908"/>
          </a:xfrm>
          <a:prstGeom prst="rect">
            <a:avLst/>
          </a:prstGeom>
        </p:spPr>
        <p:txBody>
          <a:bodyPr vert="horz" lIns="91440" tIns="45720" rIns="91440" bIns="45720" rtlCol="0">
            <a:normAutofit fontScale="85000" lnSpcReduction="10000"/>
          </a:bodyPr>
          <a:lstStyle/>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2600" b="1" i="1" u="sng" strike="noStrike" kern="1200" cap="none" spc="0" normalizeH="0" baseline="0" noProof="0" dirty="0" smtClean="0">
                <a:ln>
                  <a:noFill/>
                </a:ln>
                <a:solidFill>
                  <a:srgbClr val="FF0000"/>
                </a:solidFill>
                <a:effectLst/>
                <a:uLnTx/>
                <a:uFillTx/>
                <a:latin typeface="+mj-lt"/>
                <a:ea typeface="+mn-ea"/>
                <a:cs typeface="+mn-cs"/>
              </a:rPr>
              <a:t>1 – LE CRITERE DE L’ENTREPRISE</a:t>
            </a:r>
            <a:r>
              <a:rPr kumimoji="0" lang="fr-FR" sz="2600" b="1" i="1" u="none" strike="noStrike" kern="1200" cap="none" spc="0" normalizeH="0" baseline="0" noProof="0" dirty="0" smtClean="0">
                <a:ln>
                  <a:noFill/>
                </a:ln>
                <a:solidFill>
                  <a:srgbClr val="FF0000"/>
                </a:solidFill>
                <a:effectLst/>
                <a:uLnTx/>
                <a:uFillTx/>
                <a:latin typeface="+mj-lt"/>
                <a:ea typeface="+mn-ea"/>
                <a:cs typeface="+mn-cs"/>
              </a:rPr>
              <a:t>:</a:t>
            </a:r>
            <a:r>
              <a:rPr kumimoji="0" lang="fr-FR" sz="2600" b="0" i="0" u="none" strike="noStrike" kern="1200" cap="none" spc="0" normalizeH="0" baseline="0" noProof="0" dirty="0" smtClean="0">
                <a:ln>
                  <a:noFill/>
                </a:ln>
                <a:solidFill>
                  <a:srgbClr val="FF0000"/>
                </a:solidFill>
                <a:effectLst/>
                <a:uLnTx/>
                <a:uFillTx/>
                <a:latin typeface="+mj-lt"/>
                <a:ea typeface="+mn-ea"/>
                <a:cs typeface="+mn-cs"/>
              </a:rPr>
              <a:t> </a:t>
            </a:r>
          </a:p>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900" b="0" i="0" u="none" strike="noStrike" kern="1200" cap="none" spc="0" normalizeH="0" baseline="0" noProof="0" dirty="0" smtClean="0">
                <a:ln>
                  <a:noFill/>
                </a:ln>
                <a:solidFill>
                  <a:schemeClr val="tx2"/>
                </a:solidFill>
                <a:effectLst/>
                <a:uLnTx/>
                <a:uFillTx/>
                <a:latin typeface="+mj-lt"/>
                <a:ea typeface="+mn-ea"/>
                <a:cs typeface="+mn-cs"/>
              </a:rPr>
              <a:t>	</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La réglementation ne s’applique</a:t>
            </a:r>
            <a:r>
              <a:rPr kumimoji="0" lang="fr-FR" sz="1800" b="1" i="0" u="none" strike="noStrike" kern="1200" cap="none" spc="0" normalizeH="0" noProof="0" dirty="0" smtClean="0">
                <a:ln>
                  <a:noFill/>
                </a:ln>
                <a:solidFill>
                  <a:schemeClr val="tx2"/>
                </a:solidFill>
                <a:effectLst/>
                <a:uLnTx/>
                <a:uFillTx/>
                <a:latin typeface="+mj-lt"/>
                <a:ea typeface="+mn-ea"/>
                <a:cs typeface="+mn-cs"/>
              </a:rPr>
              <a:t> qu’aux </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aides </a:t>
            </a:r>
            <a:r>
              <a:rPr kumimoji="0" lang="fr-FR" sz="1800" b="1" i="0" u="none" strike="noStrike" kern="1200" cap="none" spc="0" normalizeH="0" baseline="0" noProof="0" dirty="0" smtClean="0">
                <a:ln>
                  <a:noFill/>
                </a:ln>
                <a:solidFill>
                  <a:srgbClr val="C00000"/>
                </a:solidFill>
                <a:effectLst/>
                <a:uLnTx/>
                <a:uFillTx/>
                <a:latin typeface="+mj-lt"/>
                <a:ea typeface="+mn-ea"/>
                <a:cs typeface="+mn-cs"/>
              </a:rPr>
              <a:t>AUX ENTREPRISES</a:t>
            </a:r>
          </a:p>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800" b="1" i="0" u="none" strike="noStrike" kern="1200" cap="none" spc="0" normalizeH="0" baseline="0" noProof="0" dirty="0" smtClean="0">
                <a:ln>
                  <a:noFill/>
                </a:ln>
                <a:solidFill>
                  <a:schemeClr val="tx2"/>
                </a:solidFill>
                <a:effectLst/>
                <a:uLnTx/>
                <a:uFillTx/>
                <a:latin typeface="+mj-lt"/>
                <a:ea typeface="+mn-ea"/>
                <a:cs typeface="+mn-cs"/>
              </a:rPr>
              <a:t>				</a:t>
            </a:r>
          </a:p>
          <a:p>
            <a:pPr marL="0" marR="0" lvl="0" indent="0" defTabSz="914400" rtl="0" eaLnBrk="1" fontAlgn="auto" latinLnBrk="0" hangingPunct="1">
              <a:lnSpc>
                <a:spcPct val="120000"/>
              </a:lnSpc>
              <a:spcAft>
                <a:spcPts val="0"/>
              </a:spcAft>
              <a:buClr>
                <a:schemeClr val="accent3"/>
              </a:buClr>
              <a:buSzTx/>
              <a:buFont typeface="Arial" charset="0"/>
              <a:buNone/>
              <a:tabLst/>
              <a:defRPr/>
            </a:pPr>
            <a:r>
              <a:rPr kumimoji="0" lang="fr-FR" sz="1800" b="1" i="0" u="sng" strike="noStrike" kern="1200" cap="none" spc="0" normalizeH="0" baseline="0" noProof="0" dirty="0" smtClean="0">
                <a:ln>
                  <a:noFill/>
                </a:ln>
                <a:solidFill>
                  <a:srgbClr val="FF0000"/>
                </a:solidFill>
                <a:effectLst/>
                <a:uLnTx/>
                <a:uFillTx/>
                <a:latin typeface="+mj-lt"/>
                <a:ea typeface="+mn-ea"/>
                <a:cs typeface="+mn-cs"/>
              </a:rPr>
              <a:t>DEFINITION DE L’ENTREPRISE</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1800" b="0" i="0" u="none" strike="noStrike" kern="1200" cap="none" spc="0" normalizeH="0" baseline="0" noProof="0" dirty="0" err="1" smtClean="0">
                <a:ln>
                  <a:noFill/>
                </a:ln>
                <a:solidFill>
                  <a:schemeClr val="tx2"/>
                </a:solidFill>
                <a:effectLst/>
                <a:uLnTx/>
                <a:uFillTx/>
                <a:latin typeface="+mj-lt"/>
                <a:ea typeface="+mn-ea"/>
                <a:cs typeface="+mn-cs"/>
              </a:rPr>
              <a:t>arti</a:t>
            </a:r>
            <a:r>
              <a:rPr kumimoji="0" lang="fr-FR" sz="1800" b="0" i="0" u="none" strike="noStrike" kern="1200" cap="none" spc="0" normalizeH="0" baseline="0" noProof="0" dirty="0" smtClean="0">
                <a:ln>
                  <a:noFill/>
                </a:ln>
                <a:solidFill>
                  <a:schemeClr val="tx2"/>
                </a:solidFill>
                <a:effectLst/>
                <a:uLnTx/>
                <a:uFillTx/>
                <a:latin typeface="+mj-lt"/>
                <a:ea typeface="+mn-ea"/>
                <a:cs typeface="+mn-cs"/>
              </a:rPr>
              <a:t>. 1 Annexe 1 du REGLEMENT  D’EXEMPTION PAR CATEGORIE (RGEC ) 17/6/14</a:t>
            </a:r>
            <a:endParaRPr kumimoji="0" lang="fr-FR" sz="1800" b="0" i="0" u="sng" strike="noStrike" kern="1200" cap="none" spc="0" normalizeH="0" baseline="0" noProof="0" dirty="0" smtClean="0">
              <a:ln>
                <a:noFill/>
              </a:ln>
              <a:solidFill>
                <a:schemeClr val="tx2"/>
              </a:solidFill>
              <a:effectLst/>
              <a:uLnTx/>
              <a:uFillTx/>
              <a:latin typeface="+mj-lt"/>
              <a:ea typeface="+mn-ea"/>
              <a:cs typeface="+mn-cs"/>
            </a:endParaRPr>
          </a:p>
          <a:p>
            <a:pPr marL="1463040" marR="0" lvl="4" indent="-210312" defTabSz="914400" rtl="0" eaLnBrk="1" fontAlgn="auto" latinLnBrk="0" hangingPunct="1">
              <a:lnSpc>
                <a:spcPct val="120000"/>
              </a:lnSpc>
              <a:spcAft>
                <a:spcPts val="0"/>
              </a:spcAft>
              <a:buClr>
                <a:schemeClr val="accent4"/>
              </a:buClr>
              <a:buSzTx/>
              <a:buFont typeface="Wingdings 2"/>
              <a:buChar char=""/>
              <a:tabLst/>
              <a:defRPr/>
            </a:pPr>
            <a:endParaRPr kumimoji="0" lang="fr-FR" sz="6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rgbClr val="FF0000"/>
                </a:solidFill>
                <a:effectLst/>
                <a:uLnTx/>
                <a:uFillTx/>
                <a:latin typeface="+mj-lt"/>
                <a:ea typeface="+mn-ea"/>
                <a:cs typeface="+mn-cs"/>
              </a:rPr>
              <a:t>toute entité   </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indépendamment de sa forme juridique  </a:t>
            </a:r>
            <a:r>
              <a:rPr kumimoji="0" lang="fr-FR" sz="1800" b="1" i="0" u="none" strike="noStrike" kern="1200" cap="none" spc="0" normalizeH="0" baseline="0" noProof="0" dirty="0" smtClean="0">
                <a:ln>
                  <a:noFill/>
                </a:ln>
                <a:solidFill>
                  <a:srgbClr val="C00000"/>
                </a:solidFill>
                <a:effectLst/>
                <a:uLnTx/>
                <a:uFillTx/>
                <a:latin typeface="+mj-lt"/>
                <a:ea typeface="+mn-ea"/>
                <a:cs typeface="+mn-cs"/>
              </a:rPr>
              <a:t>qui exerce une activité économique </a:t>
            </a:r>
          </a:p>
          <a:p>
            <a:pPr marL="1463040" marR="0" lvl="4" indent="-210312" defTabSz="914400" rtl="0" eaLnBrk="1" fontAlgn="auto" latinLnBrk="0" hangingPunct="1">
              <a:lnSpc>
                <a:spcPct val="120000"/>
              </a:lnSpc>
              <a:spcAft>
                <a:spcPts val="0"/>
              </a:spcAft>
              <a:buClr>
                <a:schemeClr val="accent4"/>
              </a:buClr>
              <a:buSzTx/>
              <a:buFont typeface="Wingdings 2"/>
              <a:buChar char=""/>
              <a:tabLst/>
              <a:defRPr/>
            </a:pPr>
            <a:endParaRPr kumimoji="0" lang="fr-FR" sz="6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Activité économique </a:t>
            </a:r>
            <a:r>
              <a:rPr kumimoji="0" lang="fr-FR" sz="1800" i="0" u="none" strike="noStrike" kern="1200" cap="none" spc="0" normalizeH="0" baseline="0" noProof="0" dirty="0" smtClean="0">
                <a:ln>
                  <a:noFill/>
                </a:ln>
                <a:solidFill>
                  <a:schemeClr val="tx2"/>
                </a:solidFill>
                <a:effectLst/>
                <a:uLnTx/>
                <a:uFillTx/>
                <a:latin typeface="+mj-lt"/>
                <a:ea typeface="+mn-ea"/>
                <a:cs typeface="+mn-cs"/>
              </a:rPr>
              <a:t>(non définie RGEC) </a:t>
            </a:r>
            <a:r>
              <a:rPr lang="fr-FR" dirty="0" smtClean="0">
                <a:solidFill>
                  <a:schemeClr val="tx2"/>
                </a:solidFill>
                <a:latin typeface="+mj-lt"/>
              </a:rPr>
              <a:t>:</a:t>
            </a:r>
            <a:r>
              <a:rPr kumimoji="0" lang="fr-FR" sz="1800" i="0" u="none" strike="noStrike" kern="1200" cap="none" spc="0" normalizeH="0" baseline="0" noProof="0" dirty="0" smtClean="0">
                <a:ln>
                  <a:noFill/>
                </a:ln>
                <a:solidFill>
                  <a:schemeClr val="tx2"/>
                </a:solidFill>
                <a:effectLst/>
                <a:uLnTx/>
                <a:uFillTx/>
                <a:latin typeface="+mj-lt"/>
                <a:ea typeface="+mn-ea"/>
                <a:cs typeface="+mn-cs"/>
              </a:rPr>
              <a:t> </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mise sur le marché de biens et services même sans but lucratif</a:t>
            </a:r>
          </a:p>
          <a:p>
            <a:pPr marL="1188720" marR="0" lvl="3" indent="-210312" defTabSz="914400" rtl="0" eaLnBrk="1" fontAlgn="auto" latinLnBrk="0" hangingPunct="1">
              <a:lnSpc>
                <a:spcPct val="120000"/>
              </a:lnSpc>
              <a:spcAft>
                <a:spcPts val="0"/>
              </a:spcAft>
              <a:buClr>
                <a:schemeClr val="accent3"/>
              </a:buClr>
              <a:buSzTx/>
              <a:buFont typeface="Wingdings 2"/>
              <a:buChar char=""/>
              <a:tabLst/>
              <a:defRPr/>
            </a:pPr>
            <a:endParaRPr kumimoji="0" lang="fr-FR" sz="6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Entreprises potentielles:</a:t>
            </a:r>
          </a:p>
          <a:p>
            <a:pPr marR="0" lvl="0" defTabSz="914400" rtl="0" eaLnBrk="1" fontAlgn="auto" latinLnBrk="0" hangingPunct="1">
              <a:lnSpc>
                <a:spcPct val="120000"/>
              </a:lnSpc>
              <a:spcAft>
                <a:spcPts val="0"/>
              </a:spcAft>
              <a:buClr>
                <a:schemeClr val="accent3"/>
              </a:buClr>
              <a:buSzTx/>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Non citées dans la définition du RGEC mais évidemment</a:t>
            </a:r>
            <a:r>
              <a:rPr kumimoji="0" lang="fr-FR" sz="1800" b="1" i="0" u="none" strike="noStrike" kern="1200" cap="none" spc="0" normalizeH="0" noProof="0" dirty="0" smtClean="0">
                <a:ln>
                  <a:noFill/>
                </a:ln>
                <a:solidFill>
                  <a:schemeClr val="tx2"/>
                </a:solidFill>
                <a:effectLst/>
                <a:uLnTx/>
                <a:uFillTx/>
                <a:latin typeface="+mj-lt"/>
                <a:ea typeface="+mn-ea"/>
                <a:cs typeface="+mn-cs"/>
              </a:rPr>
              <a:t> concernées:</a:t>
            </a:r>
            <a:endParaRPr kumimoji="0" lang="fr-FR" sz="18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entreprises</a:t>
            </a:r>
            <a:r>
              <a:rPr kumimoji="0" lang="fr-FR" sz="1800" b="0" i="0" u="none" strike="noStrike" kern="1200" cap="none" spc="0" normalizeH="0" noProof="0" dirty="0" smtClean="0">
                <a:ln>
                  <a:noFill/>
                </a:ln>
                <a:solidFill>
                  <a:schemeClr val="tx2"/>
                </a:solidFill>
                <a:effectLst/>
                <a:uLnTx/>
                <a:uFillTx/>
                <a:latin typeface="+mj-lt"/>
                <a:ea typeface="+mn-ea"/>
                <a:cs typeface="+mn-cs"/>
              </a:rPr>
              <a:t> commerciales</a:t>
            </a:r>
            <a:r>
              <a:rPr kumimoji="0" lang="fr-FR" sz="1800" b="0" i="0" u="none" strike="noStrike" kern="1200" cap="none" spc="0" normalizeH="0" baseline="0" noProof="0" dirty="0" smtClean="0">
                <a:ln>
                  <a:noFill/>
                </a:ln>
                <a:solidFill>
                  <a:schemeClr val="tx2"/>
                </a:solidFill>
                <a:effectLst/>
                <a:uLnTx/>
                <a:uFillTx/>
                <a:latin typeface="+mj-lt"/>
                <a:ea typeface="+mn-ea"/>
                <a:cs typeface="+mn-cs"/>
              </a:rPr>
              <a:t> (ex</a:t>
            </a:r>
            <a:r>
              <a:rPr kumimoji="0" lang="fr-FR" sz="1800" b="0" i="0" u="none" strike="noStrike" kern="1200" cap="none" spc="0" normalizeH="0" noProof="0" dirty="0" smtClean="0">
                <a:ln>
                  <a:noFill/>
                </a:ln>
                <a:solidFill>
                  <a:schemeClr val="tx2"/>
                </a:solidFill>
                <a:effectLst/>
                <a:uLnTx/>
                <a:uFillTx/>
                <a:latin typeface="+mj-lt"/>
                <a:ea typeface="+mn-ea"/>
                <a:cs typeface="+mn-cs"/>
              </a:rPr>
              <a:t> </a:t>
            </a:r>
            <a:r>
              <a:rPr kumimoji="0" lang="fr-FR" sz="1800" b="0" i="0" u="none" strike="noStrike" kern="1200" cap="none" spc="0" normalizeH="0" baseline="0" noProof="0" dirty="0" smtClean="0">
                <a:ln>
                  <a:noFill/>
                </a:ln>
                <a:solidFill>
                  <a:schemeClr val="tx2"/>
                </a:solidFill>
                <a:effectLst/>
                <a:uLnTx/>
                <a:uFillTx/>
                <a:latin typeface="+mj-lt"/>
                <a:ea typeface="+mn-ea"/>
                <a:cs typeface="+mn-cs"/>
              </a:rPr>
              <a:t>SA  SAS SARL EURL  SNC  SCIC, SCOP, etc.)</a:t>
            </a:r>
          </a:p>
          <a:p>
            <a:pPr marL="274320" indent="-274320">
              <a:lnSpc>
                <a:spcPct val="120000"/>
              </a:lnSpc>
              <a:buClr>
                <a:schemeClr val="accent3"/>
              </a:buClr>
              <a:buFont typeface="Wingdings 2"/>
              <a:buChar char=""/>
              <a:defRPr/>
            </a:pPr>
            <a:r>
              <a:rPr lang="fr-FR" dirty="0" smtClean="0">
                <a:solidFill>
                  <a:schemeClr val="tx2"/>
                </a:solidFill>
              </a:rPr>
              <a:t>les exploitants agricoles, les coopératives </a:t>
            </a:r>
          </a:p>
          <a:p>
            <a:pPr>
              <a:lnSpc>
                <a:spcPct val="120000"/>
              </a:lnSpc>
              <a:buClr>
                <a:schemeClr val="accent3"/>
              </a:buClr>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Citées dans la définition du RGEC:</a:t>
            </a: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sociétés de personnes, les activités artisanales, </a:t>
            </a: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activités individuelles, familiales</a:t>
            </a: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associations potentiellement (si elles exercent régulièrement une activité économique)</a:t>
            </a:r>
            <a:endParaRPr kumimoji="0" lang="fr-FR" sz="1800" b="1" i="0" u="none" strike="noStrike" kern="1200" cap="none" spc="0" normalizeH="0" baseline="0" noProof="0" dirty="0" smtClean="0">
              <a:ln>
                <a:noFill/>
              </a:ln>
              <a:solidFill>
                <a:schemeClr val="tx2"/>
              </a:solidFill>
              <a:effectLst/>
              <a:uLnTx/>
              <a:uFillTx/>
              <a:latin typeface="+mj-lt"/>
              <a:ea typeface="+mn-ea"/>
              <a:cs typeface="+mn-cs"/>
            </a:endParaRPr>
          </a:p>
          <a:p>
            <a:pPr marL="1188720" marR="0" lvl="3" indent="-210312" defTabSz="914400" rtl="0" eaLnBrk="1" fontAlgn="auto" latinLnBrk="0" hangingPunct="1">
              <a:lnSpc>
                <a:spcPct val="120000"/>
              </a:lnSpc>
              <a:spcAft>
                <a:spcPts val="0"/>
              </a:spcAft>
              <a:buClr>
                <a:schemeClr val="accent3"/>
              </a:buClr>
              <a:buSzTx/>
              <a:buFont typeface="Wingdings 2"/>
              <a:buChar char=""/>
              <a:tabLst/>
              <a:defRPr/>
            </a:pPr>
            <a:endParaRPr kumimoji="0" lang="fr-FR" sz="6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1" u="none" strike="noStrike" kern="1200" cap="none" spc="0" normalizeH="0" baseline="0" noProof="0" dirty="0" smtClean="0">
                <a:ln>
                  <a:noFill/>
                </a:ln>
                <a:solidFill>
                  <a:schemeClr val="tx2"/>
                </a:solidFill>
                <a:effectLst/>
                <a:uLnTx/>
                <a:uFillTx/>
                <a:latin typeface="+mj-lt"/>
                <a:ea typeface="+mn-ea"/>
                <a:cs typeface="+mn-cs"/>
              </a:rPr>
              <a:t>une collectivité locale ou établissement public peut être une « entreprise » s’il exerce</a:t>
            </a:r>
            <a:r>
              <a:rPr kumimoji="0" lang="fr-FR" sz="1800" b="1" i="1" u="none" strike="noStrike" kern="1200" cap="none" spc="0" normalizeH="0" noProof="0" dirty="0" smtClean="0">
                <a:ln>
                  <a:noFill/>
                </a:ln>
                <a:solidFill>
                  <a:schemeClr val="tx2"/>
                </a:solidFill>
                <a:effectLst/>
                <a:uLnTx/>
                <a:uFillTx/>
                <a:latin typeface="+mj-lt"/>
                <a:ea typeface="+mn-ea"/>
                <a:cs typeface="+mn-cs"/>
              </a:rPr>
              <a:t> une activité éco.</a:t>
            </a:r>
            <a:endParaRPr kumimoji="0" lang="fr-FR" sz="1800" b="1" i="1" u="none" strike="noStrike" kern="1200" cap="none" spc="0" normalizeH="0" baseline="0" noProof="0" dirty="0" smtClean="0">
              <a:ln>
                <a:noFill/>
              </a:ln>
              <a:solidFill>
                <a:schemeClr val="tx2"/>
              </a:solidFill>
              <a:effectLst/>
              <a:uLnTx/>
              <a:uFillTx/>
              <a:latin typeface="+mj-lt"/>
              <a:ea typeface="+mn-ea"/>
              <a:cs typeface="+mn-cs"/>
            </a:endParaRPr>
          </a:p>
          <a:p>
            <a:pPr marL="3657600" marR="0" lvl="8" indent="0" defTabSz="914400" rtl="0" eaLnBrk="1" fontAlgn="auto" latinLnBrk="0" hangingPunct="1">
              <a:lnSpc>
                <a:spcPct val="120000"/>
              </a:lnSpc>
              <a:spcAft>
                <a:spcPts val="0"/>
              </a:spcAft>
              <a:buClrTx/>
              <a:buSzTx/>
              <a:buFont typeface="Arial" pitchFamily="34" charset="0"/>
              <a:buNone/>
              <a:tabLst/>
              <a:defRPr/>
            </a:pPr>
            <a:endParaRPr kumimoji="0" lang="fr-FR" sz="6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20000"/>
              </a:lnSpc>
              <a:spcAft>
                <a:spcPts val="0"/>
              </a:spcAft>
              <a:buClrTx/>
              <a:buSzTx/>
              <a:buFont typeface="Arial" pitchFamily="34" charset="0"/>
              <a:buNone/>
              <a:tabLst/>
              <a:defRPr/>
            </a:pPr>
            <a:r>
              <a:rPr kumimoji="0" lang="fr-FR" sz="1800" b="1" i="0" u="none" strike="noStrike" kern="1200" cap="none" spc="0" normalizeH="0" baseline="0" noProof="0" dirty="0" smtClean="0">
                <a:ln>
                  <a:noFill/>
                </a:ln>
                <a:solidFill>
                  <a:srgbClr val="FF0000"/>
                </a:solidFill>
                <a:effectLst/>
                <a:uLnTx/>
                <a:uFillTx/>
                <a:latin typeface="+mn-lt"/>
                <a:ea typeface="+mn-ea"/>
                <a:cs typeface="+mn-cs"/>
              </a:rPr>
              <a:t>MAIS</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t>
            </a:r>
            <a:r>
              <a:rPr kumimoji="0" lang="fr-FR" sz="1800" b="1" i="0" u="none" strike="noStrike" kern="1200" cap="none" spc="0" normalizeH="0" noProof="0" dirty="0" smtClean="0">
                <a:ln>
                  <a:noFill/>
                </a:ln>
                <a:solidFill>
                  <a:schemeClr val="tx2"/>
                </a:solidFill>
                <a:effectLst/>
                <a:uLnTx/>
                <a:uFillTx/>
                <a:latin typeface="+mn-lt"/>
                <a:ea typeface="+mn-ea"/>
                <a:cs typeface="+mn-cs"/>
              </a:rPr>
              <a:t>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 Pas d’activité économique si </a:t>
            </a:r>
            <a:r>
              <a:rPr kumimoji="0" lang="fr-FR" sz="1800" b="0" i="0" u="none" strike="noStrike" kern="1200" cap="none" spc="0" normalizeH="0" baseline="0" noProof="0" dirty="0" smtClean="0">
                <a:ln>
                  <a:noFill/>
                </a:ln>
                <a:solidFill>
                  <a:schemeClr val="tx2"/>
                </a:solidFill>
                <a:effectLst/>
                <a:uLnTx/>
                <a:uFillTx/>
                <a:latin typeface="+mn-lt"/>
                <a:ea typeface="+mn-ea"/>
                <a:cs typeface="+mn-cs"/>
              </a:rPr>
              <a:t>les entités publiques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agissent dans leur qualité d’autorité publique </a:t>
            </a:r>
            <a:r>
              <a:rPr kumimoji="0" lang="fr-FR" sz="1800" b="1" i="0" u="none" strike="noStrike" kern="1200" cap="none" spc="0" normalizeH="0" baseline="0" noProof="0" dirty="0" err="1" smtClean="0">
                <a:ln>
                  <a:noFill/>
                </a:ln>
                <a:solidFill>
                  <a:srgbClr val="F6310A"/>
                </a:solidFill>
                <a:effectLst/>
                <a:uLnTx/>
                <a:uFillTx/>
                <a:latin typeface="+mn-lt"/>
                <a:ea typeface="+mn-ea"/>
                <a:cs typeface="+mn-cs"/>
              </a:rPr>
              <a:t>Cad</a:t>
            </a:r>
            <a:r>
              <a:rPr lang="fr-FR" b="1" noProof="0" dirty="0" smtClean="0">
                <a:solidFill>
                  <a:schemeClr val="tx2"/>
                </a:solidFill>
              </a:rPr>
              <a:t>:</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1800" b="0" i="0" u="none" strike="noStrike" kern="1200" cap="none" spc="0" normalizeH="0" baseline="0" noProof="0" dirty="0" smtClean="0">
                <a:ln>
                  <a:noFill/>
                </a:ln>
                <a:solidFill>
                  <a:schemeClr val="tx2"/>
                </a:solidFill>
                <a:effectLst/>
                <a:uLnTx/>
                <a:uFillTx/>
                <a:latin typeface="+mn-lt"/>
                <a:ea typeface="+mn-ea"/>
                <a:cs typeface="+mn-cs"/>
              </a:rPr>
              <a:t>l’activité constitue une mission qui relève des «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fonctions essentielles de l’Etat</a:t>
            </a:r>
            <a:r>
              <a:rPr kumimoji="0" lang="fr-FR" sz="1800" b="0" i="0" u="none" strike="noStrike" kern="1200" cap="none" spc="0" normalizeH="0" baseline="0" noProof="0" dirty="0" smtClean="0">
                <a:ln>
                  <a:noFill/>
                </a:ln>
                <a:solidFill>
                  <a:schemeClr val="tx2"/>
                </a:solidFill>
                <a:effectLst/>
                <a:uLnTx/>
                <a:uFillTx/>
                <a:latin typeface="+mn-lt"/>
                <a:ea typeface="+mn-ea"/>
                <a:cs typeface="+mn-cs"/>
              </a:rPr>
              <a:t> » (</a:t>
            </a:r>
            <a:r>
              <a:rPr kumimoji="0" lang="fr-FR" sz="1800" b="1" i="1" u="none" strike="noStrike" kern="1200" cap="none" spc="0" normalizeH="0" baseline="0" noProof="0" dirty="0" smtClean="0">
                <a:ln>
                  <a:noFill/>
                </a:ln>
                <a:solidFill>
                  <a:schemeClr val="tx2"/>
                </a:solidFill>
                <a:effectLst/>
                <a:uLnTx/>
                <a:uFillTx/>
                <a:latin typeface="+mn-lt"/>
                <a:ea typeface="+mn-ea"/>
                <a:cs typeface="+mn-cs"/>
              </a:rPr>
              <a:t>pas de définition précise)</a:t>
            </a:r>
            <a:endParaRPr kumimoji="0" lang="fr-FR" sz="1800" b="1" i="1" u="none" strike="noStrike" kern="1200" cap="none" spc="0" normalizeH="0" baseline="0" noProof="0" dirty="0" smtClean="0">
              <a:ln>
                <a:noFill/>
              </a:ln>
              <a:solidFill>
                <a:schemeClr val="tx2"/>
              </a:solidFill>
              <a:effectLst/>
              <a:uLnTx/>
              <a:uFillTx/>
              <a:latin typeface="+mj-lt"/>
              <a:ea typeface="+mn-ea"/>
              <a:cs typeface="+mn-cs"/>
            </a:endParaRPr>
          </a:p>
        </p:txBody>
      </p:sp>
      <p:sp>
        <p:nvSpPr>
          <p:cNvPr id="14" name="Rectangle 13"/>
          <p:cNvSpPr/>
          <p:nvPr/>
        </p:nvSpPr>
        <p:spPr>
          <a:xfrm>
            <a:off x="3386336" y="70244"/>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Image 14"/>
          <p:cNvPicPr>
            <a:picLocks noChangeAspect="1"/>
          </p:cNvPicPr>
          <p:nvPr/>
        </p:nvPicPr>
        <p:blipFill>
          <a:blip r:embed="rId3"/>
          <a:stretch>
            <a:fillRect/>
          </a:stretch>
        </p:blipFill>
        <p:spPr>
          <a:xfrm>
            <a:off x="8579635" y="77853"/>
            <a:ext cx="564333" cy="370847"/>
          </a:xfrm>
          <a:prstGeom prst="rect">
            <a:avLst/>
          </a:prstGeom>
        </p:spPr>
      </p:pic>
      <p:pic>
        <p:nvPicPr>
          <p:cNvPr id="16"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46878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0-#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1+#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8" end="8"/>
                                            </p:txEl>
                                          </p:spTgt>
                                        </p:tgtEl>
                                        <p:attrNameLst>
                                          <p:attrName>style.visibility</p:attrName>
                                        </p:attrNameLst>
                                      </p:cBhvr>
                                      <p:to>
                                        <p:strVal val="visible"/>
                                      </p:to>
                                    </p:set>
                                    <p:anim calcmode="lin" valueType="num">
                                      <p:cBhvr additive="base">
                                        <p:cTn id="6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fill="hold"/>
                                        <p:tgtEl>
                                          <p:spTgt spid="9"/>
                                        </p:tgtEl>
                                        <p:attrNameLst>
                                          <p:attrName>ppt_x</p:attrName>
                                        </p:attrNameLst>
                                      </p:cBhvr>
                                      <p:tavLst>
                                        <p:tav tm="0">
                                          <p:val>
                                            <p:strVal val="0-#ppt_w/2"/>
                                          </p:val>
                                        </p:tav>
                                        <p:tav tm="100000">
                                          <p:val>
                                            <p:strVal val="#ppt_x"/>
                                          </p:val>
                                        </p:tav>
                                      </p:tavLst>
                                    </p:anim>
                                    <p:anim calcmode="lin" valueType="num">
                                      <p:cBhvr additive="base">
                                        <p:cTn id="8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xEl>
                                              <p:pRg st="12" end="12"/>
                                            </p:txEl>
                                          </p:spTgt>
                                        </p:tgtEl>
                                        <p:attrNameLst>
                                          <p:attrName>style.visibility</p:attrName>
                                        </p:attrNameLst>
                                      </p:cBhvr>
                                      <p:to>
                                        <p:strVal val="visible"/>
                                      </p:to>
                                    </p:set>
                                    <p:anim calcmode="lin" valueType="num">
                                      <p:cBhvr additive="base">
                                        <p:cTn id="8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
                                            <p:txEl>
                                              <p:pRg st="13" end="13"/>
                                            </p:txEl>
                                          </p:spTgt>
                                        </p:tgtEl>
                                        <p:attrNameLst>
                                          <p:attrName>style.visibility</p:attrName>
                                        </p:attrNameLst>
                                      </p:cBhvr>
                                      <p:to>
                                        <p:strVal val="visible"/>
                                      </p:to>
                                    </p:set>
                                    <p:anim calcmode="lin" valueType="num">
                                      <p:cBhvr additive="base">
                                        <p:cTn id="9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5">
                                            <p:txEl>
                                              <p:pRg st="14" end="14"/>
                                            </p:txEl>
                                          </p:spTgt>
                                        </p:tgtEl>
                                        <p:attrNameLst>
                                          <p:attrName>style.visibility</p:attrName>
                                        </p:attrNameLst>
                                      </p:cBhvr>
                                      <p:to>
                                        <p:strVal val="visible"/>
                                      </p:to>
                                    </p:set>
                                    <p:anim calcmode="lin" valueType="num">
                                      <p:cBhvr additive="base">
                                        <p:cTn id="9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5">
                                            <p:txEl>
                                              <p:pRg st="15" end="15"/>
                                            </p:txEl>
                                          </p:spTgt>
                                        </p:tgtEl>
                                        <p:attrNameLst>
                                          <p:attrName>style.visibility</p:attrName>
                                        </p:attrNameLst>
                                      </p:cBhvr>
                                      <p:to>
                                        <p:strVal val="visible"/>
                                      </p:to>
                                    </p:set>
                                    <p:anim calcmode="lin" valueType="num">
                                      <p:cBhvr additive="base">
                                        <p:cTn id="103" dur="500" fill="hold"/>
                                        <p:tgtEl>
                                          <p:spTgt spid="5">
                                            <p:txEl>
                                              <p:pRg st="15" end="15"/>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5">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5">
                                            <p:txEl>
                                              <p:pRg st="16" end="16"/>
                                            </p:txEl>
                                          </p:spTgt>
                                        </p:tgtEl>
                                        <p:attrNameLst>
                                          <p:attrName>style.visibility</p:attrName>
                                        </p:attrNameLst>
                                      </p:cBhvr>
                                      <p:to>
                                        <p:strVal val="visible"/>
                                      </p:to>
                                    </p:set>
                                    <p:anim calcmode="lin" valueType="num">
                                      <p:cBhvr additive="base">
                                        <p:cTn id="109" dur="500" fill="hold"/>
                                        <p:tgtEl>
                                          <p:spTgt spid="5">
                                            <p:txEl>
                                              <p:pRg st="16" end="16"/>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5">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5">
                                            <p:txEl>
                                              <p:pRg st="17" end="17"/>
                                            </p:txEl>
                                          </p:spTgt>
                                        </p:tgtEl>
                                        <p:attrNameLst>
                                          <p:attrName>style.visibility</p:attrName>
                                        </p:attrNameLst>
                                      </p:cBhvr>
                                      <p:to>
                                        <p:strVal val="visible"/>
                                      </p:to>
                                    </p:set>
                                    <p:anim calcmode="lin" valueType="num">
                                      <p:cBhvr additive="base">
                                        <p:cTn id="115" dur="500" fill="hold"/>
                                        <p:tgtEl>
                                          <p:spTgt spid="5">
                                            <p:txEl>
                                              <p:pRg st="17" end="17"/>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5">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5">
                                            <p:txEl>
                                              <p:pRg st="19" end="19"/>
                                            </p:txEl>
                                          </p:spTgt>
                                        </p:tgtEl>
                                        <p:attrNameLst>
                                          <p:attrName>style.visibility</p:attrName>
                                        </p:attrNameLst>
                                      </p:cBhvr>
                                      <p:to>
                                        <p:strVal val="visible"/>
                                      </p:to>
                                    </p:set>
                                    <p:anim calcmode="lin" valueType="num">
                                      <p:cBhvr additive="base">
                                        <p:cTn id="121" dur="500" fill="hold"/>
                                        <p:tgtEl>
                                          <p:spTgt spid="5">
                                            <p:txEl>
                                              <p:pRg st="19" end="19"/>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5">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5">
                                            <p:txEl>
                                              <p:pRg st="21" end="21"/>
                                            </p:txEl>
                                          </p:spTgt>
                                        </p:tgtEl>
                                        <p:attrNameLst>
                                          <p:attrName>style.visibility</p:attrName>
                                        </p:attrNameLst>
                                      </p:cBhvr>
                                      <p:to>
                                        <p:strVal val="visible"/>
                                      </p:to>
                                    </p:set>
                                    <p:anim calcmode="lin" valueType="num">
                                      <p:cBhvr additive="base">
                                        <p:cTn id="127" dur="500" fill="hold"/>
                                        <p:tgtEl>
                                          <p:spTgt spid="5">
                                            <p:txEl>
                                              <p:pRg st="21" end="21"/>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5">
                                            <p:txEl>
                                              <p:pRg st="21" end="2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9" grpId="0" animBg="1"/>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pic>
        <p:nvPicPr>
          <p:cNvPr id="10" name="Image 9"/>
          <p:cNvPicPr>
            <a:picLocks noChangeAspect="1"/>
          </p:cNvPicPr>
          <p:nvPr/>
        </p:nvPicPr>
        <p:blipFill>
          <a:blip r:embed="rId2" cstate="print"/>
          <a:srcRect/>
          <a:stretch>
            <a:fillRect/>
          </a:stretch>
        </p:blipFill>
        <p:spPr bwMode="auto">
          <a:xfrm>
            <a:off x="8478845" y="428604"/>
            <a:ext cx="665187" cy="949454"/>
          </a:xfrm>
          <a:prstGeom prst="rect">
            <a:avLst/>
          </a:prstGeom>
          <a:noFill/>
          <a:ln w="9525">
            <a:noFill/>
            <a:miter lim="800000"/>
            <a:headEnd/>
            <a:tailEnd/>
          </a:ln>
        </p:spPr>
      </p:pic>
      <p:sp>
        <p:nvSpPr>
          <p:cNvPr id="8" name="Rectangle 4"/>
          <p:cNvSpPr txBox="1">
            <a:spLocks noChangeArrowheads="1"/>
          </p:cNvSpPr>
          <p:nvPr/>
        </p:nvSpPr>
        <p:spPr>
          <a:xfrm>
            <a:off x="214282" y="785794"/>
            <a:ext cx="8929718" cy="5286412"/>
          </a:xfrm>
          <a:prstGeom prst="rect">
            <a:avLst/>
          </a:prstGeom>
        </p:spPr>
        <p:txBody>
          <a:bodyPr vert="horz" lIns="91440" tIns="45720" rIns="91440" bIns="45720" rtlCol="0">
            <a:normAutofit fontScale="47500" lnSpcReduction="2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700" b="1" i="0" u="sng" strike="noStrike" kern="1200" cap="none" spc="0" normalizeH="0" baseline="0" noProof="0" dirty="0" smtClean="0">
              <a:ln>
                <a:noFill/>
              </a:ln>
              <a:solidFill>
                <a:srgbClr val="F6310A"/>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Ne sont pas économiques (selon la CJUE)</a:t>
            </a:r>
            <a:r>
              <a:rPr kumimoji="0" lang="fr-FR" sz="3200" b="1" i="0" u="sng" strike="noStrike" kern="1200" cap="none" spc="0" normalizeH="0" noProof="0" dirty="0" smtClean="0">
                <a:ln>
                  <a:noFill/>
                </a:ln>
                <a:solidFill>
                  <a:srgbClr val="FF0000"/>
                </a:solidFill>
                <a:effectLst/>
                <a:uLnTx/>
                <a:uFillTx/>
                <a:latin typeface="+mj-lt"/>
                <a:ea typeface="+mn-ea"/>
                <a:cs typeface="+mn-cs"/>
              </a:rPr>
              <a:t> </a:t>
            </a:r>
            <a:r>
              <a:rPr lang="fr-FR" sz="3200" i="1" dirty="0" smtClean="0">
                <a:solidFill>
                  <a:srgbClr val="FF0000"/>
                </a:solidFill>
                <a:latin typeface="+mj-lt"/>
              </a:rPr>
              <a:t>selon le projet de communication sur la notion d’aide d’Etat les activités suivantes:</a:t>
            </a:r>
            <a:endParaRPr kumimoji="0" lang="fr-FR" sz="2800" i="1" strike="noStrike" kern="1200" cap="none" spc="0" normalizeH="0" baseline="0" noProof="0" dirty="0" smtClean="0">
              <a:ln>
                <a:noFill/>
              </a:ln>
              <a:solidFill>
                <a:srgbClr val="FF0000"/>
              </a:solidFill>
              <a:effectLst/>
              <a:uLnTx/>
              <a:uFillTx/>
              <a:latin typeface="+mj-lt"/>
              <a:ea typeface="+mn-ea"/>
              <a:cs typeface="+mn-cs"/>
            </a:endParaRP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Armée, Police, sécurité, contrôle aérien, contrôle trafic maritime Surveillance anti-pollution, organisation  carcérale, Collecte de données à des fins publiques sur la base d’une obligation légale pour les entreprises concernées de communiquer ces données (ex la gestion du répertoire SIREN)</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800" dirty="0" smtClean="0">
                <a:solidFill>
                  <a:schemeClr val="tx2"/>
                </a:solidFill>
                <a:latin typeface="+mj-lt"/>
              </a:rPr>
              <a:t>Valorisation et revitalisation de terrains publics par les autorités publiques.</a:t>
            </a:r>
            <a:endParaRPr kumimoji="0" lang="fr-FR" sz="2800" b="0" i="0" u="none" strike="noStrike" kern="1200" cap="none" spc="0" normalizeH="0" baseline="0" noProof="0" dirty="0" smtClean="0">
              <a:ln>
                <a:noFill/>
              </a:ln>
              <a:solidFill>
                <a:schemeClr val="tx2"/>
              </a:solidFill>
              <a:effectLst/>
              <a:uLnTx/>
              <a:uFillTx/>
              <a:latin typeface="+mj-lt"/>
              <a:ea typeface="+mn-ea"/>
              <a:cs typeface="+mn-cs"/>
            </a:endParaRP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800" b="1" dirty="0" smtClean="0">
                <a:solidFill>
                  <a:schemeClr val="tx2"/>
                </a:solidFill>
                <a:latin typeface="+mj-lt"/>
              </a:rPr>
              <a:t>Une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entité publique gérant</a:t>
            </a:r>
            <a:r>
              <a:rPr kumimoji="0" lang="fr-FR" sz="2800" b="1" i="0" u="none" strike="noStrike" kern="1200" cap="none" spc="0" normalizeH="0" noProof="0" dirty="0" smtClean="0">
                <a:ln>
                  <a:noFill/>
                </a:ln>
                <a:solidFill>
                  <a:schemeClr val="tx2"/>
                </a:solidFill>
                <a:effectLst/>
                <a:uLnTx/>
                <a:uFillTx/>
                <a:latin typeface="+mj-lt"/>
                <a:ea typeface="+mn-ea"/>
                <a:cs typeface="+mn-cs"/>
              </a:rPr>
              <a:t> un registre du commerce car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exerçant des activités économiques et non économiques qui ne sont pas dissociables.</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300" b="0" i="0" u="none" strike="noStrike" kern="1200" cap="none" spc="0" normalizeH="0" baseline="0" noProof="0" dirty="0" smtClean="0">
                <a:ln>
                  <a:noFill/>
                </a:ln>
                <a:solidFill>
                  <a:schemeClr val="tx2"/>
                </a:solidFill>
                <a:effectLst/>
                <a:uLnTx/>
                <a:uFillTx/>
                <a:latin typeface="+mj-lt"/>
                <a:ea typeface="+mn-ea"/>
                <a:cs typeface="+mn-cs"/>
              </a:rPr>
              <a:t>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Régimes de sécurité sociale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non économiques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en fonction de l’appréciation des critères suivants</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Principe de solidarité, caractère obligatoire du régime ou non, Objectif social du régime ou non, But non lucratif ou non, contrôle par l’Etat ou non etc.</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Les Hôpitaux publics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n’ont pas d’activité économique selon la CJUE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LORSQUE</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Ils font partie intégrante d’un service de santé national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Ils fonctionnent sur le principe de solidarité</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Ils ont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des services financés par les cotisations de sécurité sociale </a:t>
            </a:r>
          </a:p>
          <a:p>
            <a:pPr marL="914400" marR="0" lvl="2" indent="0" defTabSz="914400" rtl="0" eaLnBrk="1" fontAlgn="auto" latinLnBrk="0" hangingPunct="1">
              <a:lnSpc>
                <a:spcPct val="100000"/>
              </a:lnSpc>
              <a:spcBef>
                <a:spcPct val="20000"/>
              </a:spcBef>
              <a:spcAft>
                <a:spcPts val="0"/>
              </a:spcAft>
              <a:buClrTx/>
              <a:buSzTx/>
              <a:buFontTx/>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 Leurs services sont gratuits </a:t>
            </a:r>
          </a:p>
          <a:p>
            <a:pPr marL="914400" marR="0" lvl="2" indent="0" defTabSz="914400" rtl="0" eaLnBrk="1" fontAlgn="auto" latinLnBrk="0" hangingPunct="1">
              <a:lnSpc>
                <a:spcPct val="100000"/>
              </a:lnSpc>
              <a:spcBef>
                <a:spcPct val="20000"/>
              </a:spcBef>
              <a:spcAft>
                <a:spcPts val="0"/>
              </a:spcAft>
              <a:buClrTx/>
              <a:buSzTx/>
              <a:buFontTx/>
              <a:buChar char="-"/>
              <a:tabLst/>
              <a:defRPr/>
            </a:pPr>
            <a:endParaRPr kumimoji="0" lang="fr-FR" sz="2400" b="1" i="0" u="none" strike="noStrike" kern="1200" cap="none" spc="0" normalizeH="0" baseline="0" noProof="0" dirty="0" smtClean="0">
              <a:ln>
                <a:noFill/>
              </a:ln>
              <a:solidFill>
                <a:schemeClr val="tx2"/>
              </a:solidFill>
              <a:effectLst/>
              <a:uLnTx/>
              <a:uFillTx/>
              <a:latin typeface="+mj-lt"/>
              <a:ea typeface="+mn-ea"/>
              <a:cs typeface="+mn-cs"/>
            </a:endParaRPr>
          </a:p>
          <a:p>
            <a:pPr marL="360000" marR="0" lvl="2" indent="0" defTabSz="914400" rtl="0" eaLnBrk="1" fontAlgn="auto" latinLnBrk="0" hangingPunct="1">
              <a:lnSpc>
                <a:spcPct val="100000"/>
              </a:lnSpc>
              <a:spcBef>
                <a:spcPct val="20000"/>
              </a:spcBef>
              <a:spcAft>
                <a:spcPts val="0"/>
              </a:spcAft>
              <a:buClrTx/>
              <a:buSzTx/>
              <a:tabLst/>
              <a:defRPr/>
            </a:pPr>
            <a:r>
              <a:rPr kumimoji="0" lang="fr-FR" sz="2800" b="1" i="0" u="none" strike="noStrike" kern="1200" cap="none" spc="0" normalizeH="0" baseline="0" noProof="0" dirty="0" smtClean="0">
                <a:ln>
                  <a:noFill/>
                </a:ln>
                <a:solidFill>
                  <a:srgbClr val="F6310A"/>
                </a:solidFill>
                <a:effectLst/>
                <a:uLnTx/>
                <a:uFillTx/>
                <a:latin typeface="+mj-lt"/>
                <a:ea typeface="+mn-ea"/>
                <a:cs typeface="+mn-cs"/>
              </a:rPr>
              <a:t>EDUCATION NATIONALE NON ECONOMIQUE </a:t>
            </a:r>
            <a:r>
              <a:rPr lang="fr-FR" sz="2800" b="1" u="sng" noProof="0" dirty="0" smtClean="0">
                <a:solidFill>
                  <a:srgbClr val="F6310A"/>
                </a:solidFill>
                <a:latin typeface="+mj-lt"/>
              </a:rPr>
              <a:t>SI</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t>
            </a:r>
          </a:p>
          <a:p>
            <a:pPr marL="360000" marR="0" lvl="2" indent="0" defTabSz="914400" rtl="0" eaLnBrk="1" fontAlgn="auto" latinLnBrk="0" hangingPunct="1">
              <a:lnSpc>
                <a:spcPct val="100000"/>
              </a:lnSpc>
              <a:spcBef>
                <a:spcPct val="20000"/>
              </a:spcBef>
              <a:spcAft>
                <a:spcPts val="0"/>
              </a:spcAft>
              <a:buClrTx/>
              <a:buSzTx/>
              <a:tabLst/>
              <a:defRPr/>
            </a:pPr>
            <a:r>
              <a:rPr lang="fr-FR" sz="2800" dirty="0" smtClean="0">
                <a:solidFill>
                  <a:schemeClr val="tx2"/>
                </a:solidFill>
                <a:latin typeface="+mj-lt"/>
              </a:rPr>
              <a:t>	-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l’enseignement </a:t>
            </a:r>
            <a:r>
              <a:rPr kumimoji="0" lang="fr-FR" sz="2800" b="1" u="none" strike="noStrike" kern="1200" cap="none" spc="0" normalizeH="0" baseline="0" noProof="0" dirty="0" smtClean="0">
                <a:ln>
                  <a:noFill/>
                </a:ln>
                <a:solidFill>
                  <a:schemeClr val="tx2"/>
                </a:solidFill>
                <a:effectLst/>
                <a:uLnTx/>
                <a:uFillTx/>
                <a:latin typeface="+mj-lt"/>
                <a:ea typeface="+mn-ea"/>
                <a:cs typeface="+mn-cs"/>
              </a:rPr>
              <a:t>public</a:t>
            </a:r>
            <a:r>
              <a:rPr kumimoji="0" lang="fr-FR" sz="2800" b="1" u="none" strike="noStrike" kern="1200" cap="none" spc="0" normalizeH="0" noProof="0" dirty="0" smtClean="0">
                <a:ln>
                  <a:noFill/>
                </a:ln>
                <a:solidFill>
                  <a:schemeClr val="tx2"/>
                </a:solidFill>
                <a:effectLst/>
                <a:uLnTx/>
                <a:uFillTx/>
                <a:latin typeface="+mj-lt"/>
                <a:ea typeface="+mn-ea"/>
                <a:cs typeface="+mn-cs"/>
              </a:rPr>
              <a:t> </a:t>
            </a:r>
            <a:r>
              <a:rPr kumimoji="0" lang="fr-FR" sz="2800" b="1" u="none" strike="noStrike" kern="1200" cap="none" spc="0" normalizeH="0" baseline="0" noProof="0" dirty="0" smtClean="0">
                <a:ln>
                  <a:noFill/>
                </a:ln>
                <a:solidFill>
                  <a:schemeClr val="tx2"/>
                </a:solidFill>
                <a:effectLst/>
                <a:uLnTx/>
                <a:uFillTx/>
                <a:latin typeface="+mj-lt"/>
                <a:ea typeface="+mn-ea"/>
                <a:cs typeface="+mn-cs"/>
              </a:rPr>
              <a:t>est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organisé dans le cadre du système d’éducation nationale supervisé par l’Etat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Le système</a:t>
            </a:r>
            <a:r>
              <a:rPr kumimoji="0" lang="fr-FR" sz="2400" b="0" i="0" u="none" strike="noStrike" kern="1200" cap="none" spc="0" normalizeH="0" noProof="0" dirty="0" smtClean="0">
                <a:ln>
                  <a:noFill/>
                </a:ln>
                <a:solidFill>
                  <a:schemeClr val="tx2"/>
                </a:solidFill>
                <a:effectLst/>
                <a:uLnTx/>
                <a:uFillTx/>
                <a:latin typeface="+mj-lt"/>
                <a:ea typeface="+mn-ea"/>
                <a:cs typeface="+mn-cs"/>
              </a:rPr>
              <a:t> est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financé par le budget de l’Etat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l’Etat « accomplit sa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mission dans le domaine social culturel éducatif envers la population</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Même si le service occasionne « le paiement d’une redevance par les parents »</a:t>
            </a:r>
            <a:endParaRPr kumimoji="0" lang="fr-FR" sz="3200" b="0" i="0" u="none" strike="noStrike" kern="1200" cap="none" spc="0" normalizeH="0" baseline="0" noProof="0" dirty="0" smtClean="0">
              <a:ln>
                <a:noFill/>
              </a:ln>
              <a:solidFill>
                <a:schemeClr val="tx2"/>
              </a:solidFill>
              <a:effectLst/>
              <a:uLnTx/>
              <a:uFillTx/>
              <a:latin typeface="+mj-lt"/>
              <a:ea typeface="+mn-ea"/>
              <a:cs typeface="+mn-cs"/>
            </a:endParaRP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800" b="1" i="1" u="none" strike="noStrike" kern="1200" cap="none" spc="0" normalizeH="0" baseline="0" noProof="0" dirty="0">
              <a:ln>
                <a:noFill/>
              </a:ln>
              <a:solidFill>
                <a:schemeClr val="tx2"/>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8</a:t>
            </a:fld>
            <a:endParaRPr lang="fr-FR" dirty="0"/>
          </a:p>
        </p:txBody>
      </p:sp>
      <p:sp>
        <p:nvSpPr>
          <p:cNvPr id="4" name="ZoneTexte 3"/>
          <p:cNvSpPr txBox="1"/>
          <p:nvPr/>
        </p:nvSpPr>
        <p:spPr>
          <a:xfrm>
            <a:off x="5940152" y="3717032"/>
            <a:ext cx="3312368" cy="523220"/>
          </a:xfrm>
          <a:prstGeom prst="rect">
            <a:avLst/>
          </a:prstGeom>
          <a:noFill/>
        </p:spPr>
        <p:txBody>
          <a:bodyPr wrap="square" rtlCol="0">
            <a:spAutoFit/>
          </a:bodyPr>
          <a:lstStyle/>
          <a:p>
            <a:r>
              <a:rPr lang="fr-FR" sz="1400" b="1" i="1" dirty="0" smtClean="0">
                <a:solidFill>
                  <a:srgbClr val="C00000"/>
                </a:solidFill>
              </a:rPr>
              <a:t>En France les Hôpitaux </a:t>
            </a:r>
            <a:r>
              <a:rPr lang="fr-FR" sz="1400" b="1" i="1" dirty="0">
                <a:solidFill>
                  <a:srgbClr val="C00000"/>
                </a:solidFill>
              </a:rPr>
              <a:t>publics </a:t>
            </a:r>
            <a:r>
              <a:rPr lang="fr-FR" sz="1400" b="1" i="1" dirty="0" smtClean="0">
                <a:solidFill>
                  <a:srgbClr val="C00000"/>
                </a:solidFill>
              </a:rPr>
              <a:t>sont financés via </a:t>
            </a:r>
            <a:r>
              <a:rPr lang="fr-FR" sz="1400" b="1" i="1" dirty="0">
                <a:solidFill>
                  <a:srgbClr val="C00000"/>
                </a:solidFill>
              </a:rPr>
              <a:t>la </a:t>
            </a:r>
            <a:r>
              <a:rPr lang="fr-FR" sz="1400" b="1" i="1">
                <a:solidFill>
                  <a:srgbClr val="C00000"/>
                </a:solidFill>
              </a:rPr>
              <a:t>décision </a:t>
            </a:r>
            <a:r>
              <a:rPr lang="fr-FR" sz="1400" b="1" i="1" smtClean="0">
                <a:solidFill>
                  <a:srgbClr val="C00000"/>
                </a:solidFill>
              </a:rPr>
              <a:t>d’exemption SIEG</a:t>
            </a:r>
            <a:endParaRPr lang="fr-FR" sz="1400" b="1" i="1" dirty="0">
              <a:solidFill>
                <a:srgbClr val="C00000"/>
              </a:solidFill>
            </a:endParaRPr>
          </a:p>
        </p:txBody>
      </p:sp>
      <p:sp>
        <p:nvSpPr>
          <p:cNvPr id="9" name="Rectangle 8"/>
          <p:cNvSpPr/>
          <p:nvPr/>
        </p:nvSpPr>
        <p:spPr>
          <a:xfrm>
            <a:off x="3386336" y="71943"/>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579635" y="77852"/>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34123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 calcmode="lin" valueType="num">
                                      <p:cBhvr additive="base">
                                        <p:cTn id="2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 calcmode="lin" valueType="num">
                                      <p:cBhvr additive="base">
                                        <p:cTn id="3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txEl>
                                              <p:pRg st="6" end="6"/>
                                            </p:txEl>
                                          </p:spTgt>
                                        </p:tgtEl>
                                        <p:attrNameLst>
                                          <p:attrName>style.visibility</p:attrName>
                                        </p:attrNameLst>
                                      </p:cBhvr>
                                      <p:to>
                                        <p:strVal val="visible"/>
                                      </p:to>
                                    </p:set>
                                    <p:anim calcmode="lin" valueType="num">
                                      <p:cBhvr additive="base">
                                        <p:cTn id="39"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anim calcmode="lin" valueType="num">
                                      <p:cBhvr additive="base">
                                        <p:cTn id="45"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xEl>
                                              <p:pRg st="8" end="8"/>
                                            </p:txEl>
                                          </p:spTgt>
                                        </p:tgtEl>
                                        <p:attrNameLst>
                                          <p:attrName>style.visibility</p:attrName>
                                        </p:attrNameLst>
                                      </p:cBhvr>
                                      <p:to>
                                        <p:strVal val="visible"/>
                                      </p:to>
                                    </p:set>
                                    <p:anim calcmode="lin" valueType="num">
                                      <p:cBhvr additive="base">
                                        <p:cTn id="51"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xEl>
                                              <p:pRg st="9" end="9"/>
                                            </p:txEl>
                                          </p:spTgt>
                                        </p:tgtEl>
                                        <p:attrNameLst>
                                          <p:attrName>style.visibility</p:attrName>
                                        </p:attrNameLst>
                                      </p:cBhvr>
                                      <p:to>
                                        <p:strVal val="visible"/>
                                      </p:to>
                                    </p:set>
                                    <p:anim calcmode="lin" valueType="num">
                                      <p:cBhvr additive="base">
                                        <p:cTn id="57"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8">
                                            <p:txEl>
                                              <p:pRg st="10" end="10"/>
                                            </p:txEl>
                                          </p:spTgt>
                                        </p:tgtEl>
                                        <p:attrNameLst>
                                          <p:attrName>style.visibility</p:attrName>
                                        </p:attrNameLst>
                                      </p:cBhvr>
                                      <p:to>
                                        <p:strVal val="visible"/>
                                      </p:to>
                                    </p:set>
                                    <p:anim calcmode="lin" valueType="num">
                                      <p:cBhvr additive="base">
                                        <p:cTn id="63"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8">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8">
                                            <p:txEl>
                                              <p:pRg st="11" end="11"/>
                                            </p:txEl>
                                          </p:spTgt>
                                        </p:tgtEl>
                                        <p:attrNameLst>
                                          <p:attrName>style.visibility</p:attrName>
                                        </p:attrNameLst>
                                      </p:cBhvr>
                                      <p:to>
                                        <p:strVal val="visible"/>
                                      </p:to>
                                    </p:set>
                                    <p:anim calcmode="lin" valueType="num">
                                      <p:cBhvr additive="base">
                                        <p:cTn id="69"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8">
                                            <p:txEl>
                                              <p:pRg st="12" end="12"/>
                                            </p:txEl>
                                          </p:spTgt>
                                        </p:tgtEl>
                                        <p:attrNameLst>
                                          <p:attrName>style.visibility</p:attrName>
                                        </p:attrNameLst>
                                      </p:cBhvr>
                                      <p:to>
                                        <p:strVal val="visible"/>
                                      </p:to>
                                    </p:set>
                                    <p:anim calcmode="lin" valueType="num">
                                      <p:cBhvr additive="base">
                                        <p:cTn id="75"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8">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8">
                                            <p:txEl>
                                              <p:pRg st="13" end="13"/>
                                            </p:txEl>
                                          </p:spTgt>
                                        </p:tgtEl>
                                        <p:attrNameLst>
                                          <p:attrName>style.visibility</p:attrName>
                                        </p:attrNameLst>
                                      </p:cBhvr>
                                      <p:to>
                                        <p:strVal val="visible"/>
                                      </p:to>
                                    </p:set>
                                    <p:anim calcmode="lin" valueType="num">
                                      <p:cBhvr additive="base">
                                        <p:cTn id="81"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8">
                                            <p:txEl>
                                              <p:pRg st="15" end="15"/>
                                            </p:txEl>
                                          </p:spTgt>
                                        </p:tgtEl>
                                        <p:attrNameLst>
                                          <p:attrName>style.visibility</p:attrName>
                                        </p:attrNameLst>
                                      </p:cBhvr>
                                      <p:to>
                                        <p:strVal val="visible"/>
                                      </p:to>
                                    </p:set>
                                    <p:anim calcmode="lin" valueType="num">
                                      <p:cBhvr additive="base">
                                        <p:cTn id="87" dur="500" fill="hold"/>
                                        <p:tgtEl>
                                          <p:spTgt spid="8">
                                            <p:txEl>
                                              <p:pRg st="15" end="15"/>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8">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8">
                                            <p:txEl>
                                              <p:pRg st="16" end="16"/>
                                            </p:txEl>
                                          </p:spTgt>
                                        </p:tgtEl>
                                        <p:attrNameLst>
                                          <p:attrName>style.visibility</p:attrName>
                                        </p:attrNameLst>
                                      </p:cBhvr>
                                      <p:to>
                                        <p:strVal val="visible"/>
                                      </p:to>
                                    </p:set>
                                    <p:anim calcmode="lin" valueType="num">
                                      <p:cBhvr additive="base">
                                        <p:cTn id="93" dur="500" fill="hold"/>
                                        <p:tgtEl>
                                          <p:spTgt spid="8">
                                            <p:txEl>
                                              <p:pRg st="16" end="16"/>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8">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8">
                                            <p:txEl>
                                              <p:pRg st="17" end="17"/>
                                            </p:txEl>
                                          </p:spTgt>
                                        </p:tgtEl>
                                        <p:attrNameLst>
                                          <p:attrName>style.visibility</p:attrName>
                                        </p:attrNameLst>
                                      </p:cBhvr>
                                      <p:to>
                                        <p:strVal val="visible"/>
                                      </p:to>
                                    </p:set>
                                    <p:anim calcmode="lin" valueType="num">
                                      <p:cBhvr additive="base">
                                        <p:cTn id="99" dur="500" fill="hold"/>
                                        <p:tgtEl>
                                          <p:spTgt spid="8">
                                            <p:txEl>
                                              <p:pRg st="17" end="17"/>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8">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8">
                                            <p:txEl>
                                              <p:pRg st="18" end="18"/>
                                            </p:txEl>
                                          </p:spTgt>
                                        </p:tgtEl>
                                        <p:attrNameLst>
                                          <p:attrName>style.visibility</p:attrName>
                                        </p:attrNameLst>
                                      </p:cBhvr>
                                      <p:to>
                                        <p:strVal val="visible"/>
                                      </p:to>
                                    </p:set>
                                    <p:anim calcmode="lin" valueType="num">
                                      <p:cBhvr additive="base">
                                        <p:cTn id="105" dur="500" fill="hold"/>
                                        <p:tgtEl>
                                          <p:spTgt spid="8">
                                            <p:txEl>
                                              <p:pRg st="18" end="18"/>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8">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8">
                                            <p:txEl>
                                              <p:pRg st="19" end="19"/>
                                            </p:txEl>
                                          </p:spTgt>
                                        </p:tgtEl>
                                        <p:attrNameLst>
                                          <p:attrName>style.visibility</p:attrName>
                                        </p:attrNameLst>
                                      </p:cBhvr>
                                      <p:to>
                                        <p:strVal val="visible"/>
                                      </p:to>
                                    </p:set>
                                    <p:anim calcmode="lin" valueType="num">
                                      <p:cBhvr additive="base">
                                        <p:cTn id="111" dur="500" fill="hold"/>
                                        <p:tgtEl>
                                          <p:spTgt spid="8">
                                            <p:txEl>
                                              <p:pRg st="19" end="19"/>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8">
                                            <p:txEl>
                                              <p:pRg st="19" end="1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5" name="Rectangle 4"/>
          <p:cNvSpPr txBox="1">
            <a:spLocks noChangeArrowheads="1"/>
          </p:cNvSpPr>
          <p:nvPr/>
        </p:nvSpPr>
        <p:spPr>
          <a:xfrm>
            <a:off x="285784" y="785794"/>
            <a:ext cx="9144000" cy="5072098"/>
          </a:xfrm>
          <a:prstGeom prst="rect">
            <a:avLst/>
          </a:prstGeom>
        </p:spPr>
        <p:txBody>
          <a:bodyPr vert="horz" lIns="91440" tIns="45720" rIns="91440" bIns="45720" rtlCol="0">
            <a:normAutofit fontScale="62500" lnSpcReduction="2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r>
              <a:rPr lang="fr-FR" sz="3200" b="1" i="1" dirty="0" smtClean="0">
                <a:solidFill>
                  <a:srgbClr val="F6310A"/>
                </a:solidFill>
              </a:rPr>
              <a:t>Ne sont pas économiques (selon la CJUE):</a:t>
            </a:r>
          </a:p>
          <a:p>
            <a:pPr>
              <a:spcBef>
                <a:spcPct val="20000"/>
              </a:spcBef>
            </a:pPr>
            <a:endParaRPr lang="fr-FR" sz="3200" i="1" dirty="0" smtClean="0">
              <a:solidFill>
                <a:srgbClr val="F6310A"/>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900" b="1" i="0" u="sng" strike="noStrike" kern="1200" cap="none" spc="0" normalizeH="0" baseline="0" noProof="0" dirty="0" smtClean="0">
                <a:ln>
                  <a:noFill/>
                </a:ln>
                <a:solidFill>
                  <a:srgbClr val="FF0000"/>
                </a:solidFill>
                <a:effectLst/>
                <a:uLnTx/>
                <a:uFillTx/>
                <a:latin typeface="+mn-lt"/>
                <a:ea typeface="+mn-ea"/>
                <a:cs typeface="+mn-cs"/>
              </a:rPr>
              <a:t>INFRASTRUCTURES PUBLIQUES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Arrêt CJUE ADP 12/12/2000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exploitation d’un aéroport </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 activité économique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Arrêt Leipzig/Halle de 2000</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construction d’une piste d’aéroport exploitée commercialement </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 activité économique</a:t>
            </a:r>
          </a:p>
          <a:p>
            <a:pPr marL="3200400" marR="0" lvl="7"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1" i="0" u="none" strike="noStrike" kern="1200" cap="none" spc="0" normalizeH="0" baseline="0" noProof="0" dirty="0" smtClean="0">
              <a:ln>
                <a:noFill/>
              </a:ln>
              <a:solidFill>
                <a:srgbClr val="F6310A"/>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Infrastructures non destinées à une exploitation commerciale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-&gt; </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non soumises aux aides d’Etat: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Voies publiques, ponts, canaux,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mis à disposition du public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gratuitement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1" u="none" strike="noStrike" kern="1200" cap="none" spc="0" normalizeH="0" baseline="0" noProof="0" dirty="0" smtClean="0">
                <a:ln>
                  <a:noFill/>
                </a:ln>
                <a:solidFill>
                  <a:schemeClr val="tx2"/>
                </a:solidFill>
                <a:effectLst/>
                <a:uLnTx/>
                <a:uFillTx/>
                <a:latin typeface="+mn-lt"/>
                <a:ea typeface="+mn-ea"/>
                <a:cs typeface="+mn-cs"/>
              </a:rPr>
              <a:t>-&gt;  le critère non lucratif est ici déterminant..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Infrastructures de contrôle aérien (mais pas les pistes…)</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Phares maritimes, infrastructures policières et douanières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Si possibilité de distinction des parties économique et non économique de l’infrastructure – pas d’aide d’Etat sur la partie non économique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Si l’</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activité économique accessoire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portée limitée)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-&gt; pas d’aide d’Etat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&lt; ou = 20%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de la capacité  annuelle globale </a:t>
            </a:r>
            <a:endParaRPr kumimoji="0" lang="fr-FR" sz="1800" b="1" i="1" u="none" strike="noStrike" kern="1200" cap="none" spc="0" normalizeH="0" baseline="0" noProof="0" dirty="0">
              <a:ln>
                <a:noFill/>
              </a:ln>
              <a:solidFill>
                <a:schemeClr val="tx2"/>
              </a:solidFill>
              <a:effectLst/>
              <a:uLnTx/>
              <a:uFillTx/>
              <a:latin typeface="+mj-lt"/>
              <a:ea typeface="+mn-ea"/>
              <a:cs typeface="+mn-cs"/>
            </a:endParaRPr>
          </a:p>
        </p:txBody>
      </p:sp>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9</a:t>
            </a:fld>
            <a:endParaRPr lang="fr-FR" dirty="0"/>
          </a:p>
        </p:txBody>
      </p:sp>
      <p:sp>
        <p:nvSpPr>
          <p:cNvPr id="7" name="ZoneTexte 6"/>
          <p:cNvSpPr txBox="1"/>
          <p:nvPr/>
        </p:nvSpPr>
        <p:spPr>
          <a:xfrm>
            <a:off x="571472" y="5786454"/>
            <a:ext cx="8286808" cy="369332"/>
          </a:xfrm>
          <a:prstGeom prst="rect">
            <a:avLst/>
          </a:prstGeom>
          <a:noFill/>
        </p:spPr>
        <p:txBody>
          <a:bodyPr wrap="square" rtlCol="0">
            <a:spAutoFit/>
          </a:bodyPr>
          <a:lstStyle/>
          <a:p>
            <a:r>
              <a:rPr lang="fr-FR" b="1" dirty="0" smtClean="0">
                <a:solidFill>
                  <a:srgbClr val="FFFF00"/>
                </a:solidFill>
              </a:rPr>
              <a:t>Ces éléments sont  tirés du projet de communication sur la notion d’aide d’Etat</a:t>
            </a:r>
            <a:endParaRPr lang="fr-FR" b="1" dirty="0">
              <a:solidFill>
                <a:srgbClr val="FFFF00"/>
              </a:solidFill>
            </a:endParaRPr>
          </a:p>
        </p:txBody>
      </p:sp>
      <p:sp>
        <p:nvSpPr>
          <p:cNvPr id="8" name="Rectangle 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2"/>
          <a:stretch>
            <a:fillRect/>
          </a:stretch>
        </p:blipFill>
        <p:spPr>
          <a:xfrm>
            <a:off x="8572621" y="70727"/>
            <a:ext cx="564333" cy="370847"/>
          </a:xfrm>
          <a:prstGeom prst="rect">
            <a:avLst/>
          </a:prstGeom>
        </p:spPr>
      </p:pic>
      <p:pic>
        <p:nvPicPr>
          <p:cNvPr id="10"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99697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 calcmode="lin" valueType="num">
                                      <p:cBhvr additive="base">
                                        <p:cTn id="3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anim calcmode="lin" valueType="num">
                                      <p:cBhvr additive="base">
                                        <p:cTn id="3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anim calcmode="lin" valueType="num">
                                      <p:cBhvr additive="base">
                                        <p:cTn id="4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11" end="11"/>
                                            </p:txEl>
                                          </p:spTgt>
                                        </p:tgtEl>
                                        <p:attrNameLst>
                                          <p:attrName>style.visibility</p:attrName>
                                        </p:attrNameLst>
                                      </p:cBhvr>
                                      <p:to>
                                        <p:strVal val="visible"/>
                                      </p:to>
                                    </p:set>
                                    <p:anim calcmode="lin" valueType="num">
                                      <p:cBhvr additive="base">
                                        <p:cTn id="51"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5">
                                            <p:txEl>
                                              <p:pRg st="12" end="12"/>
                                            </p:txEl>
                                          </p:spTgt>
                                        </p:tgtEl>
                                        <p:attrNameLst>
                                          <p:attrName>style.visibility</p:attrName>
                                        </p:attrNameLst>
                                      </p:cBhvr>
                                      <p:to>
                                        <p:strVal val="visible"/>
                                      </p:to>
                                    </p:set>
                                    <p:anim calcmode="lin" valueType="num">
                                      <p:cBhvr additive="base">
                                        <p:cTn id="57"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5">
                                            <p:txEl>
                                              <p:pRg st="13" end="13"/>
                                            </p:txEl>
                                          </p:spTgt>
                                        </p:tgtEl>
                                        <p:attrNameLst>
                                          <p:attrName>style.visibility</p:attrName>
                                        </p:attrNameLst>
                                      </p:cBhvr>
                                      <p:to>
                                        <p:strVal val="visible"/>
                                      </p:to>
                                    </p:set>
                                    <p:anim calcmode="lin" valueType="num">
                                      <p:cBhvr additive="base">
                                        <p:cTn id="63"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13" end="13"/>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
                                            <p:txEl>
                                              <p:pRg st="14" end="14"/>
                                            </p:txEl>
                                          </p:spTgt>
                                        </p:tgtEl>
                                        <p:attrNameLst>
                                          <p:attrName>style.visibility</p:attrName>
                                        </p:attrNameLst>
                                      </p:cBhvr>
                                      <p:to>
                                        <p:strVal val="visible"/>
                                      </p:to>
                                    </p:set>
                                    <p:anim calcmode="lin" valueType="num">
                                      <p:cBhvr additive="base">
                                        <p:cTn id="6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13069</TotalTime>
  <Words>5701</Words>
  <Application>Microsoft Office PowerPoint</Application>
  <PresentationFormat>Affichage à l'écran (4:3)</PresentationFormat>
  <Paragraphs>951</Paragraphs>
  <Slides>46</Slides>
  <Notes>4</Notes>
  <HiddenSlides>0</HiddenSlides>
  <MMClips>0</MMClips>
  <ScaleCrop>false</ScaleCrop>
  <HeadingPairs>
    <vt:vector size="10" baseType="variant">
      <vt:variant>
        <vt:lpstr>Polices utilisées</vt:lpstr>
      </vt:variant>
      <vt:variant>
        <vt:i4>10</vt:i4>
      </vt:variant>
      <vt:variant>
        <vt:lpstr>Thème</vt:lpstr>
      </vt:variant>
      <vt:variant>
        <vt:i4>1</vt:i4>
      </vt:variant>
      <vt:variant>
        <vt:lpstr>Liens</vt:lpstr>
      </vt:variant>
      <vt:variant>
        <vt:i4>2</vt:i4>
      </vt:variant>
      <vt:variant>
        <vt:lpstr>Serveurs OLE incorporés</vt:lpstr>
      </vt:variant>
      <vt:variant>
        <vt:i4>1</vt:i4>
      </vt:variant>
      <vt:variant>
        <vt:lpstr>Titres des diapositives</vt:lpstr>
      </vt:variant>
      <vt:variant>
        <vt:i4>46</vt:i4>
      </vt:variant>
    </vt:vector>
  </HeadingPairs>
  <TitlesOfParts>
    <vt:vector size="60" baseType="lpstr">
      <vt:lpstr>Arial Unicode MS</vt:lpstr>
      <vt:lpstr>Arial</vt:lpstr>
      <vt:lpstr>Arial Black</vt:lpstr>
      <vt:lpstr>Calibri</vt:lpstr>
      <vt:lpstr>Impact</vt:lpstr>
      <vt:lpstr>Shruti</vt:lpstr>
      <vt:lpstr>Times New Roman</vt:lpstr>
      <vt:lpstr>Verdana</vt:lpstr>
      <vt:lpstr>Wingdings</vt:lpstr>
      <vt:lpstr>Wingdings 2</vt:lpstr>
      <vt:lpstr>Thème Office</vt:lpstr>
      <vt:lpstr>???</vt:lpstr>
      <vt:lpstr>???</vt:lpstr>
      <vt:lpstr>Feuille de calcul</vt:lpstr>
      <vt:lpstr>Présentation PowerPoint</vt:lpstr>
      <vt:lpstr>Formation « aides d’Etat » Session 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étapes du raisonnement</vt:lpstr>
      <vt:lpstr>Présentation PowerPoint</vt:lpstr>
      <vt:lpstr>Présentation PowerPoint</vt:lpstr>
      <vt:lpstr>Présentation PowerPoint</vt:lpstr>
      <vt:lpstr>ANNEXE 1 TFUE</vt:lpstr>
      <vt:lpstr>Annexe 1 TFUE (2)</vt:lpstr>
      <vt:lpstr>Annexe 1 TFUE (3)</vt:lpstr>
      <vt:lpstr>Présentation PowerPoint</vt:lpstr>
      <vt:lpstr>Présentation PowerPoint</vt:lpstr>
      <vt:lpstr>Présentation PowerPoint</vt:lpstr>
      <vt:lpstr>Présentation PowerPoint</vt:lpstr>
      <vt:lpstr>Quid du top up pur?</vt:lpstr>
      <vt:lpstr>RECAPITULATIF DES 7 SITUATIONS POSSIBLES</vt:lpstr>
      <vt:lpstr>Présentation PowerPoint</vt:lpstr>
      <vt:lpstr>Exemples de distinction entre les règles aides d’Etat et FESI</vt:lpstr>
      <vt:lpstr>Les règles « aides d’Etat » et la piste d’audit  FEDER-FSE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régimes d’aide exemptés du RGEC hors art 42</vt:lpstr>
      <vt:lpstr>Présentation PowerPoint</vt:lpstr>
    </vt:vector>
  </TitlesOfParts>
  <Company>ASP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DUBOUCHAUD Frederic</dc:creator>
  <cp:lastModifiedBy>HAM Christine</cp:lastModifiedBy>
  <cp:revision>449</cp:revision>
  <dcterms:created xsi:type="dcterms:W3CDTF">2014-12-04T14:05:35Z</dcterms:created>
  <dcterms:modified xsi:type="dcterms:W3CDTF">2016-11-23T13:51:12Z</dcterms:modified>
</cp:coreProperties>
</file>