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Default Extension="tiff" ContentType="image/tiff"/>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56" r:id="rId2"/>
    <p:sldId id="259" r:id="rId3"/>
    <p:sldId id="260" r:id="rId4"/>
    <p:sldId id="257" r:id="rId5"/>
    <p:sldId id="261" r:id="rId6"/>
    <p:sldId id="262" r:id="rId7"/>
    <p:sldId id="263" r:id="rId8"/>
    <p:sldId id="269" r:id="rId9"/>
    <p:sldId id="264" r:id="rId10"/>
    <p:sldId id="271" r:id="rId11"/>
    <p:sldId id="274" r:id="rId12"/>
    <p:sldId id="275" r:id="rId13"/>
    <p:sldId id="273" r:id="rId14"/>
    <p:sldId id="316" r:id="rId15"/>
    <p:sldId id="265" r:id="rId16"/>
    <p:sldId id="270" r:id="rId17"/>
    <p:sldId id="276" r:id="rId18"/>
    <p:sldId id="315" r:id="rId19"/>
    <p:sldId id="313" r:id="rId20"/>
    <p:sldId id="267" r:id="rId21"/>
    <p:sldId id="314" r:id="rId22"/>
    <p:sldId id="304" r:id="rId23"/>
    <p:sldId id="306" r:id="rId24"/>
    <p:sldId id="305" r:id="rId25"/>
    <p:sldId id="280" r:id="rId26"/>
    <p:sldId id="295" r:id="rId27"/>
    <p:sldId id="281" r:id="rId28"/>
    <p:sldId id="282" r:id="rId29"/>
    <p:sldId id="283" r:id="rId30"/>
    <p:sldId id="284" r:id="rId31"/>
    <p:sldId id="318" r:id="rId32"/>
    <p:sldId id="317" r:id="rId33"/>
    <p:sldId id="285" r:id="rId34"/>
    <p:sldId id="286" r:id="rId35"/>
    <p:sldId id="287" r:id="rId36"/>
    <p:sldId id="288" r:id="rId37"/>
    <p:sldId id="296" r:id="rId38"/>
    <p:sldId id="289" r:id="rId39"/>
    <p:sldId id="290" r:id="rId40"/>
    <p:sldId id="309" r:id="rId41"/>
    <p:sldId id="312" r:id="rId42"/>
    <p:sldId id="310" r:id="rId43"/>
    <p:sldId id="297" r:id="rId44"/>
    <p:sldId id="298" r:id="rId45"/>
    <p:sldId id="307" r:id="rId46"/>
    <p:sldId id="308" r:id="rId47"/>
    <p:sldId id="299" r:id="rId48"/>
    <p:sldId id="300" r:id="rId49"/>
    <p:sldId id="302" r:id="rId50"/>
    <p:sldId id="303" r:id="rId51"/>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LKA Pauline" initials="MP" lastIdx="10" clrIdx="0"/>
  <p:cmAuthor id="1" name="LEPOUTRE Charlotte" initials="LC" lastIdx="5" clrIdx="1"/>
  <p:cmAuthor id="2" name="de VERON Marie-Astrid" initials="dVM" lastIdx="2" clrIdx="2"/>
  <p:cmAuthor id="3" name="Utilisateur de Microsoft Office" initials="Office" lastIdx="2" clrIdx="3">
    <p:extLst/>
  </p:cmAuthor>
  <p:cmAuthor id="4" name="Utilisateur de Microsoft Office" initials="Office [2]" lastIdx="1" clrIdx="4">
    <p:extLst/>
  </p:cmAuthor>
  <p:cmAuthor id="5" name="Utilisateur de Microsoft Office" initials="Office [3]" lastIdx="1" clrIdx="5">
    <p:extLst/>
  </p:cmAuthor>
  <p:cmAuthor id="6" name="Utilisateur de Microsoft Office" initials="Office [4]"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D6DD"/>
    <a:srgbClr val="30A9B2"/>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91" autoAdjust="0"/>
    <p:restoredTop sz="93388"/>
  </p:normalViewPr>
  <p:slideViewPr>
    <p:cSldViewPr>
      <p:cViewPr varScale="1">
        <p:scale>
          <a:sx n="109" d="100"/>
          <a:sy n="109" d="100"/>
        </p:scale>
        <p:origin x="2052" y="96"/>
      </p:cViewPr>
      <p:guideLst>
        <p:guide orient="horz" pos="2160"/>
        <p:guide pos="2880"/>
      </p:guideLst>
    </p:cSldViewPr>
  </p:slideViewPr>
  <p:outlineViewPr>
    <p:cViewPr>
      <p:scale>
        <a:sx n="33" d="100"/>
        <a:sy n="33" d="100"/>
      </p:scale>
      <p:origin x="0" y="-91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A38ACB-4FDB-4D99-BB5E-3C7B5A9899E9}"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fr-FR"/>
        </a:p>
      </dgm:t>
    </dgm:pt>
    <dgm:pt modelId="{60E0DA35-2366-464F-BD5C-081487F7D915}">
      <dgm:prSet phldrT="[Texte]" custT="1"/>
      <dgm:spPr/>
      <dgm:t>
        <a:bodyPr/>
        <a:lstStyle/>
        <a:p>
          <a:r>
            <a:rPr lang="fr-FR" sz="1400" b="1" dirty="0"/>
            <a:t>1. Dépôt du dossier</a:t>
          </a:r>
        </a:p>
      </dgm:t>
    </dgm:pt>
    <dgm:pt modelId="{83960362-3C1A-4563-84EA-A4F753D08634}" type="parTrans" cxnId="{9DFB7324-6DA3-4D87-AF4A-2930C647684E}">
      <dgm:prSet/>
      <dgm:spPr/>
      <dgm:t>
        <a:bodyPr/>
        <a:lstStyle/>
        <a:p>
          <a:endParaRPr lang="fr-FR"/>
        </a:p>
      </dgm:t>
    </dgm:pt>
    <dgm:pt modelId="{EFE5912D-4E59-4EE6-9C29-9512A1998975}" type="sibTrans" cxnId="{9DFB7324-6DA3-4D87-AF4A-2930C647684E}">
      <dgm:prSet/>
      <dgm:spPr/>
      <dgm:t>
        <a:bodyPr/>
        <a:lstStyle/>
        <a:p>
          <a:endParaRPr lang="fr-FR"/>
        </a:p>
      </dgm:t>
    </dgm:pt>
    <dgm:pt modelId="{495D94C3-0C11-4842-916A-09FA74CD27B4}">
      <dgm:prSet phldrT="[Texte]" custT="1"/>
      <dgm:spPr>
        <a:solidFill>
          <a:srgbClr val="FFC000"/>
        </a:solidFill>
      </dgm:spPr>
      <dgm:t>
        <a:bodyPr/>
        <a:lstStyle/>
        <a:p>
          <a:r>
            <a:rPr lang="fr-FR" sz="1400" b="1" dirty="0"/>
            <a:t>2. Instruction du dossier</a:t>
          </a:r>
        </a:p>
      </dgm:t>
    </dgm:pt>
    <dgm:pt modelId="{0F7F5A46-C1F5-451A-9426-A102C079CC29}" type="parTrans" cxnId="{AB81454E-1361-4BB8-BE2D-13A21F72C03D}">
      <dgm:prSet/>
      <dgm:spPr/>
      <dgm:t>
        <a:bodyPr/>
        <a:lstStyle/>
        <a:p>
          <a:endParaRPr lang="fr-FR"/>
        </a:p>
      </dgm:t>
    </dgm:pt>
    <dgm:pt modelId="{71E69A52-E9EA-480D-A2EA-91E25AED8706}" type="sibTrans" cxnId="{AB81454E-1361-4BB8-BE2D-13A21F72C03D}">
      <dgm:prSet/>
      <dgm:spPr/>
      <dgm:t>
        <a:bodyPr/>
        <a:lstStyle/>
        <a:p>
          <a:endParaRPr lang="fr-FR"/>
        </a:p>
      </dgm:t>
    </dgm:pt>
    <dgm:pt modelId="{C7187ADD-2A69-4CB9-B692-D472A5B8A45F}">
      <dgm:prSet phldrT="[Texte]" custT="1"/>
      <dgm:spPr/>
      <dgm:t>
        <a:bodyPr/>
        <a:lstStyle/>
        <a:p>
          <a:r>
            <a:rPr lang="fr-FR" sz="1400" b="1" dirty="0"/>
            <a:t>3. Programmation du dossier</a:t>
          </a:r>
        </a:p>
      </dgm:t>
    </dgm:pt>
    <dgm:pt modelId="{2C7021BA-7C93-4B85-8E18-99B6157D0248}" type="parTrans" cxnId="{F2689C4A-2CD0-470D-B3A8-76ECB4949465}">
      <dgm:prSet/>
      <dgm:spPr/>
      <dgm:t>
        <a:bodyPr/>
        <a:lstStyle/>
        <a:p>
          <a:endParaRPr lang="fr-FR"/>
        </a:p>
      </dgm:t>
    </dgm:pt>
    <dgm:pt modelId="{CFDEC04D-BDCC-4653-BB03-6AD5953B18C4}" type="sibTrans" cxnId="{F2689C4A-2CD0-470D-B3A8-76ECB4949465}">
      <dgm:prSet/>
      <dgm:spPr/>
      <dgm:t>
        <a:bodyPr/>
        <a:lstStyle/>
        <a:p>
          <a:endParaRPr lang="fr-FR"/>
        </a:p>
      </dgm:t>
    </dgm:pt>
    <dgm:pt modelId="{24154E8F-1058-4D77-BFB4-EC60142C7CBF}">
      <dgm:prSet phldrT="[Texte]" custT="1"/>
      <dgm:spPr>
        <a:solidFill>
          <a:srgbClr val="FFC000"/>
        </a:solidFill>
      </dgm:spPr>
      <dgm:t>
        <a:bodyPr/>
        <a:lstStyle/>
        <a:p>
          <a:r>
            <a:rPr lang="fr-FR" sz="1400" b="1" dirty="0"/>
            <a:t>4. Conventionnement</a:t>
          </a:r>
        </a:p>
      </dgm:t>
    </dgm:pt>
    <dgm:pt modelId="{A69889D3-9599-47D7-B43A-56B156849949}" type="parTrans" cxnId="{82E0CF5E-A511-47FC-A091-FD399445E78B}">
      <dgm:prSet/>
      <dgm:spPr/>
      <dgm:t>
        <a:bodyPr/>
        <a:lstStyle/>
        <a:p>
          <a:endParaRPr lang="fr-FR"/>
        </a:p>
      </dgm:t>
    </dgm:pt>
    <dgm:pt modelId="{16BF05E9-0553-42A1-A5E1-65017DE009CB}" type="sibTrans" cxnId="{82E0CF5E-A511-47FC-A091-FD399445E78B}">
      <dgm:prSet/>
      <dgm:spPr/>
      <dgm:t>
        <a:bodyPr/>
        <a:lstStyle/>
        <a:p>
          <a:endParaRPr lang="fr-FR"/>
        </a:p>
      </dgm:t>
    </dgm:pt>
    <dgm:pt modelId="{72E78878-559A-4B17-B21B-C66627923015}">
      <dgm:prSet phldrT="[Texte]" custT="1"/>
      <dgm:spPr/>
      <dgm:t>
        <a:bodyPr/>
        <a:lstStyle/>
        <a:p>
          <a:r>
            <a:rPr lang="fr-FR" sz="1400" b="1" dirty="0"/>
            <a:t>5. Réalisation </a:t>
          </a:r>
          <a:r>
            <a:rPr lang="fr-FR" sz="1400" b="1" dirty="0" smtClean="0"/>
            <a:t>physique, financière</a:t>
          </a:r>
          <a:endParaRPr lang="fr-FR" sz="1400" b="1" dirty="0"/>
        </a:p>
      </dgm:t>
    </dgm:pt>
    <dgm:pt modelId="{A88811EC-488B-41D8-B557-F3D3C26D75A4}" type="parTrans" cxnId="{8E3C8B0A-E87D-4A20-B530-F08CE9A93C30}">
      <dgm:prSet/>
      <dgm:spPr/>
      <dgm:t>
        <a:bodyPr/>
        <a:lstStyle/>
        <a:p>
          <a:endParaRPr lang="fr-FR"/>
        </a:p>
      </dgm:t>
    </dgm:pt>
    <dgm:pt modelId="{6B3F2D72-CA4C-4C08-A92A-452C447A6F13}" type="sibTrans" cxnId="{8E3C8B0A-E87D-4A20-B530-F08CE9A93C30}">
      <dgm:prSet/>
      <dgm:spPr/>
      <dgm:t>
        <a:bodyPr/>
        <a:lstStyle/>
        <a:p>
          <a:endParaRPr lang="fr-FR"/>
        </a:p>
      </dgm:t>
    </dgm:pt>
    <dgm:pt modelId="{AFB58BB7-17A7-4EDC-8ECE-C45D302E5484}">
      <dgm:prSet phldrT="[Texte]" custT="1"/>
      <dgm:spPr>
        <a:solidFill>
          <a:srgbClr val="FFC000"/>
        </a:solidFill>
      </dgm:spPr>
      <dgm:t>
        <a:bodyPr/>
        <a:lstStyle/>
        <a:p>
          <a:r>
            <a:rPr lang="fr-FR" sz="1400" b="1" dirty="0"/>
            <a:t>6. Contrôle de service fait</a:t>
          </a:r>
        </a:p>
      </dgm:t>
    </dgm:pt>
    <dgm:pt modelId="{CE3BAC2D-5787-4098-B645-6261A58E02BE}" type="parTrans" cxnId="{E78066D6-020B-4BDA-A619-311A97E28B43}">
      <dgm:prSet/>
      <dgm:spPr/>
      <dgm:t>
        <a:bodyPr/>
        <a:lstStyle/>
        <a:p>
          <a:endParaRPr lang="fr-FR"/>
        </a:p>
      </dgm:t>
    </dgm:pt>
    <dgm:pt modelId="{5EFF70D8-09E5-4276-9F5F-3E018A1DF9DB}" type="sibTrans" cxnId="{E78066D6-020B-4BDA-A619-311A97E28B43}">
      <dgm:prSet/>
      <dgm:spPr/>
      <dgm:t>
        <a:bodyPr/>
        <a:lstStyle/>
        <a:p>
          <a:endParaRPr lang="fr-FR"/>
        </a:p>
      </dgm:t>
    </dgm:pt>
    <dgm:pt modelId="{4341A3DE-A90A-4B83-AD24-B2EA306A847C}">
      <dgm:prSet phldrT="[Texte]" custT="1"/>
      <dgm:spPr/>
      <dgm:t>
        <a:bodyPr/>
        <a:lstStyle/>
        <a:p>
          <a:r>
            <a:rPr lang="fr-FR" sz="1400" b="1" dirty="0"/>
            <a:t>7. Paiement de </a:t>
          </a:r>
          <a:r>
            <a:rPr lang="fr-FR" sz="1400" b="1" dirty="0" smtClean="0"/>
            <a:t>l’aide européenne</a:t>
          </a:r>
          <a:endParaRPr lang="fr-FR" sz="1400" b="1" dirty="0"/>
        </a:p>
      </dgm:t>
    </dgm:pt>
    <dgm:pt modelId="{88445762-9342-4DA3-A1E5-AFD716F36FE2}" type="parTrans" cxnId="{B5126DEC-1F91-4CD5-BA6A-AED5817347A9}">
      <dgm:prSet/>
      <dgm:spPr/>
      <dgm:t>
        <a:bodyPr/>
        <a:lstStyle/>
        <a:p>
          <a:endParaRPr lang="fr-FR"/>
        </a:p>
      </dgm:t>
    </dgm:pt>
    <dgm:pt modelId="{DE677A4A-A525-4923-87E0-2709463B23B1}" type="sibTrans" cxnId="{B5126DEC-1F91-4CD5-BA6A-AED5817347A9}">
      <dgm:prSet/>
      <dgm:spPr/>
      <dgm:t>
        <a:bodyPr/>
        <a:lstStyle/>
        <a:p>
          <a:endParaRPr lang="fr-FR"/>
        </a:p>
      </dgm:t>
    </dgm:pt>
    <dgm:pt modelId="{00A3AE3E-E3C6-4537-B688-41A88DE57EC3}">
      <dgm:prSet phldrT="[Texte]" custT="1"/>
      <dgm:spPr/>
      <dgm:t>
        <a:bodyPr/>
        <a:lstStyle/>
        <a:p>
          <a:r>
            <a:rPr lang="fr-FR" sz="1400" b="1" dirty="0"/>
            <a:t>8. Archivage</a:t>
          </a:r>
        </a:p>
      </dgm:t>
    </dgm:pt>
    <dgm:pt modelId="{323E39C0-4AC3-48A4-8010-1A2625DFF645}" type="parTrans" cxnId="{157CE27A-A6C0-4234-A964-4193A5032272}">
      <dgm:prSet/>
      <dgm:spPr/>
      <dgm:t>
        <a:bodyPr/>
        <a:lstStyle/>
        <a:p>
          <a:endParaRPr lang="fr-FR"/>
        </a:p>
      </dgm:t>
    </dgm:pt>
    <dgm:pt modelId="{15E3A3FE-A46D-476C-8A7A-AFAD3E0B3966}" type="sibTrans" cxnId="{157CE27A-A6C0-4234-A964-4193A5032272}">
      <dgm:prSet/>
      <dgm:spPr/>
      <dgm:t>
        <a:bodyPr/>
        <a:lstStyle/>
        <a:p>
          <a:endParaRPr lang="fr-FR"/>
        </a:p>
      </dgm:t>
    </dgm:pt>
    <dgm:pt modelId="{056074FE-0965-439C-A45B-9EF8BD307134}" type="pres">
      <dgm:prSet presAssocID="{4EA38ACB-4FDB-4D99-BB5E-3C7B5A9899E9}" presName="Name0" presStyleCnt="0">
        <dgm:presLayoutVars>
          <dgm:dir/>
          <dgm:resizeHandles val="exact"/>
        </dgm:presLayoutVars>
      </dgm:prSet>
      <dgm:spPr/>
      <dgm:t>
        <a:bodyPr/>
        <a:lstStyle/>
        <a:p>
          <a:endParaRPr lang="fr-FR"/>
        </a:p>
      </dgm:t>
    </dgm:pt>
    <dgm:pt modelId="{CD045A01-9621-4F09-91A0-22D71CF7C3D5}" type="pres">
      <dgm:prSet presAssocID="{4EA38ACB-4FDB-4D99-BB5E-3C7B5A9899E9}" presName="cycle" presStyleCnt="0"/>
      <dgm:spPr/>
    </dgm:pt>
    <dgm:pt modelId="{F57C7A47-B468-4D3A-BE67-44FBAC92653B}" type="pres">
      <dgm:prSet presAssocID="{60E0DA35-2366-464F-BD5C-081487F7D915}" presName="nodeFirstNode" presStyleLbl="node1" presStyleIdx="0" presStyleCnt="8" custScaleX="71997" custScaleY="146960" custRadScaleRad="100327" custRadScaleInc="-9221">
        <dgm:presLayoutVars>
          <dgm:bulletEnabled val="1"/>
        </dgm:presLayoutVars>
      </dgm:prSet>
      <dgm:spPr/>
      <dgm:t>
        <a:bodyPr/>
        <a:lstStyle/>
        <a:p>
          <a:endParaRPr lang="fr-FR"/>
        </a:p>
      </dgm:t>
    </dgm:pt>
    <dgm:pt modelId="{B191831B-4828-456E-8A83-661EC6B47A0E}" type="pres">
      <dgm:prSet presAssocID="{EFE5912D-4E59-4EE6-9C29-9512A1998975}" presName="sibTransFirstNode" presStyleLbl="bgShp" presStyleIdx="0" presStyleCnt="1"/>
      <dgm:spPr/>
      <dgm:t>
        <a:bodyPr/>
        <a:lstStyle/>
        <a:p>
          <a:endParaRPr lang="fr-FR"/>
        </a:p>
      </dgm:t>
    </dgm:pt>
    <dgm:pt modelId="{B3946418-5237-40F0-AC75-1B6D076B772A}" type="pres">
      <dgm:prSet presAssocID="{495D94C3-0C11-4842-916A-09FA74CD27B4}" presName="nodeFollowingNodes" presStyleLbl="node1" presStyleIdx="1" presStyleCnt="8" custScaleX="94153" custScaleY="76556">
        <dgm:presLayoutVars>
          <dgm:bulletEnabled val="1"/>
        </dgm:presLayoutVars>
      </dgm:prSet>
      <dgm:spPr/>
      <dgm:t>
        <a:bodyPr/>
        <a:lstStyle/>
        <a:p>
          <a:endParaRPr lang="fr-FR"/>
        </a:p>
      </dgm:t>
    </dgm:pt>
    <dgm:pt modelId="{E5A1BD45-913F-4A2B-84FC-BA8A67EBA154}" type="pres">
      <dgm:prSet presAssocID="{C7187ADD-2A69-4CB9-B692-D472A5B8A45F}" presName="nodeFollowingNodes" presStyleLbl="node1" presStyleIdx="2" presStyleCnt="8" custScaleX="96897" custScaleY="146376" custRadScaleRad="97119" custRadScaleInc="10851">
        <dgm:presLayoutVars>
          <dgm:bulletEnabled val="1"/>
        </dgm:presLayoutVars>
      </dgm:prSet>
      <dgm:spPr/>
      <dgm:t>
        <a:bodyPr/>
        <a:lstStyle/>
        <a:p>
          <a:endParaRPr lang="fr-FR"/>
        </a:p>
      </dgm:t>
    </dgm:pt>
    <dgm:pt modelId="{DD663603-B63E-4EEE-9421-A2B9AAB17867}" type="pres">
      <dgm:prSet presAssocID="{24154E8F-1058-4D77-BFB4-EC60142C7CBF}" presName="nodeFollowingNodes" presStyleLbl="node1" presStyleIdx="3" presStyleCnt="8" custScaleX="134328" custScaleY="110635" custRadScaleRad="102966" custRadScaleInc="-11507">
        <dgm:presLayoutVars>
          <dgm:bulletEnabled val="1"/>
        </dgm:presLayoutVars>
      </dgm:prSet>
      <dgm:spPr/>
      <dgm:t>
        <a:bodyPr/>
        <a:lstStyle/>
        <a:p>
          <a:endParaRPr lang="fr-FR"/>
        </a:p>
      </dgm:t>
    </dgm:pt>
    <dgm:pt modelId="{395A96E6-09F8-466A-BC77-117CC558B164}" type="pres">
      <dgm:prSet presAssocID="{72E78878-559A-4B17-B21B-C66627923015}" presName="nodeFollowingNodes" presStyleLbl="node1" presStyleIdx="4" presStyleCnt="8" custScaleX="110760" custScaleY="140175" custRadScaleRad="98160" custRadScaleInc="17886">
        <dgm:presLayoutVars>
          <dgm:bulletEnabled val="1"/>
        </dgm:presLayoutVars>
      </dgm:prSet>
      <dgm:spPr/>
      <dgm:t>
        <a:bodyPr/>
        <a:lstStyle/>
        <a:p>
          <a:endParaRPr lang="fr-FR"/>
        </a:p>
      </dgm:t>
    </dgm:pt>
    <dgm:pt modelId="{72E275BD-A806-4525-8F10-D29D69C76916}" type="pres">
      <dgm:prSet presAssocID="{AFB58BB7-17A7-4EDC-8ECE-C45D302E5484}" presName="nodeFollowingNodes" presStyleLbl="node1" presStyleIdx="5" presStyleCnt="8" custScaleX="118298" custScaleY="102976" custRadScaleRad="117519" custRadScaleInc="18079">
        <dgm:presLayoutVars>
          <dgm:bulletEnabled val="1"/>
        </dgm:presLayoutVars>
      </dgm:prSet>
      <dgm:spPr/>
      <dgm:t>
        <a:bodyPr/>
        <a:lstStyle/>
        <a:p>
          <a:endParaRPr lang="fr-FR"/>
        </a:p>
      </dgm:t>
    </dgm:pt>
    <dgm:pt modelId="{21D950EA-A315-454E-B45C-FBBCEF42A7D6}" type="pres">
      <dgm:prSet presAssocID="{4341A3DE-A90A-4B83-AD24-B2EA306A847C}" presName="nodeFollowingNodes" presStyleLbl="node1" presStyleIdx="6" presStyleCnt="8" custScaleX="116206" custScaleY="90069" custRadScaleRad="105305" custRadScaleInc="10401">
        <dgm:presLayoutVars>
          <dgm:bulletEnabled val="1"/>
        </dgm:presLayoutVars>
      </dgm:prSet>
      <dgm:spPr/>
      <dgm:t>
        <a:bodyPr/>
        <a:lstStyle/>
        <a:p>
          <a:endParaRPr lang="fr-FR"/>
        </a:p>
      </dgm:t>
    </dgm:pt>
    <dgm:pt modelId="{A6972632-1DCF-4236-93C4-56FFBA272CBD}" type="pres">
      <dgm:prSet presAssocID="{00A3AE3E-E3C6-4537-B688-41A88DE57EC3}" presName="nodeFollowingNodes" presStyleLbl="node1" presStyleIdx="7" presStyleCnt="8" custScaleX="86604" custScaleY="149493" custRadScaleRad="105849" custRadScaleInc="-19262">
        <dgm:presLayoutVars>
          <dgm:bulletEnabled val="1"/>
        </dgm:presLayoutVars>
      </dgm:prSet>
      <dgm:spPr/>
      <dgm:t>
        <a:bodyPr/>
        <a:lstStyle/>
        <a:p>
          <a:endParaRPr lang="fr-FR"/>
        </a:p>
      </dgm:t>
    </dgm:pt>
  </dgm:ptLst>
  <dgm:cxnLst>
    <dgm:cxn modelId="{998FC463-F5F8-1843-96DF-1AF9C7EEC57A}" type="presOf" srcId="{4341A3DE-A90A-4B83-AD24-B2EA306A847C}" destId="{21D950EA-A315-454E-B45C-FBBCEF42A7D6}" srcOrd="0" destOrd="0" presId="urn:microsoft.com/office/officeart/2005/8/layout/cycle3"/>
    <dgm:cxn modelId="{13314182-EA11-A64D-9ACF-2EFE9C607FFD}" type="presOf" srcId="{EFE5912D-4E59-4EE6-9C29-9512A1998975}" destId="{B191831B-4828-456E-8A83-661EC6B47A0E}" srcOrd="0" destOrd="0" presId="urn:microsoft.com/office/officeart/2005/8/layout/cycle3"/>
    <dgm:cxn modelId="{F2689C4A-2CD0-470D-B3A8-76ECB4949465}" srcId="{4EA38ACB-4FDB-4D99-BB5E-3C7B5A9899E9}" destId="{C7187ADD-2A69-4CB9-B692-D472A5B8A45F}" srcOrd="2" destOrd="0" parTransId="{2C7021BA-7C93-4B85-8E18-99B6157D0248}" sibTransId="{CFDEC04D-BDCC-4653-BB03-6AD5953B18C4}"/>
    <dgm:cxn modelId="{5320A792-59DE-614B-855A-B8A277F81AA5}" type="presOf" srcId="{24154E8F-1058-4D77-BFB4-EC60142C7CBF}" destId="{DD663603-B63E-4EEE-9421-A2B9AAB17867}" srcOrd="0" destOrd="0" presId="urn:microsoft.com/office/officeart/2005/8/layout/cycle3"/>
    <dgm:cxn modelId="{E78066D6-020B-4BDA-A619-311A97E28B43}" srcId="{4EA38ACB-4FDB-4D99-BB5E-3C7B5A9899E9}" destId="{AFB58BB7-17A7-4EDC-8ECE-C45D302E5484}" srcOrd="5" destOrd="0" parTransId="{CE3BAC2D-5787-4098-B645-6261A58E02BE}" sibTransId="{5EFF70D8-09E5-4276-9F5F-3E018A1DF9DB}"/>
    <dgm:cxn modelId="{82E0CF5E-A511-47FC-A091-FD399445E78B}" srcId="{4EA38ACB-4FDB-4D99-BB5E-3C7B5A9899E9}" destId="{24154E8F-1058-4D77-BFB4-EC60142C7CBF}" srcOrd="3" destOrd="0" parTransId="{A69889D3-9599-47D7-B43A-56B156849949}" sibTransId="{16BF05E9-0553-42A1-A5E1-65017DE009CB}"/>
    <dgm:cxn modelId="{EE806C1A-20F1-FC44-AC4B-57DEB0FAA916}" type="presOf" srcId="{AFB58BB7-17A7-4EDC-8ECE-C45D302E5484}" destId="{72E275BD-A806-4525-8F10-D29D69C76916}" srcOrd="0" destOrd="0" presId="urn:microsoft.com/office/officeart/2005/8/layout/cycle3"/>
    <dgm:cxn modelId="{661E8546-D92F-5747-A063-162D65BC0F3E}" type="presOf" srcId="{495D94C3-0C11-4842-916A-09FA74CD27B4}" destId="{B3946418-5237-40F0-AC75-1B6D076B772A}" srcOrd="0" destOrd="0" presId="urn:microsoft.com/office/officeart/2005/8/layout/cycle3"/>
    <dgm:cxn modelId="{419BDD0C-7201-4947-80E4-99AC10CE8145}" type="presOf" srcId="{60E0DA35-2366-464F-BD5C-081487F7D915}" destId="{F57C7A47-B468-4D3A-BE67-44FBAC92653B}" srcOrd="0" destOrd="0" presId="urn:microsoft.com/office/officeart/2005/8/layout/cycle3"/>
    <dgm:cxn modelId="{BB1E741F-0A34-E744-A1A2-682C3F131D9A}" type="presOf" srcId="{72E78878-559A-4B17-B21B-C66627923015}" destId="{395A96E6-09F8-466A-BC77-117CC558B164}" srcOrd="0" destOrd="0" presId="urn:microsoft.com/office/officeart/2005/8/layout/cycle3"/>
    <dgm:cxn modelId="{B5126DEC-1F91-4CD5-BA6A-AED5817347A9}" srcId="{4EA38ACB-4FDB-4D99-BB5E-3C7B5A9899E9}" destId="{4341A3DE-A90A-4B83-AD24-B2EA306A847C}" srcOrd="6" destOrd="0" parTransId="{88445762-9342-4DA3-A1E5-AFD716F36FE2}" sibTransId="{DE677A4A-A525-4923-87E0-2709463B23B1}"/>
    <dgm:cxn modelId="{9DFB7324-6DA3-4D87-AF4A-2930C647684E}" srcId="{4EA38ACB-4FDB-4D99-BB5E-3C7B5A9899E9}" destId="{60E0DA35-2366-464F-BD5C-081487F7D915}" srcOrd="0" destOrd="0" parTransId="{83960362-3C1A-4563-84EA-A4F753D08634}" sibTransId="{EFE5912D-4E59-4EE6-9C29-9512A1998975}"/>
    <dgm:cxn modelId="{55290F12-D27C-0F47-812D-AF97AD954C70}" type="presOf" srcId="{4EA38ACB-4FDB-4D99-BB5E-3C7B5A9899E9}" destId="{056074FE-0965-439C-A45B-9EF8BD307134}" srcOrd="0" destOrd="0" presId="urn:microsoft.com/office/officeart/2005/8/layout/cycle3"/>
    <dgm:cxn modelId="{AB81454E-1361-4BB8-BE2D-13A21F72C03D}" srcId="{4EA38ACB-4FDB-4D99-BB5E-3C7B5A9899E9}" destId="{495D94C3-0C11-4842-916A-09FA74CD27B4}" srcOrd="1" destOrd="0" parTransId="{0F7F5A46-C1F5-451A-9426-A102C079CC29}" sibTransId="{71E69A52-E9EA-480D-A2EA-91E25AED8706}"/>
    <dgm:cxn modelId="{8E3C8B0A-E87D-4A20-B530-F08CE9A93C30}" srcId="{4EA38ACB-4FDB-4D99-BB5E-3C7B5A9899E9}" destId="{72E78878-559A-4B17-B21B-C66627923015}" srcOrd="4" destOrd="0" parTransId="{A88811EC-488B-41D8-B557-F3D3C26D75A4}" sibTransId="{6B3F2D72-CA4C-4C08-A92A-452C447A6F13}"/>
    <dgm:cxn modelId="{157CE27A-A6C0-4234-A964-4193A5032272}" srcId="{4EA38ACB-4FDB-4D99-BB5E-3C7B5A9899E9}" destId="{00A3AE3E-E3C6-4537-B688-41A88DE57EC3}" srcOrd="7" destOrd="0" parTransId="{323E39C0-4AC3-48A4-8010-1A2625DFF645}" sibTransId="{15E3A3FE-A46D-476C-8A7A-AFAD3E0B3966}"/>
    <dgm:cxn modelId="{272D947E-8B6B-C44C-B65F-2C4410B85B24}" type="presOf" srcId="{C7187ADD-2A69-4CB9-B692-D472A5B8A45F}" destId="{E5A1BD45-913F-4A2B-84FC-BA8A67EBA154}" srcOrd="0" destOrd="0" presId="urn:microsoft.com/office/officeart/2005/8/layout/cycle3"/>
    <dgm:cxn modelId="{DF2ADFD4-B6F9-2F4B-BDB9-2C74E78AB40C}" type="presOf" srcId="{00A3AE3E-E3C6-4537-B688-41A88DE57EC3}" destId="{A6972632-1DCF-4236-93C4-56FFBA272CBD}" srcOrd="0" destOrd="0" presId="urn:microsoft.com/office/officeart/2005/8/layout/cycle3"/>
    <dgm:cxn modelId="{DD6E2FA3-3CCC-8A4C-BC4D-1F61D34CA99F}" type="presParOf" srcId="{056074FE-0965-439C-A45B-9EF8BD307134}" destId="{CD045A01-9621-4F09-91A0-22D71CF7C3D5}" srcOrd="0" destOrd="0" presId="urn:microsoft.com/office/officeart/2005/8/layout/cycle3"/>
    <dgm:cxn modelId="{0FDED88D-CF9D-F744-8649-EABA6C1E64B0}" type="presParOf" srcId="{CD045A01-9621-4F09-91A0-22D71CF7C3D5}" destId="{F57C7A47-B468-4D3A-BE67-44FBAC92653B}" srcOrd="0" destOrd="0" presId="urn:microsoft.com/office/officeart/2005/8/layout/cycle3"/>
    <dgm:cxn modelId="{696960B1-5495-744E-8E18-AE8175F997A2}" type="presParOf" srcId="{CD045A01-9621-4F09-91A0-22D71CF7C3D5}" destId="{B191831B-4828-456E-8A83-661EC6B47A0E}" srcOrd="1" destOrd="0" presId="urn:microsoft.com/office/officeart/2005/8/layout/cycle3"/>
    <dgm:cxn modelId="{02AD82C1-0F64-F14A-A4B1-2A55C99E732D}" type="presParOf" srcId="{CD045A01-9621-4F09-91A0-22D71CF7C3D5}" destId="{B3946418-5237-40F0-AC75-1B6D076B772A}" srcOrd="2" destOrd="0" presId="urn:microsoft.com/office/officeart/2005/8/layout/cycle3"/>
    <dgm:cxn modelId="{CB7F6397-292D-074D-B46E-3A563E3D0267}" type="presParOf" srcId="{CD045A01-9621-4F09-91A0-22D71CF7C3D5}" destId="{E5A1BD45-913F-4A2B-84FC-BA8A67EBA154}" srcOrd="3" destOrd="0" presId="urn:microsoft.com/office/officeart/2005/8/layout/cycle3"/>
    <dgm:cxn modelId="{247C9251-38D3-C541-A2DD-BBEF47A3AA8B}" type="presParOf" srcId="{CD045A01-9621-4F09-91A0-22D71CF7C3D5}" destId="{DD663603-B63E-4EEE-9421-A2B9AAB17867}" srcOrd="4" destOrd="0" presId="urn:microsoft.com/office/officeart/2005/8/layout/cycle3"/>
    <dgm:cxn modelId="{08861AFA-C807-1B4E-B5B9-E31CB4AA5C93}" type="presParOf" srcId="{CD045A01-9621-4F09-91A0-22D71CF7C3D5}" destId="{395A96E6-09F8-466A-BC77-117CC558B164}" srcOrd="5" destOrd="0" presId="urn:microsoft.com/office/officeart/2005/8/layout/cycle3"/>
    <dgm:cxn modelId="{AEC15C2A-D447-7148-A5AB-B0061FFEEFAB}" type="presParOf" srcId="{CD045A01-9621-4F09-91A0-22D71CF7C3D5}" destId="{72E275BD-A806-4525-8F10-D29D69C76916}" srcOrd="6" destOrd="0" presId="urn:microsoft.com/office/officeart/2005/8/layout/cycle3"/>
    <dgm:cxn modelId="{8053F42A-D007-4E41-9E04-3C6578DB99D4}" type="presParOf" srcId="{CD045A01-9621-4F09-91A0-22D71CF7C3D5}" destId="{21D950EA-A315-454E-B45C-FBBCEF42A7D6}" srcOrd="7" destOrd="0" presId="urn:microsoft.com/office/officeart/2005/8/layout/cycle3"/>
    <dgm:cxn modelId="{E24994CB-0E31-1A41-8469-66B0292907B2}" type="presParOf" srcId="{CD045A01-9621-4F09-91A0-22D71CF7C3D5}" destId="{A6972632-1DCF-4236-93C4-56FFBA272CBD}" srcOrd="8"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61817444-7117-41DD-895D-3D4BB4D9C0EE}" type="datetimeFigureOut">
              <a:rPr lang="fr-FR" smtClean="0"/>
              <a:pPr/>
              <a:t>23/11/2016</a:t>
            </a:fld>
            <a:endParaRPr lang="fr-FR"/>
          </a:p>
        </p:txBody>
      </p:sp>
      <p:sp>
        <p:nvSpPr>
          <p:cNvPr id="4" name="Espace réservé du pied de page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32B47B8-9340-474D-9AB0-62CEF0A7C49A}" type="slidenum">
              <a:rPr lang="fr-FR" smtClean="0"/>
              <a:pPr/>
              <a:t>‹N°›</a:t>
            </a:fld>
            <a:endParaRPr lang="fr-FR"/>
          </a:p>
        </p:txBody>
      </p:sp>
    </p:spTree>
    <p:extLst>
      <p:ext uri="{BB962C8B-B14F-4D97-AF65-F5344CB8AC3E}">
        <p14:creationId xmlns:p14="http://schemas.microsoft.com/office/powerpoint/2010/main" val="1295637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9040926-FE74-4D75-93E3-CE99B38A2EF4}" type="datetimeFigureOut">
              <a:rPr lang="fr-FR" smtClean="0"/>
              <a:pPr/>
              <a:t>23/11/2016</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B5D8DCC-A465-4B67-99A5-17B158ECE6E9}" type="slidenum">
              <a:rPr lang="fr-FR" smtClean="0"/>
              <a:pPr/>
              <a:t>‹N°›</a:t>
            </a:fld>
            <a:endParaRPr lang="fr-FR"/>
          </a:p>
        </p:txBody>
      </p:sp>
    </p:spTree>
    <p:extLst>
      <p:ext uri="{BB962C8B-B14F-4D97-AF65-F5344CB8AC3E}">
        <p14:creationId xmlns:p14="http://schemas.microsoft.com/office/powerpoint/2010/main" val="208518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solidFill>
            <a:srgbClr val="FFFFFF"/>
          </a:solidFill>
          <a:ln/>
        </p:spPr>
      </p:sp>
      <p:sp>
        <p:nvSpPr>
          <p:cNvPr id="378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fr-FR" smtClean="0"/>
          </a:p>
        </p:txBody>
      </p:sp>
      <p:sp>
        <p:nvSpPr>
          <p:cNvPr id="4" name="Espace réservé du numéro de diapositive 3"/>
          <p:cNvSpPr>
            <a:spLocks noGrp="1"/>
          </p:cNvSpPr>
          <p:nvPr>
            <p:ph type="sldNum" sz="quarter" idx="10"/>
          </p:nvPr>
        </p:nvSpPr>
        <p:spPr/>
        <p:txBody>
          <a:bodyPr/>
          <a:lstStyle/>
          <a:p>
            <a:pPr>
              <a:defRPr/>
            </a:pPr>
            <a:fld id="{515DD1C4-D87A-441C-BE09-144EBCB2CBDF}" type="slidenum">
              <a:rPr lang="fr-FR" smtClean="0"/>
              <a:pPr>
                <a:defRPr/>
              </a:pPr>
              <a:t>3</a:t>
            </a:fld>
            <a:endParaRPr lang="fr-FR"/>
          </a:p>
        </p:txBody>
      </p:sp>
      <p:sp>
        <p:nvSpPr>
          <p:cNvPr id="5" name="Espace réservé du pied de page 4"/>
          <p:cNvSpPr>
            <a:spLocks noGrp="1"/>
          </p:cNvSpPr>
          <p:nvPr>
            <p:ph type="ftr" sz="quarter" idx="11"/>
          </p:nvPr>
        </p:nvSpPr>
        <p:spPr/>
        <p:txBody>
          <a:bodyPr/>
          <a:lstStyle/>
          <a:p>
            <a:pPr>
              <a:defRPr/>
            </a:pPr>
            <a:endParaRPr lang="fr-FR"/>
          </a:p>
        </p:txBody>
      </p:sp>
    </p:spTree>
    <p:extLst>
      <p:ext uri="{BB962C8B-B14F-4D97-AF65-F5344CB8AC3E}">
        <p14:creationId xmlns:p14="http://schemas.microsoft.com/office/powerpoint/2010/main" val="929819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42</a:t>
            </a:fld>
            <a:endParaRPr lang="fr-FR"/>
          </a:p>
        </p:txBody>
      </p:sp>
    </p:spTree>
    <p:extLst>
      <p:ext uri="{BB962C8B-B14F-4D97-AF65-F5344CB8AC3E}">
        <p14:creationId xmlns:p14="http://schemas.microsoft.com/office/powerpoint/2010/main" val="384598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47</a:t>
            </a:fld>
            <a:endParaRPr lang="fr-FR"/>
          </a:p>
        </p:txBody>
      </p:sp>
    </p:spTree>
    <p:extLst>
      <p:ext uri="{BB962C8B-B14F-4D97-AF65-F5344CB8AC3E}">
        <p14:creationId xmlns:p14="http://schemas.microsoft.com/office/powerpoint/2010/main" val="406805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6</a:t>
            </a:fld>
            <a:endParaRPr lang="fr-FR"/>
          </a:p>
        </p:txBody>
      </p:sp>
    </p:spTree>
    <p:extLst>
      <p:ext uri="{BB962C8B-B14F-4D97-AF65-F5344CB8AC3E}">
        <p14:creationId xmlns:p14="http://schemas.microsoft.com/office/powerpoint/2010/main" val="210557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15</a:t>
            </a:fld>
            <a:endParaRPr lang="fr-FR"/>
          </a:p>
        </p:txBody>
      </p:sp>
    </p:spTree>
    <p:extLst>
      <p:ext uri="{BB962C8B-B14F-4D97-AF65-F5344CB8AC3E}">
        <p14:creationId xmlns:p14="http://schemas.microsoft.com/office/powerpoint/2010/main" val="16404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16</a:t>
            </a:fld>
            <a:endParaRPr lang="fr-FR"/>
          </a:p>
        </p:txBody>
      </p:sp>
    </p:spTree>
    <p:extLst>
      <p:ext uri="{BB962C8B-B14F-4D97-AF65-F5344CB8AC3E}">
        <p14:creationId xmlns:p14="http://schemas.microsoft.com/office/powerpoint/2010/main" val="181812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19</a:t>
            </a:fld>
            <a:endParaRPr lang="fr-FR"/>
          </a:p>
        </p:txBody>
      </p:sp>
    </p:spTree>
    <p:extLst>
      <p:ext uri="{BB962C8B-B14F-4D97-AF65-F5344CB8AC3E}">
        <p14:creationId xmlns:p14="http://schemas.microsoft.com/office/powerpoint/2010/main" val="210773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noFill/>
        </p:spPr>
        <p:txBody>
          <a:bodyPr/>
          <a:lstStyle/>
          <a:p>
            <a:endParaRPr lang="fr-FR" smtClean="0"/>
          </a:p>
        </p:txBody>
      </p:sp>
    </p:spTree>
    <p:extLst>
      <p:ext uri="{BB962C8B-B14F-4D97-AF65-F5344CB8AC3E}">
        <p14:creationId xmlns:p14="http://schemas.microsoft.com/office/powerpoint/2010/main" val="774187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28</a:t>
            </a:fld>
            <a:endParaRPr lang="fr-FR"/>
          </a:p>
        </p:txBody>
      </p:sp>
    </p:spTree>
    <p:extLst>
      <p:ext uri="{BB962C8B-B14F-4D97-AF65-F5344CB8AC3E}">
        <p14:creationId xmlns:p14="http://schemas.microsoft.com/office/powerpoint/2010/main" val="1461771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fr-FR" altLang="fr-F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fld id="{B5F3BCAC-645B-A641-AAE3-458607F04DF0}" type="slidenum">
              <a:rPr lang="fr-FR" altLang="fr-FR"/>
              <a:pPr eaLnBrk="1" hangingPunct="1"/>
              <a:t>32</a:t>
            </a:fld>
            <a:endParaRPr lang="fr-FR" altLang="fr-FR"/>
          </a:p>
        </p:txBody>
      </p:sp>
    </p:spTree>
    <p:extLst>
      <p:ext uri="{BB962C8B-B14F-4D97-AF65-F5344CB8AC3E}">
        <p14:creationId xmlns:p14="http://schemas.microsoft.com/office/powerpoint/2010/main" val="1155820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B5D8DCC-A465-4B67-99A5-17B158ECE6E9}" type="slidenum">
              <a:rPr lang="fr-FR" smtClean="0"/>
              <a:pPr/>
              <a:t>38</a:t>
            </a:fld>
            <a:endParaRPr lang="fr-FR"/>
          </a:p>
        </p:txBody>
      </p:sp>
    </p:spTree>
    <p:extLst>
      <p:ext uri="{BB962C8B-B14F-4D97-AF65-F5344CB8AC3E}">
        <p14:creationId xmlns:p14="http://schemas.microsoft.com/office/powerpoint/2010/main" val="999019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494613A-B13E-4DF0-88B6-269C31C17DCE}"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5976" y="116632"/>
            <a:ext cx="47371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566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42052FA-A953-42AD-84DD-D59E2C56F04D}"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3923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1B8B177-8B94-4563-9B4D-9C75700262BD}"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657161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re. Image de la bibliothèque et texte">
    <p:spTree>
      <p:nvGrpSpPr>
        <p:cNvPr id="1" name=""/>
        <p:cNvGrpSpPr/>
        <p:nvPr/>
      </p:nvGrpSpPr>
      <p:grpSpPr>
        <a:xfrm>
          <a:off x="0" y="0"/>
          <a:ext cx="0" cy="0"/>
          <a:chOff x="0" y="0"/>
          <a:chExt cx="0" cy="0"/>
        </a:xfrm>
      </p:grpSpPr>
      <p:sp>
        <p:nvSpPr>
          <p:cNvPr id="2" name="Titre 1"/>
          <p:cNvSpPr>
            <a:spLocks noGrp="1"/>
          </p:cNvSpPr>
          <p:nvPr>
            <p:ph type="title"/>
          </p:nvPr>
        </p:nvSpPr>
        <p:spPr>
          <a:xfrm>
            <a:off x="228600" y="457200"/>
            <a:ext cx="7772400" cy="1143000"/>
          </a:xfrm>
        </p:spPr>
        <p:txBody>
          <a:bodyPr/>
          <a:lstStyle/>
          <a:p>
            <a:r>
              <a:rPr lang="fr-FR" smtClean="0"/>
              <a:t>Modifiez le style du titre</a:t>
            </a:r>
            <a:endParaRPr lang="fr-FR"/>
          </a:p>
        </p:txBody>
      </p:sp>
      <p:sp>
        <p:nvSpPr>
          <p:cNvPr id="3" name="Espace réservé de l'image de la bibliothèque 2"/>
          <p:cNvSpPr>
            <a:spLocks noGrp="1"/>
          </p:cNvSpPr>
          <p:nvPr>
            <p:ph type="clipArt" sz="half" idx="1"/>
          </p:nvPr>
        </p:nvSpPr>
        <p:spPr>
          <a:xfrm>
            <a:off x="685800" y="1981200"/>
            <a:ext cx="3810000" cy="4114800"/>
          </a:xfrm>
        </p:spPr>
        <p:txBody>
          <a:bodyPr rtlCol="0">
            <a:normAutofit/>
          </a:bodyPr>
          <a:lstStyle/>
          <a:p>
            <a:pPr lvl="0"/>
            <a:endParaRPr lang="fr-FR" noProof="0" smtClean="0"/>
          </a:p>
        </p:txBody>
      </p:sp>
      <p:sp>
        <p:nvSpPr>
          <p:cNvPr id="4" name="Espace réservé du texte 3"/>
          <p:cNvSpPr>
            <a:spLocks noGrp="1"/>
          </p:cNvSpPr>
          <p:nvPr>
            <p:ph type="body" sz="half" idx="2"/>
          </p:nvPr>
        </p:nvSpPr>
        <p:spPr>
          <a:xfrm>
            <a:off x="4648200" y="1981200"/>
            <a:ext cx="38100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9"/>
          <p:cNvSpPr>
            <a:spLocks noGrp="1"/>
          </p:cNvSpPr>
          <p:nvPr>
            <p:ph type="dt" sz="half" idx="10"/>
          </p:nvPr>
        </p:nvSpPr>
        <p:spPr/>
        <p:txBody>
          <a:bodyPr/>
          <a:lstStyle>
            <a:lvl1pPr>
              <a:defRPr/>
            </a:lvl1pPr>
          </a:lstStyle>
          <a:p>
            <a:pPr>
              <a:defRPr/>
            </a:pPr>
            <a:fld id="{20612728-94FC-4B76-85EC-EED9F818B43F}" type="datetime1">
              <a:rPr lang="fr-FR" smtClean="0"/>
              <a:t>23/11/2016</a:t>
            </a:fld>
            <a:endParaRPr lang="fr-FR"/>
          </a:p>
        </p:txBody>
      </p:sp>
      <p:sp>
        <p:nvSpPr>
          <p:cNvPr id="6" name="Espace réservé du pied de page 21"/>
          <p:cNvSpPr>
            <a:spLocks noGrp="1"/>
          </p:cNvSpPr>
          <p:nvPr>
            <p:ph type="ftr" sz="quarter" idx="11"/>
          </p:nvPr>
        </p:nvSpPr>
        <p:spPr/>
        <p:txBody>
          <a:bodyPr/>
          <a:lstStyle>
            <a:lvl1pPr>
              <a:defRPr/>
            </a:lvl1pPr>
          </a:lstStyle>
          <a:p>
            <a:pPr>
              <a:defRPr/>
            </a:pPr>
            <a:r>
              <a:rPr lang="fr-FR" smtClean="0"/>
              <a:t>JP BOVE www.fcae.eu</a:t>
            </a: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2B2F14F2-6F88-4976-92D5-6E4131E28739}"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F9D2CF1-E8FE-4473-839A-5437777ABE30}"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490604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AB0BCC7-9201-445E-9E01-AAE0828EC6F7}"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03492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59487F8-FFD7-46BF-BD12-2DC1DD9D90D6}"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92840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05139F2-715A-449A-AB75-4FB3FA25C2D2}" type="datetime1">
              <a:rPr lang="fr-FR" smtClean="0"/>
              <a:t>23/11/2016</a:t>
            </a:fld>
            <a:endParaRPr lang="fr-F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8017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1924C5A-62F3-425B-8273-8729216CB3C0}" type="datetime1">
              <a:rPr lang="fr-FR" smtClean="0"/>
              <a:t>23/11/2016</a:t>
            </a:fld>
            <a:endParaRPr lang="fr-F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018633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EE387D5-69E1-4A76-A233-A954E064A0CB}" type="datetime1">
              <a:rPr lang="fr-FR" smtClean="0"/>
              <a:t>23/11/2016</a:t>
            </a:fld>
            <a:endParaRPr lang="fr-FR"/>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2751587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7DAA353-B7D5-4CF3-B1F7-D27839F11994}"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189429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1AFA64D-2C7F-476A-A4FE-A508D82C9156}" type="datetime1">
              <a:rPr lang="fr-FR" smtClean="0"/>
              <a:t>23/11/2016</a:t>
            </a:fld>
            <a:endParaRPr lang="fr-F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‹N°›</a:t>
            </a:fld>
            <a:endParaRPr lang="fr-FR"/>
          </a:p>
        </p:txBody>
      </p:sp>
    </p:spTree>
    <p:extLst>
      <p:ext uri="{BB962C8B-B14F-4D97-AF65-F5344CB8AC3E}">
        <p14:creationId xmlns:p14="http://schemas.microsoft.com/office/powerpoint/2010/main" val="4212080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D9A7EE-451E-47D2-BAC7-63BB1418453E}" type="datetime1">
              <a:rPr lang="fr-FR" smtClean="0"/>
              <a:t>23/11/2016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JP BOVE www.fcae.eu</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25D18-8F47-4676-AC87-C8BC662B5306}" type="slidenum">
              <a:rPr lang="fr-FR" smtClean="0"/>
              <a:pPr/>
              <a:t>‹N°›</a:t>
            </a:fld>
            <a:endParaRPr lang="fr-FR"/>
          </a:p>
        </p:txBody>
      </p:sp>
    </p:spTree>
    <p:extLst>
      <p:ext uri="{BB962C8B-B14F-4D97-AF65-F5344CB8AC3E}">
        <p14:creationId xmlns:p14="http://schemas.microsoft.com/office/powerpoint/2010/main" val="2974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wmf"/><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Document_Microsoft_Word_97_-_20032.doc"/><Relationship Id="rId4" Type="http://schemas.openxmlformats.org/officeDocument/2006/relationships/oleObject" Target="../embeddings/oleObject4.bin"/><Relationship Id="rId9" Type="http://schemas.openxmlformats.org/officeDocument/2006/relationships/image" Target="../media/image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ec.europa.eu/competition/state_aid/modernisation/index_en.html" TargetMode="External"/><Relationship Id="rId7" Type="http://schemas.openxmlformats.org/officeDocument/2006/relationships/image" Target="../media/image7.png"/><Relationship Id="rId2" Type="http://schemas.openxmlformats.org/officeDocument/2006/relationships/hyperlink" Target="http://www.europe-en-france.gouv.fr/Centre-de-ressources/Aides-d-etat"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agriculture.gouv.fr/regimes-d-aides-d-etat-projets-de" TargetMode="External"/><Relationship Id="rId4" Type="http://schemas.openxmlformats.org/officeDocument/2006/relationships/hyperlink" Target="http://www.outre-mer.gouv.fr/?croissance-et-l-emploi-simplification-de-l-octroi-des-aides-d-Etat.html"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1.tiff"/><Relationship Id="rId3" Type="http://schemas.openxmlformats.org/officeDocument/2006/relationships/notesSlide" Target="../notesSlides/notesSlide1.xml"/><Relationship Id="rId7" Type="http://schemas.openxmlformats.org/officeDocument/2006/relationships/image" Target="../media/image8.wmf"/><Relationship Id="rId12" Type="http://schemas.openxmlformats.org/officeDocument/2006/relationships/image" Target="../media/image9.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Document_Microsoft_Word_97_-_20031.doc"/><Relationship Id="rId5" Type="http://schemas.openxmlformats.org/officeDocument/2006/relationships/audio" Target="../media/audio2.wav"/><Relationship Id="rId15" Type="http://schemas.openxmlformats.org/officeDocument/2006/relationships/image" Target="../media/image5.jpeg"/><Relationship Id="rId10" Type="http://schemas.openxmlformats.org/officeDocument/2006/relationships/oleObject" Target="../embeddings/oleObject3.bin"/><Relationship Id="rId4" Type="http://schemas.openxmlformats.org/officeDocument/2006/relationships/audio" Target="../media/audio1.wav"/><Relationship Id="rId9" Type="http://schemas.openxmlformats.org/officeDocument/2006/relationships/image" Target="../media/image10.wmf"/><Relationship Id="rId1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8" Type="http://schemas.openxmlformats.org/officeDocument/2006/relationships/image" Target="../media/image11.tif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5.jpeg"/><Relationship Id="rId4" Type="http://schemas.openxmlformats.org/officeDocument/2006/relationships/diagramLayout" Target="../diagrams/layout1.xml"/><Relationship Id="rId9"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tif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image" Target="../media/image17.emf"/><Relationship Id="rId4" Type="http://schemas.openxmlformats.org/officeDocument/2006/relationships/package" Target="../embeddings/Feuille_de_calcul_Microsoft_Excel1.xlsx"/></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png"/><Relationship Id="rId5" Type="http://schemas.openxmlformats.org/officeDocument/2006/relationships/image" Target="../media/image18.emf"/><Relationship Id="rId4" Type="http://schemas.openxmlformats.org/officeDocument/2006/relationships/package" Target="../embeddings/Feuille_de_calcul_Microsoft_Excel2.xlsx"/></Relationships>
</file>

<file path=ppt/slides/_rels/slide42.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7.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9.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oleObject" Target="file:///C:\Users\Utilisateur\Documents\0%20FORMAT\0%20%20SLIDES\5%20-%20A%20F%20R\CUMUL%20ASSIETTE%20AFR%20emploi%20&amp;%20investissement%20CHIFFRE.xlsx!Feuil1!L7C1:L11C9" TargetMode="External"/><Relationship Id="rId7" Type="http://schemas.openxmlformats.org/officeDocument/2006/relationships/oleObject" Target="file:///C:\Users\Utilisateur\Documents\0%20FORMAT\0%20%20SLIDES\5%20-%20A%20F%20R\CUMUL%20ASSIETTE%20AFR%20emploi%20&amp;%20investissement%20CHIFFRE.xlsx!Feuil1!L9C13:L17C14" TargetMode="Externa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emf"/><Relationship Id="rId5" Type="http://schemas.openxmlformats.org/officeDocument/2006/relationships/oleObject" Target="file:///C:\Users\Utilisateur\Documents\0%20FORMAT\0%20%20SLIDES\5%20-%20A%20F%20R\CUMUL%20ASSIETTE%20AFR%20emploi%20&amp;%20investissement%20CHIFFRE.xlsx!Feuil1!L16C1:L19C8" TargetMode="External"/><Relationship Id="rId4" Type="http://schemas.openxmlformats.org/officeDocument/2006/relationships/image" Target="../media/image20.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Saint-Cirq-Lapopie.jpg"/>
          <p:cNvPicPr>
            <a:picLocks noChangeAspect="1"/>
          </p:cNvPicPr>
          <p:nvPr/>
        </p:nvPicPr>
        <p:blipFill>
          <a:blip r:embed="rId2" cstate="print"/>
          <a:stretch>
            <a:fillRect/>
          </a:stretch>
        </p:blipFill>
        <p:spPr>
          <a:xfrm>
            <a:off x="-32" y="798196"/>
            <a:ext cx="9144032" cy="5059696"/>
          </a:xfrm>
          <a:prstGeom prst="rect">
            <a:avLst/>
          </a:prstGeom>
        </p:spPr>
      </p:pic>
      <p:sp>
        <p:nvSpPr>
          <p:cNvPr id="3" name="Sous-titre 2"/>
          <p:cNvSpPr>
            <a:spLocks noGrp="1"/>
          </p:cNvSpPr>
          <p:nvPr>
            <p:ph type="subTitle" idx="1"/>
          </p:nvPr>
        </p:nvSpPr>
        <p:spPr/>
        <p:txBody>
          <a:bodyPr/>
          <a:lstStyle/>
          <a:p>
            <a:r>
              <a:rPr lang="fr-FR" dirty="0" smtClean="0"/>
              <a:t>   </a:t>
            </a:r>
            <a:endParaRPr lang="fr-FR" dirty="0"/>
          </a:p>
        </p:txBody>
      </p:sp>
      <p:pic>
        <p:nvPicPr>
          <p:cNvPr id="7" name="Image 6"/>
          <p:cNvPicPr>
            <a:picLocks noChangeAspect="1"/>
          </p:cNvPicPr>
          <p:nvPr/>
        </p:nvPicPr>
        <p:blipFill rotWithShape="1">
          <a:blip r:embed="rId3" cstate="print">
            <a:extLst>
              <a:ext uri="{28A0092B-C50C-407E-A947-70E740481C1C}">
                <a14:useLocalDpi xmlns:a14="http://schemas.microsoft.com/office/drawing/2010/main" val="0"/>
              </a:ext>
            </a:extLst>
          </a:blip>
          <a:srcRect b="23281"/>
          <a:stretch/>
        </p:blipFill>
        <p:spPr>
          <a:xfrm>
            <a:off x="1475656" y="116632"/>
            <a:ext cx="1178641" cy="326312"/>
          </a:xfrm>
          <a:prstGeom prst="rect">
            <a:avLst/>
          </a:prstGeom>
        </p:spPr>
      </p:pic>
      <p:pic>
        <p:nvPicPr>
          <p:cNvPr id="6" name="Imag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1</a:t>
            </a:fld>
            <a:endParaRPr lang="fr-FR"/>
          </a:p>
        </p:txBody>
      </p:sp>
      <p:sp>
        <p:nvSpPr>
          <p:cNvPr id="2" name="Espace réservé de la date 1"/>
          <p:cNvSpPr>
            <a:spLocks noGrp="1"/>
          </p:cNvSpPr>
          <p:nvPr>
            <p:ph type="dt" sz="half" idx="10"/>
          </p:nvPr>
        </p:nvSpPr>
        <p:spPr>
          <a:xfrm>
            <a:off x="4067944" y="6483594"/>
            <a:ext cx="2133600" cy="365125"/>
          </a:xfrm>
        </p:spPr>
        <p:txBody>
          <a:bodyPr/>
          <a:lstStyle/>
          <a:p>
            <a:fld id="{D0BF35BA-3BF9-4BD2-9676-B4E471B69675}" type="datetime1">
              <a:rPr lang="fr-FR" smtClean="0"/>
              <a:t>23/11/2016</a:t>
            </a:fld>
            <a:endParaRPr lang="fr-FR" dirty="0"/>
          </a:p>
        </p:txBody>
      </p:sp>
      <p:sp>
        <p:nvSpPr>
          <p:cNvPr id="12" name="Rectangle 11"/>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5"/>
          <a:stretch>
            <a:fillRect/>
          </a:stretch>
        </p:blipFill>
        <p:spPr>
          <a:xfrm>
            <a:off x="8608835" y="77911"/>
            <a:ext cx="564333" cy="370847"/>
          </a:xfrm>
          <a:prstGeom prst="rect">
            <a:avLst/>
          </a:prstGeom>
        </p:spPr>
      </p:pic>
      <p:pic>
        <p:nvPicPr>
          <p:cNvPr id="15" name="Picture 4" descr="Afficher l'image d'orig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324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à coins arrondis 10"/>
          <p:cNvSpPr/>
          <p:nvPr/>
        </p:nvSpPr>
        <p:spPr>
          <a:xfrm>
            <a:off x="529389" y="2241986"/>
            <a:ext cx="1285884"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6" name="Rectangle à coins arrondis 5"/>
          <p:cNvSpPr/>
          <p:nvPr/>
        </p:nvSpPr>
        <p:spPr>
          <a:xfrm>
            <a:off x="5026848" y="2197188"/>
            <a:ext cx="2857520"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9" name="Rectangle à coins arrondis 8"/>
          <p:cNvSpPr/>
          <p:nvPr/>
        </p:nvSpPr>
        <p:spPr>
          <a:xfrm>
            <a:off x="480501" y="2871782"/>
            <a:ext cx="2286016"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20688"/>
            <a:ext cx="7668345"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Les 5 critères des aides d’Etat</a:t>
            </a:r>
            <a:endParaRPr lang="fr-FR" sz="3200" b="1" dirty="0">
              <a:latin typeface="Arial" pitchFamily="34" charset="0"/>
              <a:cs typeface="Arial" pitchFamily="34" charset="0"/>
            </a:endParaRPr>
          </a:p>
        </p:txBody>
      </p:sp>
      <p:pic>
        <p:nvPicPr>
          <p:cNvPr id="10" name="Image 9"/>
          <p:cNvPicPr>
            <a:picLocks noChangeAspect="1"/>
          </p:cNvPicPr>
          <p:nvPr/>
        </p:nvPicPr>
        <p:blipFill>
          <a:blip r:embed="rId2" cstate="print"/>
          <a:srcRect/>
          <a:stretch>
            <a:fillRect/>
          </a:stretch>
        </p:blipFill>
        <p:spPr bwMode="auto">
          <a:xfrm>
            <a:off x="8193093" y="500042"/>
            <a:ext cx="950939" cy="1357322"/>
          </a:xfrm>
          <a:prstGeom prst="rect">
            <a:avLst/>
          </a:prstGeom>
          <a:noFill/>
          <a:ln w="9525">
            <a:noFill/>
            <a:miter lim="800000"/>
            <a:headEnd/>
            <a:tailEnd/>
          </a:ln>
        </p:spPr>
      </p:pic>
      <p:sp>
        <p:nvSpPr>
          <p:cNvPr id="12" name="Espace réservé du pied de page 11"/>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10</a:t>
            </a:fld>
            <a:endParaRPr lang="fr-FR" dirty="0"/>
          </a:p>
        </p:txBody>
      </p:sp>
      <p:sp>
        <p:nvSpPr>
          <p:cNvPr id="2" name="Espace réservé de la date 1"/>
          <p:cNvSpPr>
            <a:spLocks noGrp="1"/>
          </p:cNvSpPr>
          <p:nvPr>
            <p:ph type="dt" sz="half" idx="10"/>
          </p:nvPr>
        </p:nvSpPr>
        <p:spPr>
          <a:xfrm>
            <a:off x="4152900" y="6528697"/>
            <a:ext cx="2133600" cy="365125"/>
          </a:xfrm>
        </p:spPr>
        <p:txBody>
          <a:bodyPr/>
          <a:lstStyle/>
          <a:p>
            <a:fld id="{A01848DB-9ED2-4980-BF48-6E34A53031E7}" type="datetime1">
              <a:rPr lang="fr-FR" smtClean="0"/>
              <a:t>23/11/2016</a:t>
            </a:fld>
            <a:endParaRPr lang="fr-FR" dirty="0"/>
          </a:p>
        </p:txBody>
      </p:sp>
      <p:sp>
        <p:nvSpPr>
          <p:cNvPr id="5" name="Rectangle 4"/>
          <p:cNvSpPr txBox="1">
            <a:spLocks noChangeArrowheads="1"/>
          </p:cNvSpPr>
          <p:nvPr/>
        </p:nvSpPr>
        <p:spPr>
          <a:xfrm>
            <a:off x="428596" y="1222555"/>
            <a:ext cx="8929750" cy="4714908"/>
          </a:xfrm>
          <a:prstGeom prst="rect">
            <a:avLst/>
          </a:prstGeom>
        </p:spPr>
        <p:txBody>
          <a:bodyPr vert="horz" lIns="91440" tIns="45720" rIns="91440" bIns="45720" rtlCol="0">
            <a:normAutofit fontScale="85000" lnSpcReduction="10000"/>
          </a:bodyPr>
          <a:lstStyle/>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2600" b="1" i="1" u="sng" strike="noStrike" kern="1200" cap="none" spc="0" normalizeH="0" baseline="0" noProof="0" dirty="0" smtClean="0">
                <a:ln>
                  <a:noFill/>
                </a:ln>
                <a:solidFill>
                  <a:srgbClr val="FF0000"/>
                </a:solidFill>
                <a:effectLst/>
                <a:uLnTx/>
                <a:uFillTx/>
                <a:latin typeface="+mj-lt"/>
                <a:ea typeface="+mn-ea"/>
                <a:cs typeface="+mn-cs"/>
              </a:rPr>
              <a:t>1 – LE CRITERE DE L’ENTREPRISE</a:t>
            </a:r>
            <a:r>
              <a:rPr kumimoji="0" lang="fr-FR" sz="2600" b="1" i="1" u="none" strike="noStrike" kern="1200" cap="none" spc="0" normalizeH="0" baseline="0" noProof="0" dirty="0" smtClean="0">
                <a:ln>
                  <a:noFill/>
                </a:ln>
                <a:solidFill>
                  <a:srgbClr val="FF0000"/>
                </a:solidFill>
                <a:effectLst/>
                <a:uLnTx/>
                <a:uFillTx/>
                <a:latin typeface="+mj-lt"/>
                <a:ea typeface="+mn-ea"/>
                <a:cs typeface="+mn-cs"/>
              </a:rPr>
              <a:t>:</a:t>
            </a:r>
            <a:r>
              <a:rPr kumimoji="0" lang="fr-FR" sz="2600" b="0" i="0" u="none" strike="noStrike" kern="1200" cap="none" spc="0" normalizeH="0" baseline="0" noProof="0" dirty="0" smtClean="0">
                <a:ln>
                  <a:noFill/>
                </a:ln>
                <a:solidFill>
                  <a:srgbClr val="FF0000"/>
                </a:solidFill>
                <a:effectLst/>
                <a:uLnTx/>
                <a:uFillTx/>
                <a:latin typeface="+mj-lt"/>
                <a:ea typeface="+mn-ea"/>
                <a:cs typeface="+mn-cs"/>
              </a:rPr>
              <a:t> </a:t>
            </a:r>
          </a:p>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900" b="0" i="0" u="none" strike="noStrike" kern="1200" cap="none" spc="0" normalizeH="0" baseline="0" noProof="0" dirty="0" smtClean="0">
                <a:ln>
                  <a:noFill/>
                </a:ln>
                <a:solidFill>
                  <a:schemeClr val="tx2"/>
                </a:solidFill>
                <a:effectLst/>
                <a:uLnTx/>
                <a:uFillTx/>
                <a:latin typeface="+mj-lt"/>
                <a:ea typeface="+mn-ea"/>
                <a:cs typeface="+mn-cs"/>
              </a:rPr>
              <a:t>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La réglementation ne s’applique</a:t>
            </a:r>
            <a:r>
              <a:rPr kumimoji="0" lang="fr-FR" sz="1800" b="1" i="0" u="none" strike="noStrike" kern="1200" cap="none" spc="0" normalizeH="0" noProof="0" dirty="0" smtClean="0">
                <a:ln>
                  <a:noFill/>
                </a:ln>
                <a:solidFill>
                  <a:schemeClr val="tx2"/>
                </a:solidFill>
                <a:effectLst/>
                <a:uLnTx/>
                <a:uFillTx/>
                <a:latin typeface="+mj-lt"/>
                <a:ea typeface="+mn-ea"/>
                <a:cs typeface="+mn-cs"/>
              </a:rPr>
              <a:t> qu’aux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aides </a:t>
            </a:r>
            <a:r>
              <a:rPr kumimoji="0" lang="fr-FR" sz="1800" b="1" i="0" u="none" strike="noStrike" kern="1200" cap="none" spc="0" normalizeH="0" baseline="0" noProof="0" dirty="0" smtClean="0">
                <a:ln>
                  <a:noFill/>
                </a:ln>
                <a:solidFill>
                  <a:srgbClr val="C00000"/>
                </a:solidFill>
                <a:effectLst/>
                <a:uLnTx/>
                <a:uFillTx/>
                <a:latin typeface="+mj-lt"/>
                <a:ea typeface="+mn-ea"/>
                <a:cs typeface="+mn-cs"/>
              </a:rPr>
              <a:t>AUX ENTREPRISES</a:t>
            </a:r>
          </a:p>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800" b="1" i="0" u="none" strike="noStrike" kern="1200" cap="none" spc="0" normalizeH="0" baseline="0" noProof="0" dirty="0" smtClean="0">
                <a:ln>
                  <a:noFill/>
                </a:ln>
                <a:solidFill>
                  <a:schemeClr val="tx2"/>
                </a:solidFill>
                <a:effectLst/>
                <a:uLnTx/>
                <a:uFillTx/>
                <a:latin typeface="+mj-lt"/>
                <a:ea typeface="+mn-ea"/>
                <a:cs typeface="+mn-cs"/>
              </a:rPr>
              <a:t>				</a:t>
            </a:r>
          </a:p>
          <a:p>
            <a:pPr marL="0" marR="0" lvl="0" indent="0" defTabSz="914400" rtl="0" eaLnBrk="1" fontAlgn="auto" latinLnBrk="0" hangingPunct="1">
              <a:lnSpc>
                <a:spcPct val="120000"/>
              </a:lnSpc>
              <a:spcAft>
                <a:spcPts val="0"/>
              </a:spcAft>
              <a:buClr>
                <a:schemeClr val="accent3"/>
              </a:buClr>
              <a:buSzTx/>
              <a:buFont typeface="Arial" charset="0"/>
              <a:buNone/>
              <a:tabLst/>
              <a:defRPr/>
            </a:pPr>
            <a:r>
              <a:rPr kumimoji="0" lang="fr-FR" sz="1800" b="1" i="0" u="sng" strike="noStrike" kern="1200" cap="none" spc="0" normalizeH="0" baseline="0" noProof="0" dirty="0" smtClean="0">
                <a:ln>
                  <a:noFill/>
                </a:ln>
                <a:solidFill>
                  <a:srgbClr val="FF0000"/>
                </a:solidFill>
                <a:effectLst/>
                <a:uLnTx/>
                <a:uFillTx/>
                <a:latin typeface="+mj-lt"/>
                <a:ea typeface="+mn-ea"/>
                <a:cs typeface="+mn-cs"/>
              </a:rPr>
              <a:t>DEFINITION DE L’ENTREPRISE</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1800" b="0" i="0" u="none" strike="noStrike" kern="1200" cap="none" spc="0" normalizeH="0" baseline="0" noProof="0" dirty="0" err="1" smtClean="0">
                <a:ln>
                  <a:noFill/>
                </a:ln>
                <a:solidFill>
                  <a:schemeClr val="tx2"/>
                </a:solidFill>
                <a:effectLst/>
                <a:uLnTx/>
                <a:uFillTx/>
                <a:latin typeface="+mj-lt"/>
                <a:ea typeface="+mn-ea"/>
                <a:cs typeface="+mn-cs"/>
              </a:rPr>
              <a:t>arti</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 1 Annexe 1 du REGLEMENT  D’EXEMPTION PAR CATEGORIE (RGEC ) 17/6/14</a:t>
            </a:r>
            <a:endParaRPr kumimoji="0" lang="fr-FR" sz="1800" b="0" i="0" u="sng" strike="noStrike" kern="1200" cap="none" spc="0" normalizeH="0" baseline="0" noProof="0" dirty="0" smtClean="0">
              <a:ln>
                <a:noFill/>
              </a:ln>
              <a:solidFill>
                <a:schemeClr val="tx2"/>
              </a:solidFill>
              <a:effectLst/>
              <a:uLnTx/>
              <a:uFillTx/>
              <a:latin typeface="+mj-lt"/>
              <a:ea typeface="+mn-ea"/>
              <a:cs typeface="+mn-cs"/>
            </a:endParaRPr>
          </a:p>
          <a:p>
            <a:pPr marL="1463040" marR="0" lvl="4" indent="-210312" defTabSz="914400" rtl="0" eaLnBrk="1" fontAlgn="auto" latinLnBrk="0" hangingPunct="1">
              <a:lnSpc>
                <a:spcPct val="120000"/>
              </a:lnSpc>
              <a:spcAft>
                <a:spcPts val="0"/>
              </a:spcAft>
              <a:buClr>
                <a:schemeClr val="accent4"/>
              </a:buClr>
              <a:buSzTx/>
              <a:buFont typeface="Wingdings 2"/>
              <a:buChar char=""/>
              <a:tabLst/>
              <a:defRPr/>
            </a:pPr>
            <a:endParaRPr kumimoji="0" lang="fr-FR" sz="6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rgbClr val="FF0000"/>
                </a:solidFill>
                <a:effectLst/>
                <a:uLnTx/>
                <a:uFillTx/>
                <a:latin typeface="+mj-lt"/>
                <a:ea typeface="+mn-ea"/>
                <a:cs typeface="+mn-cs"/>
              </a:rPr>
              <a:t>toute entité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indépendamment de sa forme juridique  </a:t>
            </a:r>
            <a:r>
              <a:rPr kumimoji="0" lang="fr-FR" sz="1800" b="1" i="0" u="none" strike="noStrike" kern="1200" cap="none" spc="0" normalizeH="0" baseline="0" noProof="0" dirty="0" smtClean="0">
                <a:ln>
                  <a:noFill/>
                </a:ln>
                <a:solidFill>
                  <a:srgbClr val="C00000"/>
                </a:solidFill>
                <a:effectLst/>
                <a:uLnTx/>
                <a:uFillTx/>
                <a:latin typeface="+mj-lt"/>
                <a:ea typeface="+mn-ea"/>
                <a:cs typeface="+mn-cs"/>
              </a:rPr>
              <a:t>qui exerce une activité économique </a:t>
            </a:r>
          </a:p>
          <a:p>
            <a:pPr marL="1463040" marR="0" lvl="4" indent="-210312" defTabSz="914400" rtl="0" eaLnBrk="1" fontAlgn="auto" latinLnBrk="0" hangingPunct="1">
              <a:lnSpc>
                <a:spcPct val="120000"/>
              </a:lnSpc>
              <a:spcAft>
                <a:spcPts val="0"/>
              </a:spcAft>
              <a:buClr>
                <a:schemeClr val="accent4"/>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Activité économique </a:t>
            </a:r>
            <a:r>
              <a:rPr kumimoji="0" lang="fr-FR" sz="1800" i="0" u="none" strike="noStrike" kern="1200" cap="none" spc="0" normalizeH="0" baseline="0" noProof="0" dirty="0" smtClean="0">
                <a:ln>
                  <a:noFill/>
                </a:ln>
                <a:solidFill>
                  <a:schemeClr val="tx2"/>
                </a:solidFill>
                <a:effectLst/>
                <a:uLnTx/>
                <a:uFillTx/>
                <a:latin typeface="+mj-lt"/>
                <a:ea typeface="+mn-ea"/>
                <a:cs typeface="+mn-cs"/>
              </a:rPr>
              <a:t>(non définie RGEC) </a:t>
            </a:r>
            <a:r>
              <a:rPr lang="fr-FR" dirty="0" smtClean="0">
                <a:solidFill>
                  <a:schemeClr val="tx2"/>
                </a:solidFill>
                <a:latin typeface="+mj-lt"/>
              </a:rPr>
              <a:t>:</a:t>
            </a:r>
            <a:r>
              <a:rPr kumimoji="0" lang="fr-FR" sz="1800" i="0" u="none" strike="noStrike" kern="1200" cap="none" spc="0" normalizeH="0" baseline="0" noProof="0" dirty="0" smtClean="0">
                <a:ln>
                  <a:noFill/>
                </a:ln>
                <a:solidFill>
                  <a:schemeClr val="tx2"/>
                </a:solidFill>
                <a:effectLst/>
                <a:uLnTx/>
                <a:uFillTx/>
                <a:latin typeface="+mj-lt"/>
                <a:ea typeface="+mn-ea"/>
                <a:cs typeface="+mn-cs"/>
              </a:rPr>
              <a:t> </a:t>
            </a:r>
            <a:r>
              <a:rPr kumimoji="0" lang="fr-FR" sz="1800" b="1" i="0" u="none" strike="noStrike" kern="1200" cap="none" spc="0" normalizeH="0" baseline="0" noProof="0" dirty="0" smtClean="0">
                <a:ln>
                  <a:noFill/>
                </a:ln>
                <a:solidFill>
                  <a:schemeClr val="tx2"/>
                </a:solidFill>
                <a:effectLst/>
                <a:uLnTx/>
                <a:uFillTx/>
                <a:latin typeface="+mj-lt"/>
                <a:ea typeface="+mn-ea"/>
                <a:cs typeface="+mn-cs"/>
              </a:rPr>
              <a:t>mise sur le marché de biens et services même sans but lucratif</a:t>
            </a:r>
          </a:p>
          <a:p>
            <a:pPr marL="1188720" marR="0" lvl="3" indent="-210312" defTabSz="914400" rtl="0" eaLnBrk="1" fontAlgn="auto" latinLnBrk="0" hangingPunct="1">
              <a:lnSpc>
                <a:spcPct val="120000"/>
              </a:lnSpc>
              <a:spcAft>
                <a:spcPts val="0"/>
              </a:spcAft>
              <a:buClr>
                <a:schemeClr val="accent3"/>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Entreprises potentielles:</a:t>
            </a:r>
          </a:p>
          <a:p>
            <a:pPr marR="0" lvl="0" defTabSz="914400" rtl="0" eaLnBrk="1" fontAlgn="auto" latinLnBrk="0" hangingPunct="1">
              <a:lnSpc>
                <a:spcPct val="120000"/>
              </a:lnSpc>
              <a:spcAft>
                <a:spcPts val="0"/>
              </a:spcAft>
              <a:buClr>
                <a:schemeClr val="accent3"/>
              </a:buClr>
              <a:buSzTx/>
              <a:tabLst/>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Non citées dans la définition du RGEC mais évidemment</a:t>
            </a:r>
            <a:r>
              <a:rPr kumimoji="0" lang="fr-FR" sz="1800" b="1" i="0" u="none" strike="noStrike" kern="1200" cap="none" spc="0" normalizeH="0" noProof="0" dirty="0" smtClean="0">
                <a:ln>
                  <a:noFill/>
                </a:ln>
                <a:solidFill>
                  <a:schemeClr val="tx2"/>
                </a:solidFill>
                <a:effectLst/>
                <a:uLnTx/>
                <a:uFillTx/>
                <a:latin typeface="+mj-lt"/>
                <a:ea typeface="+mn-ea"/>
                <a:cs typeface="+mn-cs"/>
              </a:rPr>
              <a:t> concernées:</a:t>
            </a:r>
            <a:endParaRPr kumimoji="0" lang="fr-FR" sz="18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entreprises</a:t>
            </a:r>
            <a:r>
              <a:rPr kumimoji="0" lang="fr-FR" sz="1800" b="0" i="0" u="none" strike="noStrike" kern="1200" cap="none" spc="0" normalizeH="0" noProof="0" dirty="0" smtClean="0">
                <a:ln>
                  <a:noFill/>
                </a:ln>
                <a:solidFill>
                  <a:schemeClr val="tx2"/>
                </a:solidFill>
                <a:effectLst/>
                <a:uLnTx/>
                <a:uFillTx/>
                <a:latin typeface="+mj-lt"/>
                <a:ea typeface="+mn-ea"/>
                <a:cs typeface="+mn-cs"/>
              </a:rPr>
              <a:t> commerciales</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 (ex</a:t>
            </a:r>
            <a:r>
              <a:rPr kumimoji="0" lang="fr-FR" sz="1800" b="0" i="0" u="none" strike="noStrike" kern="1200" cap="none" spc="0" normalizeH="0" noProof="0" dirty="0" smtClean="0">
                <a:ln>
                  <a:noFill/>
                </a:ln>
                <a:solidFill>
                  <a:schemeClr val="tx2"/>
                </a:solidFill>
                <a:effectLst/>
                <a:uLnTx/>
                <a:uFillTx/>
                <a:latin typeface="+mj-lt"/>
                <a:ea typeface="+mn-ea"/>
                <a:cs typeface="+mn-cs"/>
              </a:rPr>
              <a:t> </a:t>
            </a:r>
            <a:r>
              <a:rPr kumimoji="0" lang="fr-FR" sz="1800" b="0" i="0" u="none" strike="noStrike" kern="1200" cap="none" spc="0" normalizeH="0" baseline="0" noProof="0" dirty="0" smtClean="0">
                <a:ln>
                  <a:noFill/>
                </a:ln>
                <a:solidFill>
                  <a:schemeClr val="tx2"/>
                </a:solidFill>
                <a:effectLst/>
                <a:uLnTx/>
                <a:uFillTx/>
                <a:latin typeface="+mj-lt"/>
                <a:ea typeface="+mn-ea"/>
                <a:cs typeface="+mn-cs"/>
              </a:rPr>
              <a:t>SA  SAS SARL EURL  SNC  SCIC, SCOP, etc.)</a:t>
            </a:r>
          </a:p>
          <a:p>
            <a:pPr marL="274320" indent="-274320">
              <a:lnSpc>
                <a:spcPct val="120000"/>
              </a:lnSpc>
              <a:buClr>
                <a:schemeClr val="accent3"/>
              </a:buClr>
              <a:buFont typeface="Wingdings 2"/>
              <a:buChar char=""/>
              <a:defRPr/>
            </a:pPr>
            <a:r>
              <a:rPr lang="fr-FR" dirty="0" smtClean="0">
                <a:solidFill>
                  <a:schemeClr val="tx2"/>
                </a:solidFill>
              </a:rPr>
              <a:t>les exploitants agricoles, les coopératives </a:t>
            </a:r>
          </a:p>
          <a:p>
            <a:pPr>
              <a:lnSpc>
                <a:spcPct val="120000"/>
              </a:lnSpc>
              <a:buClr>
                <a:schemeClr val="accent3"/>
              </a:buClr>
              <a:defRPr/>
            </a:pPr>
            <a:r>
              <a:rPr kumimoji="0" lang="fr-FR" sz="1800" b="1" i="0" u="none" strike="noStrike" kern="1200" cap="none" spc="0" normalizeH="0" baseline="0" noProof="0" dirty="0" smtClean="0">
                <a:ln>
                  <a:noFill/>
                </a:ln>
                <a:solidFill>
                  <a:schemeClr val="tx2"/>
                </a:solidFill>
                <a:effectLst/>
                <a:uLnTx/>
                <a:uFillTx/>
                <a:latin typeface="+mj-lt"/>
                <a:ea typeface="+mn-ea"/>
                <a:cs typeface="+mn-cs"/>
              </a:rPr>
              <a:t>Citées dans la définition du RGEC:</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sociétés de personnes, les activités artisanales, </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activités individuelles, familiales</a:t>
            </a: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0" i="0" u="none" strike="noStrike" kern="1200" cap="none" spc="0" normalizeH="0" baseline="0" noProof="0" dirty="0" smtClean="0">
                <a:ln>
                  <a:noFill/>
                </a:ln>
                <a:solidFill>
                  <a:schemeClr val="tx2"/>
                </a:solidFill>
                <a:effectLst/>
                <a:uLnTx/>
                <a:uFillTx/>
                <a:latin typeface="+mj-lt"/>
                <a:ea typeface="+mn-ea"/>
                <a:cs typeface="+mn-cs"/>
              </a:rPr>
              <a:t>les associations potentiellement (si elles exercent régulièrement une activité économique)</a:t>
            </a:r>
            <a:endParaRPr kumimoji="0" lang="fr-FR" sz="1800" b="1" i="0" u="none" strike="noStrike" kern="1200" cap="none" spc="0" normalizeH="0" baseline="0" noProof="0" dirty="0" smtClean="0">
              <a:ln>
                <a:noFill/>
              </a:ln>
              <a:solidFill>
                <a:schemeClr val="tx2"/>
              </a:solidFill>
              <a:effectLst/>
              <a:uLnTx/>
              <a:uFillTx/>
              <a:latin typeface="+mj-lt"/>
              <a:ea typeface="+mn-ea"/>
              <a:cs typeface="+mn-cs"/>
            </a:endParaRPr>
          </a:p>
          <a:p>
            <a:pPr marL="1188720" marR="0" lvl="3" indent="-210312" defTabSz="914400" rtl="0" eaLnBrk="1" fontAlgn="auto" latinLnBrk="0" hangingPunct="1">
              <a:lnSpc>
                <a:spcPct val="120000"/>
              </a:lnSpc>
              <a:spcAft>
                <a:spcPts val="0"/>
              </a:spcAft>
              <a:buClr>
                <a:schemeClr val="accent3"/>
              </a:buClr>
              <a:buSzTx/>
              <a:buFont typeface="Wingdings 2"/>
              <a:buChar char=""/>
              <a:tabLst/>
              <a:defRPr/>
            </a:pPr>
            <a:endParaRPr kumimoji="0" lang="fr-FR" sz="6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20000"/>
              </a:lnSpc>
              <a:spcAft>
                <a:spcPts val="0"/>
              </a:spcAft>
              <a:buClr>
                <a:schemeClr val="accent3"/>
              </a:buClr>
              <a:buSzTx/>
              <a:buFont typeface="Wingdings 2"/>
              <a:buChar char=""/>
              <a:tabLst/>
              <a:defRPr/>
            </a:pPr>
            <a:r>
              <a:rPr kumimoji="0" lang="fr-FR" sz="1800" b="1" i="1" u="none" strike="noStrike" kern="1200" cap="none" spc="0" normalizeH="0" baseline="0" noProof="0" dirty="0" smtClean="0">
                <a:ln>
                  <a:noFill/>
                </a:ln>
                <a:solidFill>
                  <a:schemeClr val="tx2"/>
                </a:solidFill>
                <a:effectLst/>
                <a:uLnTx/>
                <a:uFillTx/>
                <a:latin typeface="+mj-lt"/>
                <a:ea typeface="+mn-ea"/>
                <a:cs typeface="+mn-cs"/>
              </a:rPr>
              <a:t>une collectivité locale ou établissement public peut être une « entreprise » s’il exerce</a:t>
            </a:r>
            <a:r>
              <a:rPr kumimoji="0" lang="fr-FR" sz="1800" b="1" i="1" u="none" strike="noStrike" kern="1200" cap="none" spc="0" normalizeH="0" noProof="0" dirty="0" smtClean="0">
                <a:ln>
                  <a:noFill/>
                </a:ln>
                <a:solidFill>
                  <a:schemeClr val="tx2"/>
                </a:solidFill>
                <a:effectLst/>
                <a:uLnTx/>
                <a:uFillTx/>
                <a:latin typeface="+mj-lt"/>
                <a:ea typeface="+mn-ea"/>
                <a:cs typeface="+mn-cs"/>
              </a:rPr>
              <a:t> une activité éco.</a:t>
            </a:r>
            <a:endParaRPr kumimoji="0" lang="fr-FR" sz="1800" b="1" i="1" u="none" strike="noStrike" kern="1200" cap="none" spc="0" normalizeH="0" baseline="0" noProof="0" dirty="0" smtClean="0">
              <a:ln>
                <a:noFill/>
              </a:ln>
              <a:solidFill>
                <a:schemeClr val="tx2"/>
              </a:solidFill>
              <a:effectLst/>
              <a:uLnTx/>
              <a:uFillTx/>
              <a:latin typeface="+mj-lt"/>
              <a:ea typeface="+mn-ea"/>
              <a:cs typeface="+mn-cs"/>
            </a:endParaRPr>
          </a:p>
          <a:p>
            <a:pPr marL="3657600" marR="0" lvl="8" indent="0" defTabSz="914400" rtl="0" eaLnBrk="1" fontAlgn="auto" latinLnBrk="0" hangingPunct="1">
              <a:lnSpc>
                <a:spcPct val="120000"/>
              </a:lnSpc>
              <a:spcAft>
                <a:spcPts val="0"/>
              </a:spcAft>
              <a:buClrTx/>
              <a:buSzTx/>
              <a:buFont typeface="Arial" pitchFamily="34" charset="0"/>
              <a:buNone/>
              <a:tabLst/>
              <a:defRPr/>
            </a:pPr>
            <a:endParaRPr kumimoji="0" lang="fr-FR" sz="6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20000"/>
              </a:lnSpc>
              <a:spcAft>
                <a:spcPts val="0"/>
              </a:spcAft>
              <a:buClrTx/>
              <a:buSzTx/>
              <a:buFont typeface="Arial" pitchFamily="34" charset="0"/>
              <a:buNone/>
              <a:tabLst/>
              <a:defRPr/>
            </a:pPr>
            <a:r>
              <a:rPr kumimoji="0" lang="fr-FR" sz="1800" b="1" i="0" u="none" strike="noStrike" kern="1200" cap="none" spc="0" normalizeH="0" baseline="0" noProof="0" dirty="0" smtClean="0">
                <a:ln>
                  <a:noFill/>
                </a:ln>
                <a:solidFill>
                  <a:srgbClr val="FF0000"/>
                </a:solidFill>
                <a:effectLst/>
                <a:uLnTx/>
                <a:uFillTx/>
                <a:latin typeface="+mn-lt"/>
                <a:ea typeface="+mn-ea"/>
                <a:cs typeface="+mn-cs"/>
              </a:rPr>
              <a:t>MAIS</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t>
            </a:r>
            <a:r>
              <a:rPr kumimoji="0" lang="fr-FR" sz="1800" b="1" i="0" u="none" strike="noStrike" kern="1200" cap="none" spc="0" normalizeH="0" noProof="0" dirty="0" smtClean="0">
                <a:ln>
                  <a:noFill/>
                </a:ln>
                <a:solidFill>
                  <a:schemeClr val="tx2"/>
                </a:solidFill>
                <a:effectLst/>
                <a:uLnTx/>
                <a:uFillTx/>
                <a:latin typeface="+mn-lt"/>
                <a:ea typeface="+mn-ea"/>
                <a:cs typeface="+mn-cs"/>
              </a:rPr>
              <a:t>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 Pas d’activité économique si </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les entités publiques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agissent dans leur qualité d’autorité publique </a:t>
            </a:r>
            <a:r>
              <a:rPr kumimoji="0" lang="fr-FR" sz="1800" b="1" i="0" u="none" strike="noStrike" kern="1200" cap="none" spc="0" normalizeH="0" baseline="0" noProof="0" dirty="0" err="1" smtClean="0">
                <a:ln>
                  <a:noFill/>
                </a:ln>
                <a:solidFill>
                  <a:srgbClr val="F6310A"/>
                </a:solidFill>
                <a:effectLst/>
                <a:uLnTx/>
                <a:uFillTx/>
                <a:latin typeface="+mn-lt"/>
                <a:ea typeface="+mn-ea"/>
                <a:cs typeface="+mn-cs"/>
              </a:rPr>
              <a:t>Cad</a:t>
            </a:r>
            <a:r>
              <a:rPr lang="fr-FR" b="1" noProof="0" dirty="0" smtClean="0">
                <a:solidFill>
                  <a:schemeClr val="tx2"/>
                </a:solidFill>
              </a:rPr>
              <a:t>:</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l’activité constitue une mission qui relève des « </a:t>
            </a:r>
            <a:r>
              <a:rPr kumimoji="0" lang="fr-FR" sz="1800" b="1" i="0" u="none" strike="noStrike" kern="1200" cap="none" spc="0" normalizeH="0" baseline="0" noProof="0" dirty="0" smtClean="0">
                <a:ln>
                  <a:noFill/>
                </a:ln>
                <a:solidFill>
                  <a:schemeClr val="tx2"/>
                </a:solidFill>
                <a:effectLst/>
                <a:uLnTx/>
                <a:uFillTx/>
                <a:latin typeface="+mn-lt"/>
                <a:ea typeface="+mn-ea"/>
                <a:cs typeface="+mn-cs"/>
              </a:rPr>
              <a:t>fonctions essentielles de l’Etat</a:t>
            </a:r>
            <a:r>
              <a:rPr kumimoji="0" lang="fr-FR" sz="1800" b="0" i="0" u="none" strike="noStrike" kern="1200" cap="none" spc="0" normalizeH="0" baseline="0" noProof="0" dirty="0" smtClean="0">
                <a:ln>
                  <a:noFill/>
                </a:ln>
                <a:solidFill>
                  <a:schemeClr val="tx2"/>
                </a:solidFill>
                <a:effectLst/>
                <a:uLnTx/>
                <a:uFillTx/>
                <a:latin typeface="+mn-lt"/>
                <a:ea typeface="+mn-ea"/>
                <a:cs typeface="+mn-cs"/>
              </a:rPr>
              <a:t> » (</a:t>
            </a:r>
            <a:r>
              <a:rPr kumimoji="0" lang="fr-FR" sz="1800" b="1" i="1" u="none" strike="noStrike" kern="1200" cap="none" spc="0" normalizeH="0" baseline="0" noProof="0" dirty="0" smtClean="0">
                <a:ln>
                  <a:noFill/>
                </a:ln>
                <a:solidFill>
                  <a:schemeClr val="tx2"/>
                </a:solidFill>
                <a:effectLst/>
                <a:uLnTx/>
                <a:uFillTx/>
                <a:latin typeface="+mn-lt"/>
                <a:ea typeface="+mn-ea"/>
                <a:cs typeface="+mn-cs"/>
              </a:rPr>
              <a:t>pas de définition précise)</a:t>
            </a:r>
            <a:endParaRPr kumimoji="0" lang="fr-FR" sz="1800" b="1" i="1" u="none" strike="noStrike" kern="1200" cap="none" spc="0" normalizeH="0" baseline="0" noProof="0" dirty="0" smtClean="0">
              <a:ln>
                <a:noFill/>
              </a:ln>
              <a:solidFill>
                <a:schemeClr val="tx2"/>
              </a:solidFill>
              <a:effectLst/>
              <a:uLnTx/>
              <a:uFillTx/>
              <a:latin typeface="+mj-lt"/>
              <a:ea typeface="+mn-ea"/>
              <a:cs typeface="+mn-cs"/>
            </a:endParaRPr>
          </a:p>
        </p:txBody>
      </p:sp>
      <p:sp>
        <p:nvSpPr>
          <p:cNvPr id="14" name="Rectangle 13"/>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3"/>
          <a:stretch>
            <a:fillRect/>
          </a:stretch>
        </p:blipFill>
        <p:spPr>
          <a:xfrm>
            <a:off x="8608835" y="77911"/>
            <a:ext cx="564333" cy="370847"/>
          </a:xfrm>
          <a:prstGeom prst="rect">
            <a:avLst/>
          </a:prstGeom>
        </p:spPr>
      </p:pic>
      <p:pic>
        <p:nvPicPr>
          <p:cNvPr id="16"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8" end="8"/>
                                            </p:txEl>
                                          </p:spTgt>
                                        </p:tgtEl>
                                        <p:attrNameLst>
                                          <p:attrName>style.visibility</p:attrName>
                                        </p:attrNameLst>
                                      </p:cBhvr>
                                      <p:to>
                                        <p:strVal val="visible"/>
                                      </p:to>
                                    </p:set>
                                    <p:anim calcmode="lin" valueType="num">
                                      <p:cBhvr additive="base">
                                        <p:cTn id="6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0-#ppt_w/2"/>
                                          </p:val>
                                        </p:tav>
                                        <p:tav tm="100000">
                                          <p:val>
                                            <p:strVal val="#ppt_x"/>
                                          </p:val>
                                        </p:tav>
                                      </p:tavLst>
                                    </p:anim>
                                    <p:anim calcmode="lin" valueType="num">
                                      <p:cBhvr additive="base">
                                        <p:cTn id="8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xEl>
                                              <p:pRg st="12" end="12"/>
                                            </p:txEl>
                                          </p:spTgt>
                                        </p:tgtEl>
                                        <p:attrNameLst>
                                          <p:attrName>style.visibility</p:attrName>
                                        </p:attrNameLst>
                                      </p:cBhvr>
                                      <p:to>
                                        <p:strVal val="visible"/>
                                      </p:to>
                                    </p:set>
                                    <p:anim calcmode="lin" valueType="num">
                                      <p:cBhvr additive="base">
                                        <p:cTn id="8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
                                            <p:txEl>
                                              <p:pRg st="13" end="13"/>
                                            </p:txEl>
                                          </p:spTgt>
                                        </p:tgtEl>
                                        <p:attrNameLst>
                                          <p:attrName>style.visibility</p:attrName>
                                        </p:attrNameLst>
                                      </p:cBhvr>
                                      <p:to>
                                        <p:strVal val="visible"/>
                                      </p:to>
                                    </p:set>
                                    <p:anim calcmode="lin" valueType="num">
                                      <p:cBhvr additive="base">
                                        <p:cTn id="9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
                                            <p:txEl>
                                              <p:pRg st="14" end="14"/>
                                            </p:txEl>
                                          </p:spTgt>
                                        </p:tgtEl>
                                        <p:attrNameLst>
                                          <p:attrName>style.visibility</p:attrName>
                                        </p:attrNameLst>
                                      </p:cBhvr>
                                      <p:to>
                                        <p:strVal val="visible"/>
                                      </p:to>
                                    </p:set>
                                    <p:anim calcmode="lin" valueType="num">
                                      <p:cBhvr additive="base">
                                        <p:cTn id="9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
                                            <p:txEl>
                                              <p:pRg st="15" end="15"/>
                                            </p:txEl>
                                          </p:spTgt>
                                        </p:tgtEl>
                                        <p:attrNameLst>
                                          <p:attrName>style.visibility</p:attrName>
                                        </p:attrNameLst>
                                      </p:cBhvr>
                                      <p:to>
                                        <p:strVal val="visible"/>
                                      </p:to>
                                    </p:set>
                                    <p:anim calcmode="lin" valueType="num">
                                      <p:cBhvr additive="base">
                                        <p:cTn id="103"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5">
                                            <p:txEl>
                                              <p:pRg st="16" end="16"/>
                                            </p:txEl>
                                          </p:spTgt>
                                        </p:tgtEl>
                                        <p:attrNameLst>
                                          <p:attrName>style.visibility</p:attrName>
                                        </p:attrNameLst>
                                      </p:cBhvr>
                                      <p:to>
                                        <p:strVal val="visible"/>
                                      </p:to>
                                    </p:set>
                                    <p:anim calcmode="lin" valueType="num">
                                      <p:cBhvr additive="base">
                                        <p:cTn id="109" dur="500" fill="hold"/>
                                        <p:tgtEl>
                                          <p:spTgt spid="5">
                                            <p:txEl>
                                              <p:pRg st="16" end="16"/>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5">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5">
                                            <p:txEl>
                                              <p:pRg st="17" end="17"/>
                                            </p:txEl>
                                          </p:spTgt>
                                        </p:tgtEl>
                                        <p:attrNameLst>
                                          <p:attrName>style.visibility</p:attrName>
                                        </p:attrNameLst>
                                      </p:cBhvr>
                                      <p:to>
                                        <p:strVal val="visible"/>
                                      </p:to>
                                    </p:set>
                                    <p:anim calcmode="lin" valueType="num">
                                      <p:cBhvr additive="base">
                                        <p:cTn id="115" dur="500" fill="hold"/>
                                        <p:tgtEl>
                                          <p:spTgt spid="5">
                                            <p:txEl>
                                              <p:pRg st="17" end="17"/>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5">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5">
                                            <p:txEl>
                                              <p:pRg st="19" end="19"/>
                                            </p:txEl>
                                          </p:spTgt>
                                        </p:tgtEl>
                                        <p:attrNameLst>
                                          <p:attrName>style.visibility</p:attrName>
                                        </p:attrNameLst>
                                      </p:cBhvr>
                                      <p:to>
                                        <p:strVal val="visible"/>
                                      </p:to>
                                    </p:set>
                                    <p:anim calcmode="lin" valueType="num">
                                      <p:cBhvr additive="base">
                                        <p:cTn id="121" dur="500" fill="hold"/>
                                        <p:tgtEl>
                                          <p:spTgt spid="5">
                                            <p:txEl>
                                              <p:pRg st="19" end="19"/>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
                                            <p:txEl>
                                              <p:pRg st="21" end="21"/>
                                            </p:txEl>
                                          </p:spTgt>
                                        </p:tgtEl>
                                        <p:attrNameLst>
                                          <p:attrName>style.visibility</p:attrName>
                                        </p:attrNameLst>
                                      </p:cBhvr>
                                      <p:to>
                                        <p:strVal val="visible"/>
                                      </p:to>
                                    </p:set>
                                    <p:anim calcmode="lin" valueType="num">
                                      <p:cBhvr additive="base">
                                        <p:cTn id="127" dur="500" fill="hold"/>
                                        <p:tgtEl>
                                          <p:spTgt spid="5">
                                            <p:txEl>
                                              <p:pRg st="21" end="21"/>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5">
                                            <p:txEl>
                                              <p:pRg st="21" end="2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9" grpId="0" animBg="1"/>
      <p:bldP spid="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10" name="Image 9"/>
          <p:cNvPicPr>
            <a:picLocks noChangeAspect="1"/>
          </p:cNvPicPr>
          <p:nvPr/>
        </p:nvPicPr>
        <p:blipFill>
          <a:blip r:embed="rId2" cstate="print"/>
          <a:srcRect/>
          <a:stretch>
            <a:fillRect/>
          </a:stretch>
        </p:blipFill>
        <p:spPr bwMode="auto">
          <a:xfrm>
            <a:off x="8478845" y="428604"/>
            <a:ext cx="665187" cy="949454"/>
          </a:xfrm>
          <a:prstGeom prst="rect">
            <a:avLst/>
          </a:prstGeom>
          <a:noFill/>
          <a:ln w="9525">
            <a:noFill/>
            <a:miter lim="800000"/>
            <a:headEnd/>
            <a:tailEnd/>
          </a:ln>
        </p:spPr>
      </p:pic>
      <p:sp>
        <p:nvSpPr>
          <p:cNvPr id="8" name="Rectangle 4"/>
          <p:cNvSpPr txBox="1">
            <a:spLocks noChangeArrowheads="1"/>
          </p:cNvSpPr>
          <p:nvPr/>
        </p:nvSpPr>
        <p:spPr>
          <a:xfrm>
            <a:off x="214282" y="785794"/>
            <a:ext cx="8929718" cy="5286412"/>
          </a:xfrm>
          <a:prstGeom prst="rect">
            <a:avLst/>
          </a:prstGeom>
        </p:spPr>
        <p:txBody>
          <a:bodyPr vert="horz" lIns="91440" tIns="45720" rIns="91440" bIns="45720" rtlCol="0">
            <a:normAutofit fontScale="475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700" b="1" i="0" u="sng" strike="noStrike" kern="1200" cap="none" spc="0" normalizeH="0" baseline="0" noProof="0" dirty="0" smtClean="0">
              <a:ln>
                <a:noFill/>
              </a:ln>
              <a:solidFill>
                <a:srgbClr val="F6310A"/>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Ne sont pas économiques (selon la CJUE)</a:t>
            </a:r>
            <a:r>
              <a:rPr kumimoji="0" lang="fr-FR" sz="3200" b="1" i="0" u="sng" strike="noStrike" kern="1200" cap="none" spc="0" normalizeH="0" noProof="0" dirty="0" smtClean="0">
                <a:ln>
                  <a:noFill/>
                </a:ln>
                <a:solidFill>
                  <a:srgbClr val="FF0000"/>
                </a:solidFill>
                <a:effectLst/>
                <a:uLnTx/>
                <a:uFillTx/>
                <a:latin typeface="+mj-lt"/>
                <a:ea typeface="+mn-ea"/>
                <a:cs typeface="+mn-cs"/>
              </a:rPr>
              <a:t> </a:t>
            </a:r>
            <a:r>
              <a:rPr lang="fr-FR" sz="3200" i="1" dirty="0" smtClean="0">
                <a:solidFill>
                  <a:srgbClr val="FF0000"/>
                </a:solidFill>
                <a:latin typeface="+mj-lt"/>
              </a:rPr>
              <a:t>selon le projet de communication sur la notion d’aide d’Etat les activités suivantes:</a:t>
            </a:r>
            <a:endParaRPr kumimoji="0" lang="fr-FR" sz="2800" i="1" strike="noStrike" kern="1200" cap="none" spc="0" normalizeH="0" baseline="0" noProof="0" dirty="0" smtClean="0">
              <a:ln>
                <a:noFill/>
              </a:ln>
              <a:solidFill>
                <a:srgbClr val="FF0000"/>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Armée, Police, sécurité, contrôle aérien, contrôle trafic maritime Surveillance anti-pollution, organisation  carcérale, Collecte de données à des fins publiques sur la base d’une obligation légale pour les entreprises concernées de communiquer ces données (ex la gestion du répertoire SIREN)</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dirty="0" smtClean="0">
                <a:solidFill>
                  <a:schemeClr val="tx2"/>
                </a:solidFill>
                <a:latin typeface="+mj-lt"/>
              </a:rPr>
              <a:t>Valorisation et revitalisation de terrains publics par les autorités publiques.</a:t>
            </a:r>
            <a:endParaRPr kumimoji="0" lang="fr-FR" sz="2800" b="0" i="0" u="none" strike="noStrike" kern="1200" cap="none" spc="0" normalizeH="0" baseline="0" noProof="0" dirty="0" smtClean="0">
              <a:ln>
                <a:noFill/>
              </a:ln>
              <a:solidFill>
                <a:schemeClr val="tx2"/>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800" b="1" dirty="0" smtClean="0">
                <a:solidFill>
                  <a:schemeClr val="tx2"/>
                </a:solidFill>
                <a:latin typeface="+mj-lt"/>
              </a:rPr>
              <a:t>Une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entité publique gérant</a:t>
            </a:r>
            <a:r>
              <a:rPr kumimoji="0" lang="fr-FR" sz="2800" b="1" i="0" u="none" strike="noStrike" kern="1200" cap="none" spc="0" normalizeH="0" noProof="0" dirty="0" smtClean="0">
                <a:ln>
                  <a:noFill/>
                </a:ln>
                <a:solidFill>
                  <a:schemeClr val="tx2"/>
                </a:solidFill>
                <a:effectLst/>
                <a:uLnTx/>
                <a:uFillTx/>
                <a:latin typeface="+mj-lt"/>
                <a:ea typeface="+mn-ea"/>
                <a:cs typeface="+mn-cs"/>
              </a:rPr>
              <a:t> un registre du commerce car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exerçant des activités économiques et non économiques qui ne sont pas dissociables.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300" b="0" i="0" u="none" strike="noStrike" kern="1200" cap="none" spc="0" normalizeH="0" baseline="0" noProof="0" dirty="0" smtClean="0">
                <a:ln>
                  <a:noFill/>
                </a:ln>
                <a:solidFill>
                  <a:schemeClr val="tx2"/>
                </a:solidFill>
                <a:effectLst/>
                <a:uLnTx/>
                <a:uFillTx/>
                <a:latin typeface="+mj-lt"/>
                <a:ea typeface="+mn-ea"/>
                <a:cs typeface="+mn-cs"/>
              </a:rPr>
              <a:t>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Régimes de sécurité sociale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non économiques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en fonction de l’appréciation des critères suivants</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Principe de solidarité, caractère obligatoire du régime ou non, Objectif social du régime ou non, But non lucratif ou non, contrôle par l’Etat ou non etc.</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Les Hôpitaux publics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n’ont pas d’activité économique selon la CJUE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LORSQUE</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Ils font partie intégrante d’un service de santé national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Ils fonctionnent sur le principe de solidarité</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Ils ont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des services financés par les cotisations de sécurité sociale </a:t>
            </a:r>
          </a:p>
          <a:p>
            <a:pPr marL="914400" marR="0" lvl="2" indent="0" defTabSz="914400" rtl="0" eaLnBrk="1" fontAlgn="auto" latinLnBrk="0" hangingPunct="1">
              <a:lnSpc>
                <a:spcPct val="100000"/>
              </a:lnSpc>
              <a:spcBef>
                <a:spcPct val="20000"/>
              </a:spcBef>
              <a:spcAft>
                <a:spcPts val="0"/>
              </a:spcAft>
              <a:buClrTx/>
              <a:buSzTx/>
              <a:buFontTx/>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 Leurs services sont gratuits </a:t>
            </a:r>
          </a:p>
          <a:p>
            <a:pPr marL="914400" marR="0" lvl="2" indent="0" defTabSz="914400" rtl="0" eaLnBrk="1" fontAlgn="auto" latinLnBrk="0" hangingPunct="1">
              <a:lnSpc>
                <a:spcPct val="100000"/>
              </a:lnSpc>
              <a:spcBef>
                <a:spcPct val="20000"/>
              </a:spcBef>
              <a:spcAft>
                <a:spcPts val="0"/>
              </a:spcAft>
              <a:buClrTx/>
              <a:buSzTx/>
              <a:buFontTx/>
              <a:buChar char="-"/>
              <a:tabLst/>
              <a:defRPr/>
            </a:pPr>
            <a:endParaRPr kumimoji="0" lang="fr-FR" sz="2400" b="1" i="0" u="none" strike="noStrike" kern="1200" cap="none" spc="0" normalizeH="0" baseline="0" noProof="0" dirty="0" smtClean="0">
              <a:ln>
                <a:noFill/>
              </a:ln>
              <a:solidFill>
                <a:schemeClr val="tx2"/>
              </a:solidFill>
              <a:effectLst/>
              <a:uLnTx/>
              <a:uFillTx/>
              <a:latin typeface="+mj-lt"/>
              <a:ea typeface="+mn-ea"/>
              <a:cs typeface="+mn-cs"/>
            </a:endParaRPr>
          </a:p>
          <a:p>
            <a:pPr marL="360000" marR="0" lvl="2" indent="0" defTabSz="914400" rtl="0" eaLnBrk="1" fontAlgn="auto" latinLnBrk="0" hangingPunct="1">
              <a:lnSpc>
                <a:spcPct val="100000"/>
              </a:lnSpc>
              <a:spcBef>
                <a:spcPct val="20000"/>
              </a:spcBef>
              <a:spcAft>
                <a:spcPts val="0"/>
              </a:spcAft>
              <a:buClrTx/>
              <a:buSzTx/>
              <a:tabLst/>
              <a:defRPr/>
            </a:pPr>
            <a:r>
              <a:rPr kumimoji="0" lang="fr-FR" sz="2800" b="1" i="0" u="none" strike="noStrike" kern="1200" cap="none" spc="0" normalizeH="0" baseline="0" noProof="0" dirty="0" smtClean="0">
                <a:ln>
                  <a:noFill/>
                </a:ln>
                <a:solidFill>
                  <a:srgbClr val="F6310A"/>
                </a:solidFill>
                <a:effectLst/>
                <a:uLnTx/>
                <a:uFillTx/>
                <a:latin typeface="+mj-lt"/>
                <a:ea typeface="+mn-ea"/>
                <a:cs typeface="+mn-cs"/>
              </a:rPr>
              <a:t>EDUCATION NATIONALE NON ECONOMIQUE </a:t>
            </a:r>
            <a:r>
              <a:rPr lang="fr-FR" sz="2800" b="1" u="sng" noProof="0" dirty="0" smtClean="0">
                <a:solidFill>
                  <a:srgbClr val="F6310A"/>
                </a:solidFill>
                <a:latin typeface="+mj-lt"/>
              </a:rPr>
              <a:t>SI</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p>
          <a:p>
            <a:pPr marL="360000" marR="0" lvl="2" indent="0" defTabSz="914400" rtl="0" eaLnBrk="1" fontAlgn="auto" latinLnBrk="0" hangingPunct="1">
              <a:lnSpc>
                <a:spcPct val="100000"/>
              </a:lnSpc>
              <a:spcBef>
                <a:spcPct val="20000"/>
              </a:spcBef>
              <a:spcAft>
                <a:spcPts val="0"/>
              </a:spcAft>
              <a:buClrTx/>
              <a:buSzTx/>
              <a:tabLst/>
              <a:defRPr/>
            </a:pPr>
            <a:r>
              <a:rPr lang="fr-FR" sz="2800" dirty="0" smtClean="0">
                <a:solidFill>
                  <a:schemeClr val="tx2"/>
                </a:solidFill>
                <a:latin typeface="+mj-lt"/>
              </a:rPr>
              <a:t>	-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l’enseignement </a:t>
            </a:r>
            <a:r>
              <a:rPr kumimoji="0" lang="fr-FR" sz="2800" b="1" u="none" strike="noStrike" kern="1200" cap="none" spc="0" normalizeH="0" baseline="0" noProof="0" dirty="0" smtClean="0">
                <a:ln>
                  <a:noFill/>
                </a:ln>
                <a:solidFill>
                  <a:schemeClr val="tx2"/>
                </a:solidFill>
                <a:effectLst/>
                <a:uLnTx/>
                <a:uFillTx/>
                <a:latin typeface="+mj-lt"/>
                <a:ea typeface="+mn-ea"/>
                <a:cs typeface="+mn-cs"/>
              </a:rPr>
              <a:t>public</a:t>
            </a:r>
            <a:r>
              <a:rPr kumimoji="0" lang="fr-FR" sz="2800" b="1" u="none" strike="noStrike" kern="1200" cap="none" spc="0" normalizeH="0" noProof="0" dirty="0" smtClean="0">
                <a:ln>
                  <a:noFill/>
                </a:ln>
                <a:solidFill>
                  <a:schemeClr val="tx2"/>
                </a:solidFill>
                <a:effectLst/>
                <a:uLnTx/>
                <a:uFillTx/>
                <a:latin typeface="+mj-lt"/>
                <a:ea typeface="+mn-ea"/>
                <a:cs typeface="+mn-cs"/>
              </a:rPr>
              <a:t> </a:t>
            </a:r>
            <a:r>
              <a:rPr kumimoji="0" lang="fr-FR" sz="2800" b="1" u="none" strike="noStrike" kern="1200" cap="none" spc="0" normalizeH="0" baseline="0" noProof="0" dirty="0" smtClean="0">
                <a:ln>
                  <a:noFill/>
                </a:ln>
                <a:solidFill>
                  <a:schemeClr val="tx2"/>
                </a:solidFill>
                <a:effectLst/>
                <a:uLnTx/>
                <a:uFillTx/>
                <a:latin typeface="+mj-lt"/>
                <a:ea typeface="+mn-ea"/>
                <a:cs typeface="+mn-cs"/>
              </a:rPr>
              <a:t>est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organisé dans le cadre du système d’éducation nationale supervisé par l’Etat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Le système</a:t>
            </a:r>
            <a:r>
              <a:rPr kumimoji="0" lang="fr-FR" sz="2400" b="0" i="0" u="none" strike="noStrike" kern="1200" cap="none" spc="0" normalizeH="0" noProof="0" dirty="0" smtClean="0">
                <a:ln>
                  <a:noFill/>
                </a:ln>
                <a:solidFill>
                  <a:schemeClr val="tx2"/>
                </a:solidFill>
                <a:effectLst/>
                <a:uLnTx/>
                <a:uFillTx/>
                <a:latin typeface="+mj-lt"/>
                <a:ea typeface="+mn-ea"/>
                <a:cs typeface="+mn-cs"/>
              </a:rPr>
              <a:t> est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financé par le budget de l’Etat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  l’Etat « accomplit sa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mission dans le domaine social culturel éducatif envers la population</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a:t>
            </a:r>
          </a:p>
          <a:p>
            <a:pPr marL="914400" marR="0" lvl="2"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Même si le service occasionne « le paiement d’une redevance par les parents »</a:t>
            </a:r>
            <a:endParaRPr kumimoji="0" lang="fr-FR" sz="3200" b="0" i="0" u="none" strike="noStrike" kern="1200" cap="none" spc="0" normalizeH="0" baseline="0" noProof="0" dirty="0" smtClean="0">
              <a:ln>
                <a:noFill/>
              </a:ln>
              <a:solidFill>
                <a:schemeClr val="tx2"/>
              </a:solidFill>
              <a:effectLst/>
              <a:uLnTx/>
              <a:uFillTx/>
              <a:latin typeface="+mj-lt"/>
              <a:ea typeface="+mn-ea"/>
              <a:cs typeface="+mn-cs"/>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800" b="1" i="1" u="none" strike="noStrike" kern="1200" cap="none" spc="0" normalizeH="0" baseline="0" noProof="0" dirty="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11</a:t>
            </a:fld>
            <a:endParaRPr lang="fr-FR" dirty="0"/>
          </a:p>
        </p:txBody>
      </p:sp>
      <p:sp>
        <p:nvSpPr>
          <p:cNvPr id="2" name="Espace réservé de la date 1"/>
          <p:cNvSpPr>
            <a:spLocks noGrp="1"/>
          </p:cNvSpPr>
          <p:nvPr>
            <p:ph type="dt" sz="half" idx="10"/>
          </p:nvPr>
        </p:nvSpPr>
        <p:spPr>
          <a:xfrm>
            <a:off x="4152900" y="6492875"/>
            <a:ext cx="2133600" cy="365125"/>
          </a:xfrm>
        </p:spPr>
        <p:txBody>
          <a:bodyPr/>
          <a:lstStyle/>
          <a:p>
            <a:fld id="{2D141BCD-9A82-4699-83AB-8A4F7EC7D029}" type="datetime1">
              <a:rPr lang="fr-FR" smtClean="0"/>
              <a:t>23/11/2016</a:t>
            </a:fld>
            <a:endParaRPr lang="fr-FR" dirty="0"/>
          </a:p>
        </p:txBody>
      </p:sp>
      <p:sp>
        <p:nvSpPr>
          <p:cNvPr id="4" name="ZoneTexte 3"/>
          <p:cNvSpPr txBox="1"/>
          <p:nvPr/>
        </p:nvSpPr>
        <p:spPr>
          <a:xfrm>
            <a:off x="5940152" y="3717032"/>
            <a:ext cx="3312368" cy="523220"/>
          </a:xfrm>
          <a:prstGeom prst="rect">
            <a:avLst/>
          </a:prstGeom>
          <a:noFill/>
        </p:spPr>
        <p:txBody>
          <a:bodyPr wrap="square" rtlCol="0">
            <a:spAutoFit/>
          </a:bodyPr>
          <a:lstStyle/>
          <a:p>
            <a:r>
              <a:rPr lang="fr-FR" sz="1400" b="1" i="1" dirty="0" smtClean="0">
                <a:solidFill>
                  <a:srgbClr val="C00000"/>
                </a:solidFill>
              </a:rPr>
              <a:t>En France les Hôpitaux </a:t>
            </a:r>
            <a:r>
              <a:rPr lang="fr-FR" sz="1400" b="1" i="1" dirty="0">
                <a:solidFill>
                  <a:srgbClr val="C00000"/>
                </a:solidFill>
              </a:rPr>
              <a:t>publics </a:t>
            </a:r>
            <a:r>
              <a:rPr lang="fr-FR" sz="1400" b="1" i="1" dirty="0" smtClean="0">
                <a:solidFill>
                  <a:srgbClr val="C00000"/>
                </a:solidFill>
              </a:rPr>
              <a:t>sont financés via </a:t>
            </a:r>
            <a:r>
              <a:rPr lang="fr-FR" sz="1400" b="1" i="1" dirty="0">
                <a:solidFill>
                  <a:srgbClr val="C00000"/>
                </a:solidFill>
              </a:rPr>
              <a:t>la </a:t>
            </a:r>
            <a:r>
              <a:rPr lang="fr-FR" sz="1400" b="1" i="1">
                <a:solidFill>
                  <a:srgbClr val="C00000"/>
                </a:solidFill>
              </a:rPr>
              <a:t>décision </a:t>
            </a:r>
            <a:r>
              <a:rPr lang="fr-FR" sz="1400" b="1" i="1" smtClean="0">
                <a:solidFill>
                  <a:srgbClr val="C00000"/>
                </a:solidFill>
              </a:rPr>
              <a:t>d’exemption SIEG</a:t>
            </a:r>
            <a:endParaRPr lang="fr-FR" sz="1400" b="1" i="1" dirty="0">
              <a:solidFill>
                <a:srgbClr val="C00000"/>
              </a:solidFill>
            </a:endParaRPr>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anim calcmode="lin" valueType="num">
                                      <p:cBhvr additive="base">
                                        <p:cTn id="39"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 calcmode="lin" valueType="num">
                                      <p:cBhvr additive="base">
                                        <p:cTn id="4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xEl>
                                              <p:pRg st="8" end="8"/>
                                            </p:txEl>
                                          </p:spTgt>
                                        </p:tgtEl>
                                        <p:attrNameLst>
                                          <p:attrName>style.visibility</p:attrName>
                                        </p:attrNameLst>
                                      </p:cBhvr>
                                      <p:to>
                                        <p:strVal val="visible"/>
                                      </p:to>
                                    </p:set>
                                    <p:anim calcmode="lin" valueType="num">
                                      <p:cBhvr additive="base">
                                        <p:cTn id="51"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xEl>
                                              <p:pRg st="9" end="9"/>
                                            </p:txEl>
                                          </p:spTgt>
                                        </p:tgtEl>
                                        <p:attrNameLst>
                                          <p:attrName>style.visibility</p:attrName>
                                        </p:attrNameLst>
                                      </p:cBhvr>
                                      <p:to>
                                        <p:strVal val="visible"/>
                                      </p:to>
                                    </p:set>
                                    <p:anim calcmode="lin" valueType="num">
                                      <p:cBhvr additive="base">
                                        <p:cTn id="57"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
                                            <p:txEl>
                                              <p:pRg st="10" end="10"/>
                                            </p:txEl>
                                          </p:spTgt>
                                        </p:tgtEl>
                                        <p:attrNameLst>
                                          <p:attrName>style.visibility</p:attrName>
                                        </p:attrNameLst>
                                      </p:cBhvr>
                                      <p:to>
                                        <p:strVal val="visible"/>
                                      </p:to>
                                    </p:set>
                                    <p:anim calcmode="lin" valueType="num">
                                      <p:cBhvr additive="base">
                                        <p:cTn id="63"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8">
                                            <p:txEl>
                                              <p:pRg st="11" end="11"/>
                                            </p:txEl>
                                          </p:spTgt>
                                        </p:tgtEl>
                                        <p:attrNameLst>
                                          <p:attrName>style.visibility</p:attrName>
                                        </p:attrNameLst>
                                      </p:cBhvr>
                                      <p:to>
                                        <p:strVal val="visible"/>
                                      </p:to>
                                    </p:set>
                                    <p:anim calcmode="lin" valueType="num">
                                      <p:cBhvr additive="base">
                                        <p:cTn id="69"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8">
                                            <p:txEl>
                                              <p:pRg st="12" end="12"/>
                                            </p:txEl>
                                          </p:spTgt>
                                        </p:tgtEl>
                                        <p:attrNameLst>
                                          <p:attrName>style.visibility</p:attrName>
                                        </p:attrNameLst>
                                      </p:cBhvr>
                                      <p:to>
                                        <p:strVal val="visible"/>
                                      </p:to>
                                    </p:set>
                                    <p:anim calcmode="lin" valueType="num">
                                      <p:cBhvr additive="base">
                                        <p:cTn id="75"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8">
                                            <p:txEl>
                                              <p:pRg st="13" end="13"/>
                                            </p:txEl>
                                          </p:spTgt>
                                        </p:tgtEl>
                                        <p:attrNameLst>
                                          <p:attrName>style.visibility</p:attrName>
                                        </p:attrNameLst>
                                      </p:cBhvr>
                                      <p:to>
                                        <p:strVal val="visible"/>
                                      </p:to>
                                    </p:set>
                                    <p:anim calcmode="lin" valueType="num">
                                      <p:cBhvr additive="base">
                                        <p:cTn id="81"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8">
                                            <p:txEl>
                                              <p:pRg st="15" end="15"/>
                                            </p:txEl>
                                          </p:spTgt>
                                        </p:tgtEl>
                                        <p:attrNameLst>
                                          <p:attrName>style.visibility</p:attrName>
                                        </p:attrNameLst>
                                      </p:cBhvr>
                                      <p:to>
                                        <p:strVal val="visible"/>
                                      </p:to>
                                    </p:set>
                                    <p:anim calcmode="lin" valueType="num">
                                      <p:cBhvr additive="base">
                                        <p:cTn id="87" dur="500" fill="hold"/>
                                        <p:tgtEl>
                                          <p:spTgt spid="8">
                                            <p:txEl>
                                              <p:pRg st="15" end="15"/>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8">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8">
                                            <p:txEl>
                                              <p:pRg st="16" end="16"/>
                                            </p:txEl>
                                          </p:spTgt>
                                        </p:tgtEl>
                                        <p:attrNameLst>
                                          <p:attrName>style.visibility</p:attrName>
                                        </p:attrNameLst>
                                      </p:cBhvr>
                                      <p:to>
                                        <p:strVal val="visible"/>
                                      </p:to>
                                    </p:set>
                                    <p:anim calcmode="lin" valueType="num">
                                      <p:cBhvr additive="base">
                                        <p:cTn id="93" dur="500" fill="hold"/>
                                        <p:tgtEl>
                                          <p:spTgt spid="8">
                                            <p:txEl>
                                              <p:pRg st="16" end="16"/>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8">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8">
                                            <p:txEl>
                                              <p:pRg st="17" end="17"/>
                                            </p:txEl>
                                          </p:spTgt>
                                        </p:tgtEl>
                                        <p:attrNameLst>
                                          <p:attrName>style.visibility</p:attrName>
                                        </p:attrNameLst>
                                      </p:cBhvr>
                                      <p:to>
                                        <p:strVal val="visible"/>
                                      </p:to>
                                    </p:set>
                                    <p:anim calcmode="lin" valueType="num">
                                      <p:cBhvr additive="base">
                                        <p:cTn id="99" dur="500" fill="hold"/>
                                        <p:tgtEl>
                                          <p:spTgt spid="8">
                                            <p:txEl>
                                              <p:pRg st="17" end="17"/>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8">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8">
                                            <p:txEl>
                                              <p:pRg st="18" end="18"/>
                                            </p:txEl>
                                          </p:spTgt>
                                        </p:tgtEl>
                                        <p:attrNameLst>
                                          <p:attrName>style.visibility</p:attrName>
                                        </p:attrNameLst>
                                      </p:cBhvr>
                                      <p:to>
                                        <p:strVal val="visible"/>
                                      </p:to>
                                    </p:set>
                                    <p:anim calcmode="lin" valueType="num">
                                      <p:cBhvr additive="base">
                                        <p:cTn id="105"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8">
                                            <p:txEl>
                                              <p:pRg st="19" end="19"/>
                                            </p:txEl>
                                          </p:spTgt>
                                        </p:tgtEl>
                                        <p:attrNameLst>
                                          <p:attrName>style.visibility</p:attrName>
                                        </p:attrNameLst>
                                      </p:cBhvr>
                                      <p:to>
                                        <p:strVal val="visible"/>
                                      </p:to>
                                    </p:set>
                                    <p:anim calcmode="lin" valueType="num">
                                      <p:cBhvr additive="base">
                                        <p:cTn id="111" dur="500" fill="hold"/>
                                        <p:tgtEl>
                                          <p:spTgt spid="8">
                                            <p:txEl>
                                              <p:pRg st="19" end="19"/>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8">
                                            <p:txEl>
                                              <p:pRg st="19" end="1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5" name="Rectangle 4"/>
          <p:cNvSpPr txBox="1">
            <a:spLocks noChangeArrowheads="1"/>
          </p:cNvSpPr>
          <p:nvPr/>
        </p:nvSpPr>
        <p:spPr>
          <a:xfrm>
            <a:off x="285784" y="785794"/>
            <a:ext cx="9144000" cy="5072098"/>
          </a:xfrm>
          <a:prstGeom prst="rect">
            <a:avLst/>
          </a:prstGeom>
        </p:spPr>
        <p:txBody>
          <a:bodyPr vert="horz" lIns="91440" tIns="45720" rIns="91440" bIns="45720" rtlCol="0">
            <a:normAutofit fontScale="625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i="1" dirty="0" smtClean="0">
                <a:solidFill>
                  <a:srgbClr val="F6310A"/>
                </a:solidFill>
              </a:rPr>
              <a:t>Ne sont pas économiques (selon la CJUE):</a:t>
            </a:r>
          </a:p>
          <a:p>
            <a:pPr>
              <a:spcBef>
                <a:spcPct val="20000"/>
              </a:spcBef>
            </a:pPr>
            <a:endParaRPr lang="fr-FR" sz="32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900" b="1" i="0" u="sng" strike="noStrike" kern="1200" cap="none" spc="0" normalizeH="0" baseline="0" noProof="0" dirty="0" smtClean="0">
                <a:ln>
                  <a:noFill/>
                </a:ln>
                <a:solidFill>
                  <a:srgbClr val="FF0000"/>
                </a:solidFill>
                <a:effectLst/>
                <a:uLnTx/>
                <a:uFillTx/>
                <a:latin typeface="+mn-lt"/>
                <a:ea typeface="+mn-ea"/>
                <a:cs typeface="+mn-cs"/>
              </a:rPr>
              <a:t>INFRASTRUCTURES PUBLIQUES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a:t>
            </a:r>
            <a:endParaRPr kumimoji="0" lang="fr-FR" sz="32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Arrêt CJUE ADP 12/12/2000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exploitation d’un aéroport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 activité économique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Arrêt Leipzig/Halle de 2000</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construction d’une piste d’aéroport exploitée commercialement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 activité économique</a:t>
            </a:r>
          </a:p>
          <a:p>
            <a:pPr marL="3200400" marR="0" lvl="7"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none" strike="noStrike" kern="1200" cap="none" spc="0" normalizeH="0" baseline="0" noProof="0" dirty="0" smtClean="0">
              <a:ln>
                <a:noFill/>
              </a:ln>
              <a:solidFill>
                <a:srgbClr val="F6310A"/>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Infrastructures non destinées à une exploitation commerciale</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 -&gt; </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non soumises aux aides d’Etat: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Voies publiques, ponts, canaux,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mis à disposition du public </a:t>
            </a:r>
            <a:r>
              <a:rPr kumimoji="0" lang="fr-FR" sz="2800" b="1" i="0" u="none" strike="noStrike" kern="1200" cap="none" spc="0" normalizeH="0" baseline="0" noProof="0" dirty="0" smtClean="0">
                <a:ln>
                  <a:noFill/>
                </a:ln>
                <a:solidFill>
                  <a:schemeClr val="tx2"/>
                </a:solidFill>
                <a:effectLst/>
                <a:uLnTx/>
                <a:uFillTx/>
                <a:latin typeface="+mn-lt"/>
                <a:ea typeface="+mn-ea"/>
                <a:cs typeface="+mn-cs"/>
              </a:rPr>
              <a:t>gratuitement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1" u="none" strike="noStrike" kern="1200" cap="none" spc="0" normalizeH="0" baseline="0" noProof="0" dirty="0" smtClean="0">
                <a:ln>
                  <a:noFill/>
                </a:ln>
                <a:solidFill>
                  <a:schemeClr val="tx2"/>
                </a:solidFill>
                <a:effectLst/>
                <a:uLnTx/>
                <a:uFillTx/>
                <a:latin typeface="+mn-lt"/>
                <a:ea typeface="+mn-ea"/>
                <a:cs typeface="+mn-cs"/>
              </a:rPr>
              <a:t>-&gt;  le critère non lucratif est ici déterminant..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Infrastructures de contrôle aérien (mais pas les pistes…)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n-lt"/>
                <a:ea typeface="+mn-ea"/>
                <a:cs typeface="+mn-cs"/>
              </a:rPr>
              <a:t>Phares maritimes, infrastructures policières et douanières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Si possibilité de distinction des parties économique et non économique de l’infrastructure – pas d’aide d’Etat sur la partie non économique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n-lt"/>
                <a:ea typeface="+mn-ea"/>
                <a:cs typeface="+mn-cs"/>
              </a:rPr>
              <a:t>Si l’</a:t>
            </a:r>
            <a:r>
              <a:rPr kumimoji="0" lang="fr-FR" sz="3200" b="1" i="0" u="none" strike="noStrike" kern="1200" cap="none" spc="0" normalizeH="0" baseline="0" noProof="0" dirty="0" smtClean="0">
                <a:ln>
                  <a:noFill/>
                </a:ln>
                <a:solidFill>
                  <a:srgbClr val="F6310A"/>
                </a:solidFill>
                <a:effectLst/>
                <a:uLnTx/>
                <a:uFillTx/>
                <a:latin typeface="+mn-lt"/>
                <a:ea typeface="+mn-ea"/>
                <a:cs typeface="+mn-cs"/>
              </a:rPr>
              <a:t>activité économique accessoire </a:t>
            </a:r>
            <a:r>
              <a:rPr kumimoji="0" lang="fr-FR" sz="3200" b="0" i="0" u="none" strike="noStrike" kern="1200" cap="none" spc="0" normalizeH="0" baseline="0" noProof="0" dirty="0" smtClean="0">
                <a:ln>
                  <a:noFill/>
                </a:ln>
                <a:solidFill>
                  <a:schemeClr val="tx2"/>
                </a:solidFill>
                <a:effectLst/>
                <a:uLnTx/>
                <a:uFillTx/>
                <a:latin typeface="+mn-lt"/>
                <a:ea typeface="+mn-ea"/>
                <a:cs typeface="+mn-cs"/>
              </a:rPr>
              <a:t>(de portée limitée) </a:t>
            </a:r>
            <a:r>
              <a:rPr kumimoji="0" lang="fr-FR" sz="3200" b="1" i="0" u="none" strike="noStrike" kern="1200" cap="none" spc="0" normalizeH="0" baseline="0" noProof="0" dirty="0" smtClean="0">
                <a:ln>
                  <a:noFill/>
                </a:ln>
                <a:solidFill>
                  <a:schemeClr val="tx2"/>
                </a:solidFill>
                <a:effectLst/>
                <a:uLnTx/>
                <a:uFillTx/>
                <a:latin typeface="+mn-lt"/>
                <a:ea typeface="+mn-ea"/>
                <a:cs typeface="+mn-cs"/>
              </a:rPr>
              <a:t>-&gt; pas d’aide d’Etat</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F0000"/>
                </a:solidFill>
                <a:effectLst/>
                <a:uLnTx/>
                <a:uFillTx/>
                <a:latin typeface="+mn-lt"/>
                <a:ea typeface="+mn-ea"/>
                <a:cs typeface="+mn-cs"/>
              </a:rPr>
              <a:t>&lt; ou = 20% </a:t>
            </a:r>
            <a:r>
              <a:rPr kumimoji="0" lang="fr-FR" sz="2800" b="0" i="0" u="none" strike="noStrike" kern="1200" cap="none" spc="0" normalizeH="0" baseline="0" noProof="0" dirty="0" smtClean="0">
                <a:ln>
                  <a:noFill/>
                </a:ln>
                <a:solidFill>
                  <a:schemeClr val="tx2"/>
                </a:solidFill>
                <a:effectLst/>
                <a:uLnTx/>
                <a:uFillTx/>
                <a:latin typeface="+mn-lt"/>
                <a:ea typeface="+mn-ea"/>
                <a:cs typeface="+mn-cs"/>
              </a:rPr>
              <a:t>de la capacité  annuelle globale </a:t>
            </a:r>
            <a:endParaRPr kumimoji="0" lang="fr-FR" sz="1800" b="1" i="1" u="none" strike="noStrike" kern="1200" cap="none" spc="0" normalizeH="0" baseline="0" noProof="0" dirty="0">
              <a:ln>
                <a:noFill/>
              </a:ln>
              <a:solidFill>
                <a:schemeClr val="tx2"/>
              </a:solidFill>
              <a:effectLst/>
              <a:uLnTx/>
              <a:uFillTx/>
              <a:latin typeface="+mj-lt"/>
              <a:ea typeface="+mn-ea"/>
              <a:cs typeface="+mn-cs"/>
            </a:endParaRP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12</a:t>
            </a:fld>
            <a:endParaRPr lang="fr-FR" dirty="0"/>
          </a:p>
        </p:txBody>
      </p:sp>
      <p:sp>
        <p:nvSpPr>
          <p:cNvPr id="7" name="ZoneTexte 6"/>
          <p:cNvSpPr txBox="1"/>
          <p:nvPr/>
        </p:nvSpPr>
        <p:spPr>
          <a:xfrm>
            <a:off x="571472" y="5786454"/>
            <a:ext cx="8286808" cy="369332"/>
          </a:xfrm>
          <a:prstGeom prst="rect">
            <a:avLst/>
          </a:prstGeom>
          <a:noFill/>
        </p:spPr>
        <p:txBody>
          <a:bodyPr wrap="square" rtlCol="0">
            <a:spAutoFit/>
          </a:bodyPr>
          <a:lstStyle/>
          <a:p>
            <a:r>
              <a:rPr lang="fr-FR" b="1" dirty="0" smtClean="0">
                <a:solidFill>
                  <a:srgbClr val="FFFF00"/>
                </a:solidFill>
              </a:rPr>
              <a:t>Ces éléments sont  tirés du projet de communication sur la notion d’aide d’Etat</a:t>
            </a:r>
            <a:endParaRPr lang="fr-FR" b="1" dirty="0">
              <a:solidFill>
                <a:srgbClr val="FFFF00"/>
              </a:solidFill>
            </a:endParaRPr>
          </a:p>
        </p:txBody>
      </p:sp>
      <p:sp>
        <p:nvSpPr>
          <p:cNvPr id="2" name="Espace réservé de la date 1"/>
          <p:cNvSpPr>
            <a:spLocks noGrp="1"/>
          </p:cNvSpPr>
          <p:nvPr>
            <p:ph type="dt" sz="half" idx="10"/>
          </p:nvPr>
        </p:nvSpPr>
        <p:spPr>
          <a:xfrm>
            <a:off x="4152900" y="6492875"/>
            <a:ext cx="2133600" cy="365125"/>
          </a:xfrm>
        </p:spPr>
        <p:txBody>
          <a:bodyPr/>
          <a:lstStyle/>
          <a:p>
            <a:fld id="{87B09756-5D8A-4841-9925-D5467F427618}" type="datetime1">
              <a:rPr lang="fr-FR" smtClean="0"/>
              <a:t>23/11/2016</a:t>
            </a:fld>
            <a:endParaRPr lang="fr-FR" dirty="0"/>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2"/>
          <a:stretch>
            <a:fillRect/>
          </a:stretch>
        </p:blipFill>
        <p:spPr>
          <a:xfrm>
            <a:off x="8608835" y="77911"/>
            <a:ext cx="564333" cy="370847"/>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 calcmode="lin" valueType="num">
                                      <p:cBhvr additive="base">
                                        <p:cTn id="3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anim calcmode="lin" valueType="num">
                                      <p:cBhvr additive="base">
                                        <p:cTn id="3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 calcmode="lin" valueType="num">
                                      <p:cBhvr additive="base">
                                        <p:cTn id="4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anim calcmode="lin" valueType="num">
                                      <p:cBhvr additive="base">
                                        <p:cTn id="5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5">
                                            <p:txEl>
                                              <p:pRg st="12" end="12"/>
                                            </p:txEl>
                                          </p:spTgt>
                                        </p:tgtEl>
                                        <p:attrNameLst>
                                          <p:attrName>style.visibility</p:attrName>
                                        </p:attrNameLst>
                                      </p:cBhvr>
                                      <p:to>
                                        <p:strVal val="visible"/>
                                      </p:to>
                                    </p:set>
                                    <p:anim calcmode="lin" valueType="num">
                                      <p:cBhvr additive="base">
                                        <p:cTn id="57"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
                                            <p:txEl>
                                              <p:pRg st="13" end="13"/>
                                            </p:txEl>
                                          </p:spTgt>
                                        </p:tgtEl>
                                        <p:attrNameLst>
                                          <p:attrName>style.visibility</p:attrName>
                                        </p:attrNameLst>
                                      </p:cBhvr>
                                      <p:to>
                                        <p:strVal val="visible"/>
                                      </p:to>
                                    </p:set>
                                    <p:anim calcmode="lin" valueType="num">
                                      <p:cBhvr additive="base">
                                        <p:cTn id="63"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
                                            <p:txEl>
                                              <p:pRg st="13" end="13"/>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
                                            <p:txEl>
                                              <p:pRg st="14" end="14"/>
                                            </p:txEl>
                                          </p:spTgt>
                                        </p:tgtEl>
                                        <p:attrNameLst>
                                          <p:attrName>style.visibility</p:attrName>
                                        </p:attrNameLst>
                                      </p:cBhvr>
                                      <p:to>
                                        <p:strVal val="visible"/>
                                      </p:to>
                                    </p:set>
                                    <p:anim calcmode="lin" valueType="num">
                                      <p:cBhvr additive="base">
                                        <p:cTn id="6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107504" y="908720"/>
            <a:ext cx="9036496" cy="5256584"/>
          </a:xfrm>
          <a:prstGeom prst="rect">
            <a:avLst/>
          </a:prstGeom>
        </p:spPr>
        <p:txBody>
          <a:bodyPr vert="horz" lIns="91440" tIns="45720" rIns="91440" bIns="45720" rtlCol="0">
            <a:normAutofit fontScale="55000" lnSpcReduction="2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u="sng" dirty="0" smtClean="0">
                <a:solidFill>
                  <a:srgbClr val="F6310A"/>
                </a:solidFill>
              </a:rPr>
              <a:t>Ne sont pas économiques </a:t>
            </a:r>
            <a:r>
              <a:rPr lang="fr-FR" sz="2000" b="1" i="1" dirty="0" smtClean="0">
                <a:solidFill>
                  <a:srgbClr val="F6310A"/>
                </a:solidFill>
              </a:rPr>
              <a:t>:</a:t>
            </a:r>
          </a:p>
          <a:p>
            <a:pPr>
              <a:spcBef>
                <a:spcPct val="20000"/>
              </a:spcBef>
            </a:pPr>
            <a:endParaRPr lang="fr-FR" sz="7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chemeClr val="tx2"/>
                </a:solidFill>
                <a:effectLst/>
                <a:uLnTx/>
                <a:uFillTx/>
                <a:latin typeface="+mj-lt"/>
                <a:ea typeface="+mn-ea"/>
                <a:cs typeface="+mn-cs"/>
              </a:rPr>
              <a:t>Activités d’université et d’organismes de recherche </a:t>
            </a:r>
            <a:r>
              <a:rPr kumimoji="0" lang="fr-FR" sz="3200" b="1" i="0" u="sng" strike="noStrike" kern="1200" cap="none" spc="0" normalizeH="0" baseline="0" noProof="0" dirty="0" smtClean="0">
                <a:ln>
                  <a:noFill/>
                </a:ln>
                <a:solidFill>
                  <a:srgbClr val="F6310A"/>
                </a:solidFill>
                <a:effectLst/>
                <a:uLnTx/>
                <a:uFillTx/>
                <a:latin typeface="+mj-lt"/>
                <a:ea typeface="+mn-ea"/>
                <a:cs typeface="+mn-cs"/>
              </a:rPr>
              <a:t>NON ECONOMIQUES:</a:t>
            </a:r>
          </a:p>
          <a:p>
            <a:pPr lvl="0">
              <a:spcBef>
                <a:spcPct val="20000"/>
              </a:spcBef>
              <a:defRPr/>
            </a:pPr>
            <a:r>
              <a:rPr lang="fr-FR" sz="2900" i="1" dirty="0" smtClean="0">
                <a:solidFill>
                  <a:schemeClr val="tx2"/>
                </a:solidFill>
                <a:latin typeface="+mj-lt"/>
              </a:rPr>
              <a:t>« </a:t>
            </a:r>
            <a:r>
              <a:rPr lang="fr-FR" sz="2900" b="1" i="1" dirty="0" smtClean="0">
                <a:solidFill>
                  <a:srgbClr val="FF0000"/>
                </a:solidFill>
                <a:latin typeface="+mj-lt"/>
              </a:rPr>
              <a:t>organisme de recherche et de diffusion des connaissances </a:t>
            </a:r>
            <a:r>
              <a:rPr lang="fr-FR" sz="2900" i="1" dirty="0" smtClean="0">
                <a:solidFill>
                  <a:schemeClr val="tx2"/>
                </a:solidFill>
                <a:latin typeface="+mj-lt"/>
              </a:rPr>
              <a:t>»: une</a:t>
            </a:r>
            <a:r>
              <a:rPr lang="fr-FR" sz="2900" b="1" i="1" dirty="0" smtClean="0">
                <a:solidFill>
                  <a:schemeClr val="tx2"/>
                </a:solidFill>
                <a:latin typeface="+mj-lt"/>
              </a:rPr>
              <a:t> entité</a:t>
            </a:r>
            <a:r>
              <a:rPr lang="fr-FR" sz="2900" i="1" dirty="0" smtClean="0">
                <a:solidFill>
                  <a:schemeClr val="tx2"/>
                </a:solidFill>
                <a:latin typeface="+mj-lt"/>
              </a:rPr>
              <a:t> (telle qu'une université ou un institut de recherche, une agence de transfert de technologies, un intermédiaire en innovation, une entité collaborative réelle</a:t>
            </a:r>
            <a:r>
              <a:rPr lang="fr-FR" sz="2900" i="1" dirty="0">
                <a:solidFill>
                  <a:schemeClr val="tx2"/>
                </a:solidFill>
                <a:latin typeface="+mj-lt"/>
              </a:rPr>
              <a:t> </a:t>
            </a:r>
            <a:r>
              <a:rPr lang="fr-FR" sz="2900" i="1" dirty="0" smtClean="0">
                <a:solidFill>
                  <a:schemeClr val="tx2"/>
                </a:solidFill>
                <a:latin typeface="+mj-lt"/>
              </a:rPr>
              <a:t>ou virtuelle axée sur la recherche), </a:t>
            </a:r>
            <a:r>
              <a:rPr lang="fr-FR" sz="2900" b="1" i="1" dirty="0" smtClean="0">
                <a:solidFill>
                  <a:schemeClr val="tx2"/>
                </a:solidFill>
                <a:latin typeface="+mj-lt"/>
              </a:rPr>
              <a:t>quel que soit son statut légal </a:t>
            </a:r>
            <a:r>
              <a:rPr lang="fr-FR" sz="2900" i="1" dirty="0" smtClean="0">
                <a:solidFill>
                  <a:schemeClr val="tx2"/>
                </a:solidFill>
                <a:latin typeface="+mj-lt"/>
              </a:rPr>
              <a:t>(de droit public ou de droit privé) ou son mode de financement, </a:t>
            </a:r>
            <a:r>
              <a:rPr lang="fr-FR" sz="2900" b="1" i="1" dirty="0" smtClean="0">
                <a:solidFill>
                  <a:schemeClr val="tx2"/>
                </a:solidFill>
                <a:latin typeface="+mj-lt"/>
              </a:rPr>
              <a:t>dont le but premier est d'exercer</a:t>
            </a:r>
            <a:r>
              <a:rPr lang="fr-FR" sz="2900" i="1" dirty="0" smtClean="0">
                <a:solidFill>
                  <a:schemeClr val="tx2"/>
                </a:solidFill>
                <a:latin typeface="+mj-lt"/>
              </a:rPr>
              <a:t>, </a:t>
            </a:r>
            <a:r>
              <a:rPr lang="fr-FR" sz="2900" b="1" i="1" dirty="0" smtClean="0">
                <a:solidFill>
                  <a:schemeClr val="tx2"/>
                </a:solidFill>
                <a:latin typeface="+mj-lt"/>
              </a:rPr>
              <a:t>en toute indépendance</a:t>
            </a:r>
            <a:r>
              <a:rPr lang="fr-FR" sz="2900" i="1" dirty="0" smtClean="0">
                <a:solidFill>
                  <a:schemeClr val="tx2"/>
                </a:solidFill>
                <a:latin typeface="+mj-lt"/>
              </a:rPr>
              <a:t>, des activités de </a:t>
            </a:r>
            <a:r>
              <a:rPr lang="fr-FR" sz="2900" b="1" i="1" dirty="0" smtClean="0">
                <a:solidFill>
                  <a:schemeClr val="tx2"/>
                </a:solidFill>
                <a:latin typeface="+mj-lt"/>
              </a:rPr>
              <a:t>recherche</a:t>
            </a:r>
            <a:r>
              <a:rPr lang="fr-FR" sz="2900" i="1" dirty="0" smtClean="0">
                <a:solidFill>
                  <a:schemeClr val="tx2"/>
                </a:solidFill>
                <a:latin typeface="+mj-lt"/>
              </a:rPr>
              <a:t> fondamentale, de recherche industrielle ou de développement expérimental, ou de </a:t>
            </a:r>
            <a:r>
              <a:rPr lang="fr-FR" sz="2900" b="1" i="1" dirty="0" smtClean="0">
                <a:solidFill>
                  <a:schemeClr val="tx2"/>
                </a:solidFill>
                <a:latin typeface="+mj-lt"/>
              </a:rPr>
              <a:t>diffuser </a:t>
            </a:r>
            <a:r>
              <a:rPr lang="fr-FR" sz="2900" i="1" dirty="0" smtClean="0">
                <a:solidFill>
                  <a:schemeClr val="tx2"/>
                </a:solidFill>
                <a:latin typeface="+mj-lt"/>
              </a:rPr>
              <a:t>largement les résultats de ces activités au moyen d'un </a:t>
            </a:r>
            <a:r>
              <a:rPr lang="fr-FR" sz="2900" b="1" i="1" dirty="0" smtClean="0">
                <a:solidFill>
                  <a:schemeClr val="tx2"/>
                </a:solidFill>
                <a:latin typeface="+mj-lt"/>
              </a:rPr>
              <a:t>enseignement</a:t>
            </a:r>
            <a:r>
              <a:rPr lang="fr-FR" sz="2900" i="1" dirty="0" smtClean="0">
                <a:solidFill>
                  <a:schemeClr val="tx2"/>
                </a:solidFill>
                <a:latin typeface="+mj-lt"/>
              </a:rPr>
              <a:t>, de publications ou de </a:t>
            </a:r>
            <a:r>
              <a:rPr lang="fr-FR" sz="2900" b="1" i="1" dirty="0" smtClean="0">
                <a:solidFill>
                  <a:schemeClr val="tx2"/>
                </a:solidFill>
                <a:latin typeface="+mj-lt"/>
              </a:rPr>
              <a:t>transferts de connaissances</a:t>
            </a:r>
            <a:r>
              <a:rPr lang="fr-FR" sz="2900" i="1" dirty="0" smtClean="0">
                <a:solidFill>
                  <a:schemeClr val="tx2"/>
                </a:solidFill>
                <a:latin typeface="+mj-lt"/>
              </a:rPr>
              <a: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i="0" u="sng" strike="noStrike" kern="1200" cap="none" spc="0" normalizeH="0" baseline="0" noProof="0" dirty="0" smtClean="0">
              <a:ln>
                <a:noFill/>
              </a:ln>
              <a:solidFill>
                <a:srgbClr val="F6310A"/>
              </a:solidFill>
              <a:effectLst/>
              <a:uLnTx/>
              <a:uFillTx/>
              <a:latin typeface="+mj-lt"/>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1 - Activités de formation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en vue de ressources humaines accrues et plus qualifiées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2 - Activités de R&amp;D indépendantes en vue de connaissance plus étendue et d’une meilleure compréhension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y compris la recherche et développement en collaboration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1700" dirty="0" smtClean="0">
                <a:solidFill>
                  <a:schemeClr val="tx2"/>
                </a:solidFill>
                <a:latin typeface="+mj-lt"/>
              </a:rPr>
              <a:t>		</a:t>
            </a:r>
            <a:endParaRPr kumimoji="0" lang="fr-FR" sz="17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3 - Diffusion des résultats de recherche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4 - Transfert de connaissances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(cession de licence, création de produits dérivés ou d’autres formes de gestion de la connaissance produite par l’organisme de recherche)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1" i="0" u="none" strike="noStrike" kern="1200" cap="none" spc="0" normalizeH="0" baseline="0" noProof="0" dirty="0" smtClean="0">
                <a:ln>
                  <a:noFill/>
                </a:ln>
                <a:solidFill>
                  <a:srgbClr val="F6310A"/>
                </a:solidFill>
                <a:effectLst/>
                <a:uLnTx/>
                <a:uFillTx/>
                <a:latin typeface="+mj-lt"/>
                <a:ea typeface="+mn-ea"/>
                <a:cs typeface="+mn-cs"/>
              </a:rPr>
              <a:t>Si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toutes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recettes générées réinvesties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dans les activités principales des organismes de recherche</a:t>
            </a: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13</a:t>
            </a:fld>
            <a:endParaRPr lang="fr-FR" dirty="0"/>
          </a:p>
        </p:txBody>
      </p:sp>
      <p:sp>
        <p:nvSpPr>
          <p:cNvPr id="2" name="Espace réservé de la date 1"/>
          <p:cNvSpPr>
            <a:spLocks noGrp="1"/>
          </p:cNvSpPr>
          <p:nvPr>
            <p:ph type="dt" sz="half" idx="10"/>
          </p:nvPr>
        </p:nvSpPr>
        <p:spPr>
          <a:xfrm>
            <a:off x="4067944" y="6492875"/>
            <a:ext cx="2133600" cy="365125"/>
          </a:xfrm>
        </p:spPr>
        <p:txBody>
          <a:bodyPr/>
          <a:lstStyle/>
          <a:p>
            <a:fld id="{140EE18B-5FB6-4675-B903-25AB8F6505DE}" type="datetime1">
              <a:rPr lang="fr-FR" smtClean="0"/>
              <a:t>23/11/2016</a:t>
            </a:fld>
            <a:endParaRPr lang="fr-FR" dirty="0"/>
          </a:p>
        </p:txBody>
      </p:sp>
      <p:sp>
        <p:nvSpPr>
          <p:cNvPr id="6" name="Rectangle 5"/>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Image 6"/>
          <p:cNvPicPr>
            <a:picLocks noChangeAspect="1"/>
          </p:cNvPicPr>
          <p:nvPr/>
        </p:nvPicPr>
        <p:blipFill>
          <a:blip r:embed="rId2"/>
          <a:stretch>
            <a:fillRect/>
          </a:stretch>
        </p:blipFill>
        <p:spPr>
          <a:xfrm>
            <a:off x="8608835" y="77911"/>
            <a:ext cx="564333" cy="370847"/>
          </a:xfrm>
          <a:prstGeom prst="rect">
            <a:avLst/>
          </a:prstGeom>
        </p:spPr>
      </p:pic>
      <p:pic>
        <p:nvPicPr>
          <p:cNvPr id="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9" end="9"/>
                                            </p:txEl>
                                          </p:spTgt>
                                        </p:tgtEl>
                                        <p:attrNameLst>
                                          <p:attrName>style.visibility</p:attrName>
                                        </p:attrNameLst>
                                      </p:cBhvr>
                                      <p:to>
                                        <p:strVal val="visible"/>
                                      </p:to>
                                    </p:set>
                                    <p:anim calcmode="lin" valueType="num">
                                      <p:cBhvr additive="base">
                                        <p:cTn id="4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 calcmode="lin" valueType="num">
                                      <p:cBhvr additive="base">
                                        <p:cTn id="5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107504" y="908720"/>
            <a:ext cx="9036496" cy="4968552"/>
          </a:xfrm>
          <a:prstGeom prst="rect">
            <a:avLst/>
          </a:prstGeom>
        </p:spPr>
        <p:txBody>
          <a:bodyPr vert="horz" lIns="91440" tIns="45720" rIns="91440" bIns="45720" rtlCol="0">
            <a:normAutofit fontScale="92500" lnSpcReduction="10000"/>
          </a:bodyPr>
          <a:lstStyle/>
          <a:p>
            <a:pPr>
              <a:spcBef>
                <a:spcPct val="20000"/>
              </a:spcBef>
            </a:pPr>
            <a:r>
              <a:rPr lang="fr-FR" sz="3200" b="1" i="1" u="sng" dirty="0" smtClean="0">
                <a:solidFill>
                  <a:srgbClr val="FF0000"/>
                </a:solidFill>
              </a:rPr>
              <a:t>1 – LE CRITERE DE L’ENTREPRISE (Suite)</a:t>
            </a:r>
            <a:r>
              <a:rPr lang="fr-FR" sz="3200" b="1" i="1" dirty="0" smtClean="0">
                <a:solidFill>
                  <a:srgbClr val="FF0000"/>
                </a:solidFill>
              </a:rPr>
              <a:t>: </a:t>
            </a:r>
            <a:r>
              <a:rPr lang="fr-FR" sz="3200" dirty="0" smtClean="0">
                <a:solidFill>
                  <a:srgbClr val="FF0000"/>
                </a:solidFill>
              </a:rPr>
              <a:t> </a:t>
            </a:r>
            <a:r>
              <a:rPr lang="fr-FR" sz="3200" b="1" u="sng" dirty="0" smtClean="0">
                <a:solidFill>
                  <a:srgbClr val="F6310A"/>
                </a:solidFill>
              </a:rPr>
              <a:t>Ne sont pas économiques </a:t>
            </a:r>
            <a:r>
              <a:rPr lang="fr-FR" sz="2000" b="1" i="1" dirty="0" smtClean="0">
                <a:solidFill>
                  <a:srgbClr val="F6310A"/>
                </a:solidFill>
              </a:rPr>
              <a:t>:</a:t>
            </a:r>
          </a:p>
          <a:p>
            <a:pPr>
              <a:spcBef>
                <a:spcPct val="20000"/>
              </a:spcBef>
            </a:pPr>
            <a:endParaRPr lang="fr-FR" sz="700" i="1" dirty="0" smtClean="0">
              <a:solidFill>
                <a:srgbClr val="F6310A"/>
              </a:solidFill>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u="sng" dirty="0" smtClean="0">
                <a:solidFill>
                  <a:schemeClr val="tx2"/>
                </a:solidFill>
                <a:latin typeface="+mj-lt"/>
              </a:rPr>
              <a:t>• La </a:t>
            </a:r>
            <a:r>
              <a:rPr lang="fr-FR" sz="3200" b="1" u="sng" dirty="0">
                <a:solidFill>
                  <a:schemeClr val="tx2"/>
                </a:solidFill>
                <a:latin typeface="+mj-lt"/>
              </a:rPr>
              <a:t>p</a:t>
            </a:r>
            <a:r>
              <a:rPr kumimoji="0" lang="fr-FR" sz="3200" b="1" i="0" u="sng" strike="noStrike" kern="1200" cap="none" spc="0" normalizeH="0" noProof="0" dirty="0" err="1" smtClean="0">
                <a:ln>
                  <a:noFill/>
                </a:ln>
                <a:solidFill>
                  <a:schemeClr val="tx2"/>
                </a:solidFill>
                <a:effectLst/>
                <a:uLnTx/>
                <a:uFillTx/>
                <a:latin typeface="+mj-lt"/>
                <a:ea typeface="+mn-ea"/>
                <a:cs typeface="+mn-cs"/>
              </a:rPr>
              <a:t>rotection</a:t>
            </a:r>
            <a:r>
              <a:rPr kumimoji="0" lang="fr-FR" sz="3200" b="1" i="0" u="sng" strike="noStrike" kern="1200" cap="none" spc="0" normalizeH="0" noProof="0" dirty="0" smtClean="0">
                <a:ln>
                  <a:noFill/>
                </a:ln>
                <a:solidFill>
                  <a:schemeClr val="tx2"/>
                </a:solidFill>
                <a:effectLst/>
                <a:uLnTx/>
                <a:uFillTx/>
                <a:latin typeface="+mj-lt"/>
                <a:ea typeface="+mn-ea"/>
                <a:cs typeface="+mn-cs"/>
              </a:rPr>
              <a:t> du patrimoine culturel et naturel</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-&gt; </a:t>
            </a:r>
            <a:r>
              <a:rPr kumimoji="0" lang="fr-FR" sz="3200" b="1" i="0" u="sng" strike="noStrike" kern="1200" cap="none" spc="0" normalizeH="0" baseline="0" noProof="0" dirty="0" smtClean="0">
                <a:ln>
                  <a:noFill/>
                </a:ln>
                <a:solidFill>
                  <a:srgbClr val="F6310A"/>
                </a:solidFill>
                <a:effectLst/>
                <a:uLnTx/>
                <a:uFillTx/>
                <a:latin typeface="+mj-lt"/>
                <a:ea typeface="+mn-ea"/>
                <a:cs typeface="+mn-cs"/>
              </a:rPr>
              <a:t>NON ECONOMIQUES: </a:t>
            </a:r>
            <a:r>
              <a:rPr kumimoji="0" lang="fr-FR" sz="3200" i="0" strike="noStrike" kern="1200" cap="none" spc="0" normalizeH="0" baseline="0" noProof="0" dirty="0" smtClean="0">
                <a:ln>
                  <a:noFill/>
                </a:ln>
                <a:solidFill>
                  <a:srgbClr val="F6310A"/>
                </a:solidFill>
                <a:effectLst/>
                <a:uLnTx/>
                <a:uFillTx/>
                <a:latin typeface="+mj-lt"/>
                <a:ea typeface="+mn-ea"/>
                <a:cs typeface="+mn-cs"/>
              </a:rPr>
              <a:t>lorsque</a:t>
            </a:r>
            <a:r>
              <a:rPr kumimoji="0" lang="fr-FR" sz="3200" i="0" strike="noStrike" kern="1200" cap="none" spc="0" normalizeH="0" noProof="0" dirty="0" smtClean="0">
                <a:ln>
                  <a:noFill/>
                </a:ln>
                <a:solidFill>
                  <a:srgbClr val="F6310A"/>
                </a:solidFill>
                <a:effectLst/>
                <a:uLnTx/>
                <a:uFillTx/>
                <a:latin typeface="+mj-lt"/>
                <a:ea typeface="+mn-ea"/>
                <a:cs typeface="+mn-cs"/>
              </a:rPr>
              <a:t> qu’elles sont gratuites ou lorsque ces activités ne sont pas essentiellement financées par des ressources commerciales; </a:t>
            </a:r>
            <a:endParaRPr kumimoji="0" lang="fr-FR" sz="3200" b="1" i="0" u="sng" strike="noStrike" kern="1200" cap="none" spc="0" normalizeH="0" baseline="0" noProof="0" dirty="0" smtClean="0">
              <a:ln>
                <a:noFill/>
              </a:ln>
              <a:solidFill>
                <a:srgbClr val="F6310A"/>
              </a:solidFill>
              <a:effectLst/>
              <a:uLnTx/>
              <a:uFillTx/>
              <a:latin typeface="+mj-lt"/>
              <a:ea typeface="+mn-ea"/>
              <a:cs typeface="+mn-cs"/>
            </a:endParaRPr>
          </a:p>
          <a:p>
            <a:pPr lvl="0">
              <a:spcBef>
                <a:spcPct val="20000"/>
              </a:spcBef>
              <a:defRPr/>
            </a:pPr>
            <a:endParaRPr lang="fr-FR" sz="2900" i="1" dirty="0" smtClean="0">
              <a:solidFill>
                <a:schemeClr val="tx2"/>
              </a:solidFill>
              <a:latin typeface="+mj-lt"/>
            </a:endParaRPr>
          </a:p>
          <a:p>
            <a:pPr lvl="0">
              <a:spcBef>
                <a:spcPct val="20000"/>
              </a:spcBef>
              <a:defRPr/>
            </a:pPr>
            <a:r>
              <a:rPr lang="fr-FR" sz="2900" b="1" u="sng" dirty="0" smtClean="0">
                <a:solidFill>
                  <a:schemeClr val="tx2"/>
                </a:solidFill>
                <a:latin typeface="+mj-lt"/>
              </a:rPr>
              <a:t>• Le développement et la revitalisation des </a:t>
            </a:r>
            <a:r>
              <a:rPr lang="fr-FR" sz="2900" b="1" u="sng" dirty="0" smtClean="0">
                <a:solidFill>
                  <a:srgbClr val="FF0000"/>
                </a:solidFill>
                <a:latin typeface="+mj-lt"/>
              </a:rPr>
              <a:t>terrains publics </a:t>
            </a:r>
            <a:r>
              <a:rPr lang="fr-FR" sz="2900" b="1" u="sng" dirty="0" smtClean="0">
                <a:solidFill>
                  <a:schemeClr val="tx2"/>
                </a:solidFill>
                <a:latin typeface="+mj-lt"/>
              </a:rPr>
              <a:t>par des autorités publiques (même s’ils sont commercialisés);</a:t>
            </a:r>
          </a:p>
          <a:p>
            <a:pPr lvl="1">
              <a:spcBef>
                <a:spcPct val="20000"/>
              </a:spcBef>
              <a:defRPr/>
            </a:pPr>
            <a:r>
              <a:rPr lang="fr-FR" sz="2900" b="1" dirty="0" smtClean="0">
                <a:solidFill>
                  <a:schemeClr val="tx2"/>
                </a:solidFill>
                <a:latin typeface="+mj-lt"/>
              </a:rPr>
              <a:t>-&gt; les opérations d’immobilier concernant des bâtiments ne sont pas concernées a priori et restent économiques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i="0" u="sng" strike="noStrike" kern="1200" cap="none" spc="0" normalizeH="0" baseline="0" noProof="0" dirty="0" smtClean="0">
              <a:ln>
                <a:noFill/>
              </a:ln>
              <a:solidFill>
                <a:srgbClr val="F6310A"/>
              </a:solidFill>
              <a:effectLst/>
              <a:uLnTx/>
              <a:uFillTx/>
              <a:latin typeface="+mj-lt"/>
            </a:endParaRPr>
          </a:p>
          <a:p>
            <a:pPr marL="3657600" marR="0" lvl="8"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3" name="Espace réservé du pied de page 2"/>
          <p:cNvSpPr>
            <a:spLocks noGrp="1"/>
          </p:cNvSpPr>
          <p:nvPr>
            <p:ph type="ftr" sz="quarter" idx="11"/>
          </p:nvPr>
        </p:nvSpPr>
        <p:spPr/>
        <p:txBody>
          <a:bodyPr/>
          <a:lstStyle/>
          <a:p>
            <a:r>
              <a:rPr lang="fr-FR" smtClean="0"/>
              <a:t>JP BOVE www.fcae.eu</a:t>
            </a:r>
            <a:endParaRPr lang="fr-FR"/>
          </a:p>
        </p:txBody>
      </p:sp>
      <p:sp>
        <p:nvSpPr>
          <p:cNvPr id="4" name="Espace réservé du numéro de diapositive 3"/>
          <p:cNvSpPr>
            <a:spLocks noGrp="1"/>
          </p:cNvSpPr>
          <p:nvPr>
            <p:ph type="sldNum" sz="quarter" idx="12"/>
          </p:nvPr>
        </p:nvSpPr>
        <p:spPr/>
        <p:txBody>
          <a:bodyPr/>
          <a:lstStyle/>
          <a:p>
            <a:fld id="{2B825D18-8F47-4676-AC87-C8BC662B5306}" type="slidenum">
              <a:rPr lang="fr-FR" smtClean="0"/>
              <a:pPr/>
              <a:t>14</a:t>
            </a:fld>
            <a:endParaRPr lang="fr-FR" dirty="0"/>
          </a:p>
        </p:txBody>
      </p:sp>
      <p:sp>
        <p:nvSpPr>
          <p:cNvPr id="2" name="Espace réservé de la date 1"/>
          <p:cNvSpPr>
            <a:spLocks noGrp="1"/>
          </p:cNvSpPr>
          <p:nvPr>
            <p:ph type="dt" sz="half" idx="10"/>
          </p:nvPr>
        </p:nvSpPr>
        <p:spPr>
          <a:xfrm>
            <a:off x="4067944" y="6538424"/>
            <a:ext cx="2133600" cy="365125"/>
          </a:xfrm>
        </p:spPr>
        <p:txBody>
          <a:bodyPr/>
          <a:lstStyle/>
          <a:p>
            <a:fld id="{2804FE38-0D4E-4A85-9AD6-7A081816BEC4}" type="datetime1">
              <a:rPr lang="fr-FR" smtClean="0"/>
              <a:t>23/11/2016</a:t>
            </a:fld>
            <a:endParaRPr lang="fr-FR" dirty="0"/>
          </a:p>
        </p:txBody>
      </p:sp>
      <p:sp>
        <p:nvSpPr>
          <p:cNvPr id="6" name="Rectangle 5"/>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Image 6"/>
          <p:cNvPicPr>
            <a:picLocks noChangeAspect="1"/>
          </p:cNvPicPr>
          <p:nvPr/>
        </p:nvPicPr>
        <p:blipFill>
          <a:blip r:embed="rId2"/>
          <a:stretch>
            <a:fillRect/>
          </a:stretch>
        </p:blipFill>
        <p:spPr>
          <a:xfrm>
            <a:off x="8608835" y="77911"/>
            <a:ext cx="564333" cy="370847"/>
          </a:xfrm>
          <a:prstGeom prst="rect">
            <a:avLst/>
          </a:prstGeom>
        </p:spPr>
      </p:pic>
      <p:pic>
        <p:nvPicPr>
          <p:cNvPr id="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275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additive="base">
                                        <p:cTn id="2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5 critères des aides d’Etat</a:t>
            </a:r>
            <a:endParaRPr lang="fr-FR" sz="3600" b="1" dirty="0">
              <a:latin typeface="Arial" pitchFamily="34" charset="0"/>
              <a:cs typeface="Arial" pitchFamily="34" charset="0"/>
            </a:endParaRPr>
          </a:p>
        </p:txBody>
      </p:sp>
      <p:sp>
        <p:nvSpPr>
          <p:cNvPr id="6" name="Rectangle 4"/>
          <p:cNvSpPr txBox="1">
            <a:spLocks noChangeArrowheads="1"/>
          </p:cNvSpPr>
          <p:nvPr/>
        </p:nvSpPr>
        <p:spPr bwMode="auto">
          <a:xfrm>
            <a:off x="539552" y="1428736"/>
            <a:ext cx="8604449" cy="4572032"/>
          </a:xfrm>
          <a:prstGeom prst="rect">
            <a:avLst/>
          </a:prstGeom>
          <a:noFill/>
          <a:ln>
            <a:noFill/>
          </a:ln>
          <a:extLst/>
        </p:spPr>
        <p:txBody>
          <a:bodyPr>
            <a:normAutofit fontScale="92500" lnSpcReduction="2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80000"/>
              </a:lnSpc>
              <a:buFont typeface="Arial" charset="0"/>
              <a:buNone/>
              <a:defRPr/>
            </a:pPr>
            <a:r>
              <a:rPr lang="fr-FR" sz="2400" b="1" i="1" u="sng" dirty="0" smtClean="0">
                <a:solidFill>
                  <a:srgbClr val="FF0000"/>
                </a:solidFill>
                <a:effectLst/>
                <a:latin typeface="+mj-lt"/>
              </a:rPr>
              <a:t>2 - LE CRITERE DE L’AIDE SELECTIVE:</a:t>
            </a:r>
            <a:r>
              <a:rPr lang="fr-FR" sz="1900" dirty="0" smtClean="0">
                <a:solidFill>
                  <a:srgbClr val="FF0000"/>
                </a:solidFill>
                <a:effectLst/>
                <a:latin typeface="+mj-lt"/>
              </a:rPr>
              <a:t>  </a:t>
            </a:r>
            <a:r>
              <a:rPr lang="fr-FR" sz="1800" b="1" dirty="0" smtClean="0">
                <a:solidFill>
                  <a:schemeClr val="tx2"/>
                </a:solidFill>
                <a:effectLst/>
                <a:latin typeface="+mj-lt"/>
              </a:rPr>
              <a:t>Aides soumises à réglementation :  </a:t>
            </a:r>
          </a:p>
          <a:p>
            <a:pPr marL="0" indent="0" eaLnBrk="1" hangingPunct="1">
              <a:lnSpc>
                <a:spcPct val="80000"/>
              </a:lnSpc>
              <a:buFont typeface="Arial" charset="0"/>
              <a:buNone/>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dirty="0" smtClean="0">
                <a:solidFill>
                  <a:schemeClr val="tx2"/>
                </a:solidFill>
                <a:effectLst/>
                <a:latin typeface="+mj-lt"/>
              </a:rPr>
              <a:t>TOUT AVANTAGE conféré à une ou plusieurs entreprises </a:t>
            </a:r>
            <a:r>
              <a:rPr lang="fr-FR" sz="1800" dirty="0" smtClean="0">
                <a:solidFill>
                  <a:schemeClr val="tx2"/>
                </a:solidFill>
                <a:effectLst/>
                <a:latin typeface="+mj-lt"/>
              </a:rPr>
              <a:t>mais </a:t>
            </a:r>
            <a:r>
              <a:rPr lang="fr-FR" sz="1800" b="1" dirty="0" smtClean="0">
                <a:solidFill>
                  <a:schemeClr val="tx2"/>
                </a:solidFill>
                <a:effectLst/>
                <a:latin typeface="+mj-lt"/>
              </a:rPr>
              <a:t>pas à toutes les entreprises </a:t>
            </a:r>
            <a:r>
              <a:rPr lang="fr-FR" sz="1800" dirty="0" smtClean="0">
                <a:solidFill>
                  <a:schemeClr val="tx2"/>
                </a:solidFill>
                <a:effectLst/>
                <a:latin typeface="+mj-lt"/>
              </a:rPr>
              <a:t>d’un Etat membre -&gt; l’aide doit avoir un caractère sélectif </a:t>
            </a:r>
          </a:p>
          <a:p>
            <a:pPr marL="0" indent="0" eaLnBrk="1" hangingPunct="1">
              <a:lnSpc>
                <a:spcPct val="110000"/>
              </a:lnSpc>
              <a:spcBef>
                <a:spcPts val="0"/>
              </a:spcBef>
              <a:buFont typeface="Arial" charset="0"/>
              <a:buNone/>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dirty="0" smtClean="0">
                <a:solidFill>
                  <a:schemeClr val="tx2"/>
                </a:solidFill>
                <a:effectLst/>
                <a:latin typeface="+mj-lt"/>
              </a:rPr>
              <a:t>A la différence d’une </a:t>
            </a:r>
            <a:r>
              <a:rPr lang="fr-FR" sz="1800" b="1" dirty="0" smtClean="0">
                <a:solidFill>
                  <a:srgbClr val="FF0000"/>
                </a:solidFill>
                <a:effectLst/>
                <a:latin typeface="+mj-lt"/>
              </a:rPr>
              <a:t>MESURE GENERALE </a:t>
            </a:r>
            <a:r>
              <a:rPr lang="fr-FR" sz="1800" b="1" dirty="0" smtClean="0">
                <a:solidFill>
                  <a:schemeClr val="tx2"/>
                </a:solidFill>
                <a:effectLst/>
                <a:latin typeface="+mj-lt"/>
              </a:rPr>
              <a:t>non sélective, applicable automatiquement à toutes entreprises, sans critères de sélectivité liés à la taille, le zonage etc.</a:t>
            </a:r>
          </a:p>
          <a:p>
            <a:pPr marL="0" indent="0" eaLnBrk="1" hangingPunct="1">
              <a:lnSpc>
                <a:spcPct val="110000"/>
              </a:lnSpc>
              <a:spcBef>
                <a:spcPts val="0"/>
              </a:spcBef>
              <a:defRPr/>
            </a:pPr>
            <a:r>
              <a:rPr lang="fr-FR" sz="1800" b="1" dirty="0" smtClean="0">
                <a:solidFill>
                  <a:schemeClr val="tx2"/>
                </a:solidFill>
                <a:effectLst/>
                <a:latin typeface="+mj-lt"/>
              </a:rPr>
              <a:t> EX : </a:t>
            </a:r>
            <a:r>
              <a:rPr lang="fr-FR" sz="1800" b="1" i="1" dirty="0" smtClean="0">
                <a:solidFill>
                  <a:srgbClr val="FF0000"/>
                </a:solidFill>
                <a:effectLst/>
                <a:latin typeface="+mj-lt"/>
              </a:rPr>
              <a:t>Crédit d’impôt Recherche (CIR)</a:t>
            </a:r>
          </a:p>
          <a:p>
            <a:pPr marL="0" indent="0" eaLnBrk="1" hangingPunct="1">
              <a:lnSpc>
                <a:spcPct val="110000"/>
              </a:lnSpc>
              <a:spcBef>
                <a:spcPts val="0"/>
              </a:spcBef>
              <a:defRPr/>
            </a:pPr>
            <a:r>
              <a:rPr lang="fr-FR" sz="1800" b="1" i="1" dirty="0" smtClean="0">
                <a:solidFill>
                  <a:srgbClr val="FF0000"/>
                </a:solidFill>
                <a:effectLst/>
                <a:latin typeface="+mj-lt"/>
              </a:rPr>
              <a:t> </a:t>
            </a:r>
            <a:r>
              <a:rPr lang="fr-FR" sz="1800" b="1" dirty="0" smtClean="0">
                <a:solidFill>
                  <a:schemeClr val="tx2"/>
                </a:solidFill>
                <a:effectLst/>
                <a:latin typeface="+mj-lt"/>
              </a:rPr>
              <a:t>EX: </a:t>
            </a:r>
            <a:r>
              <a:rPr lang="fr-FR" sz="1800" b="1" i="1" dirty="0" smtClean="0">
                <a:solidFill>
                  <a:srgbClr val="FF0000"/>
                </a:solidFill>
                <a:effectLst/>
                <a:latin typeface="+mj-lt"/>
              </a:rPr>
              <a:t>Crédit d’impôt Compétitivité et Emploi (CICE)</a:t>
            </a:r>
          </a:p>
          <a:p>
            <a:pPr eaLnBrk="1" hangingPunct="1">
              <a:lnSpc>
                <a:spcPct val="80000"/>
              </a:lnSpc>
              <a:defRPr/>
            </a:pPr>
            <a:r>
              <a:rPr lang="fr-FR" sz="1800" b="1" dirty="0" smtClean="0">
                <a:solidFill>
                  <a:schemeClr val="tx2"/>
                </a:solidFill>
                <a:effectLst/>
                <a:latin typeface="+mj-lt"/>
              </a:rPr>
              <a:t>Ex : </a:t>
            </a:r>
            <a:r>
              <a:rPr lang="fr-FR" sz="1800" b="1" i="1" dirty="0" smtClean="0">
                <a:solidFill>
                  <a:srgbClr val="FF0000"/>
                </a:solidFill>
                <a:effectLst/>
                <a:latin typeface="+mj-lt"/>
              </a:rPr>
              <a:t>Contrats aidés ?</a:t>
            </a:r>
          </a:p>
          <a:p>
            <a:pPr eaLnBrk="1" hangingPunct="1">
              <a:lnSpc>
                <a:spcPct val="80000"/>
              </a:lnSpc>
              <a:defRPr/>
            </a:pPr>
            <a:endParaRPr lang="fr-FR" sz="1800" b="1" dirty="0" smtClean="0">
              <a:solidFill>
                <a:schemeClr val="tx2"/>
              </a:solidFill>
              <a:effectLst/>
              <a:latin typeface="+mj-lt"/>
            </a:endParaRPr>
          </a:p>
          <a:p>
            <a:pPr marL="0" indent="0" eaLnBrk="1" hangingPunct="1">
              <a:lnSpc>
                <a:spcPct val="110000"/>
              </a:lnSpc>
              <a:spcBef>
                <a:spcPts val="0"/>
              </a:spcBef>
              <a:buFont typeface="Arial" charset="0"/>
              <a:buNone/>
              <a:defRPr/>
            </a:pPr>
            <a:r>
              <a:rPr lang="fr-FR" sz="1800" b="1" i="1" u="sng" dirty="0" smtClean="0">
                <a:solidFill>
                  <a:schemeClr val="tx2"/>
                </a:solidFill>
                <a:effectLst/>
                <a:latin typeface="+mj-lt"/>
              </a:rPr>
              <a:t>LA FORME DES AIDES :</a:t>
            </a:r>
          </a:p>
          <a:p>
            <a:pPr marL="0" indent="0" eaLnBrk="1" hangingPunct="1">
              <a:lnSpc>
                <a:spcPct val="110000"/>
              </a:lnSpc>
              <a:spcBef>
                <a:spcPts val="0"/>
              </a:spcBef>
              <a:buFont typeface="Arial" charset="0"/>
              <a:buNone/>
              <a:defRPr/>
            </a:pPr>
            <a:endParaRPr lang="fr-FR" sz="1200" b="1" i="1" u="sng" dirty="0" smtClean="0">
              <a:solidFill>
                <a:schemeClr val="tx2"/>
              </a:solidFill>
              <a:effectLst/>
              <a:latin typeface="+mj-lt"/>
            </a:endParaRPr>
          </a:p>
          <a:p>
            <a:pPr marL="0" indent="0" eaLnBrk="1" hangingPunct="1">
              <a:lnSpc>
                <a:spcPct val="110000"/>
              </a:lnSpc>
              <a:spcBef>
                <a:spcPts val="0"/>
              </a:spcBef>
              <a:defRPr/>
            </a:pPr>
            <a:r>
              <a:rPr lang="fr-FR" sz="1800" b="1" dirty="0" smtClean="0">
                <a:solidFill>
                  <a:schemeClr val="tx2"/>
                </a:solidFill>
                <a:effectLst/>
                <a:latin typeface="+mj-lt"/>
              </a:rPr>
              <a:t> </a:t>
            </a:r>
            <a:r>
              <a:rPr lang="fr-FR" sz="1800" b="1" dirty="0" smtClean="0">
                <a:solidFill>
                  <a:srgbClr val="FF0000"/>
                </a:solidFill>
                <a:effectLst/>
                <a:latin typeface="+mj-lt"/>
              </a:rPr>
              <a:t>Toutes les formes d’aides sont concernées</a:t>
            </a:r>
            <a:r>
              <a:rPr lang="fr-FR" sz="1800" b="1" dirty="0" smtClean="0">
                <a:solidFill>
                  <a:schemeClr val="tx2"/>
                </a:solidFill>
                <a:effectLst/>
                <a:latin typeface="+mj-lt"/>
              </a:rPr>
              <a:t>: Subvention,  bonification, garantie, capital, rabais de prix, mise à disposition moyens, remise de dettes, exonérations, conditions préférentielles, déclaration de ministres, avances remboursables et prêts à taux  inférieurs aux marché, remises de pénalités (SNCF) </a:t>
            </a:r>
            <a:r>
              <a:rPr lang="fr-FR" sz="1800" b="1" dirty="0" err="1" smtClean="0">
                <a:solidFill>
                  <a:schemeClr val="tx2"/>
                </a:solidFill>
                <a:effectLst/>
                <a:latin typeface="+mj-lt"/>
              </a:rPr>
              <a:t>etc</a:t>
            </a:r>
            <a:r>
              <a:rPr lang="fr-FR" sz="1800" b="1" dirty="0" smtClean="0">
                <a:solidFill>
                  <a:schemeClr val="tx2"/>
                </a:solidFill>
                <a:effectLst/>
                <a:latin typeface="+mj-lt"/>
              </a:rPr>
              <a:t>…</a:t>
            </a:r>
          </a:p>
          <a:p>
            <a:pPr marL="0" indent="0" eaLnBrk="1" hangingPunct="1">
              <a:lnSpc>
                <a:spcPct val="110000"/>
              </a:lnSpc>
              <a:spcBef>
                <a:spcPts val="0"/>
              </a:spcBef>
              <a:defRPr/>
            </a:pPr>
            <a:endParaRPr lang="fr-FR" sz="1800" b="1" dirty="0" smtClean="0">
              <a:solidFill>
                <a:schemeClr val="tx2"/>
              </a:solidFill>
              <a:effectLst/>
              <a:latin typeface="+mj-lt"/>
            </a:endParaRPr>
          </a:p>
          <a:p>
            <a:pPr marL="0" indent="0" eaLnBrk="1" hangingPunct="1">
              <a:lnSpc>
                <a:spcPct val="110000"/>
              </a:lnSpc>
              <a:spcBef>
                <a:spcPts val="0"/>
              </a:spcBef>
              <a:defRPr/>
            </a:pPr>
            <a:r>
              <a:rPr lang="fr-FR" sz="1800" b="1" dirty="0" smtClean="0">
                <a:solidFill>
                  <a:schemeClr val="tx2"/>
                </a:solidFill>
                <a:effectLst/>
                <a:latin typeface="+mj-lt"/>
              </a:rPr>
              <a:t> Même sans transfert financier, </a:t>
            </a:r>
            <a:r>
              <a:rPr lang="fr-FR" sz="1800" dirty="0" smtClean="0">
                <a:solidFill>
                  <a:schemeClr val="tx2"/>
                </a:solidFill>
                <a:effectLst/>
                <a:latin typeface="+mj-lt"/>
              </a:rPr>
              <a:t>qu’elles soient directes ou indirectes</a:t>
            </a:r>
          </a:p>
        </p:txBody>
      </p:sp>
      <p:sp>
        <p:nvSpPr>
          <p:cNvPr id="10" name="Accolade fermante 9"/>
          <p:cNvSpPr/>
          <p:nvPr/>
        </p:nvSpPr>
        <p:spPr>
          <a:xfrm>
            <a:off x="5643570" y="3071810"/>
            <a:ext cx="214314" cy="71438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ZoneTexte 10"/>
          <p:cNvSpPr txBox="1"/>
          <p:nvPr/>
        </p:nvSpPr>
        <p:spPr>
          <a:xfrm>
            <a:off x="6000760" y="3000372"/>
            <a:ext cx="2500330" cy="923330"/>
          </a:xfrm>
          <a:prstGeom prst="rect">
            <a:avLst/>
          </a:prstGeom>
          <a:noFill/>
        </p:spPr>
        <p:txBody>
          <a:bodyPr wrap="square" rtlCol="0">
            <a:spAutoFit/>
          </a:bodyPr>
          <a:lstStyle/>
          <a:p>
            <a:r>
              <a:rPr lang="fr-FR" b="1" i="1" dirty="0" smtClean="0">
                <a:solidFill>
                  <a:srgbClr val="FF0000"/>
                </a:solidFill>
              </a:rPr>
              <a:t>Aides non soumises à la réglementation des aides d’Etat </a:t>
            </a:r>
            <a:endParaRPr lang="fr-FR" b="1" i="1" dirty="0">
              <a:solidFill>
                <a:srgbClr val="FF0000"/>
              </a:solidFill>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15</a:t>
            </a:fld>
            <a:endParaRPr lang="fr-FR" dirty="0"/>
          </a:p>
        </p:txBody>
      </p:sp>
      <p:sp>
        <p:nvSpPr>
          <p:cNvPr id="2" name="Espace réservé de la date 1"/>
          <p:cNvSpPr>
            <a:spLocks noGrp="1"/>
          </p:cNvSpPr>
          <p:nvPr>
            <p:ph type="dt" sz="half" idx="10"/>
          </p:nvPr>
        </p:nvSpPr>
        <p:spPr>
          <a:xfrm>
            <a:off x="4013684" y="6524628"/>
            <a:ext cx="2133600" cy="365125"/>
          </a:xfrm>
        </p:spPr>
        <p:txBody>
          <a:bodyPr/>
          <a:lstStyle/>
          <a:p>
            <a:fld id="{05762163-8031-45CC-A4AA-4FACE5596040}" type="datetime1">
              <a:rPr lang="fr-FR" smtClean="0"/>
              <a:t>23/11/2016</a:t>
            </a:fld>
            <a:endParaRPr lang="fr-FR" dirty="0"/>
          </a:p>
        </p:txBody>
      </p:sp>
      <p:sp>
        <p:nvSpPr>
          <p:cNvPr id="12" name="Rectangle 11"/>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3"/>
          <a:stretch>
            <a:fillRect/>
          </a:stretch>
        </p:blipFill>
        <p:spPr>
          <a:xfrm>
            <a:off x="8608835" y="77911"/>
            <a:ext cx="564333" cy="370847"/>
          </a:xfrm>
          <a:prstGeom prst="rect">
            <a:avLst/>
          </a:prstGeom>
        </p:spPr>
      </p:pic>
      <p:pic>
        <p:nvPicPr>
          <p:cNvPr id="14"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9" end="9"/>
                                            </p:txEl>
                                          </p:spTgt>
                                        </p:tgtEl>
                                        <p:attrNameLst>
                                          <p:attrName>style.visibility</p:attrName>
                                        </p:attrNameLst>
                                      </p:cBhvr>
                                      <p:to>
                                        <p:strVal val="visible"/>
                                      </p:to>
                                    </p:set>
                                    <p:anim calcmode="lin" valueType="num">
                                      <p:cBhvr additive="base">
                                        <p:cTn id="5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1" end="11"/>
                                            </p:txEl>
                                          </p:spTgt>
                                        </p:tgtEl>
                                        <p:attrNameLst>
                                          <p:attrName>style.visibility</p:attrName>
                                        </p:attrNameLst>
                                      </p:cBhvr>
                                      <p:to>
                                        <p:strVal val="visible"/>
                                      </p:to>
                                    </p:set>
                                    <p:anim calcmode="lin" valueType="num">
                                      <p:cBhvr additive="base">
                                        <p:cTn id="61"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3" end="13"/>
                                            </p:txEl>
                                          </p:spTgt>
                                        </p:tgtEl>
                                        <p:attrNameLst>
                                          <p:attrName>style.visibility</p:attrName>
                                        </p:attrNameLst>
                                      </p:cBhvr>
                                      <p:to>
                                        <p:strVal val="visible"/>
                                      </p:to>
                                    </p:set>
                                    <p:anim calcmode="lin" valueType="num">
                                      <p:cBhvr additive="base">
                                        <p:cTn id="67"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5 critères des aides d’Etat</a:t>
            </a:r>
            <a:endParaRPr lang="fr-FR" sz="3600" b="1" dirty="0">
              <a:latin typeface="Arial" pitchFamily="34" charset="0"/>
              <a:cs typeface="Arial" pitchFamily="34" charset="0"/>
            </a:endParaRPr>
          </a:p>
        </p:txBody>
      </p:sp>
      <p:sp>
        <p:nvSpPr>
          <p:cNvPr id="5" name="Rectangle 4"/>
          <p:cNvSpPr txBox="1">
            <a:spLocks noChangeArrowheads="1"/>
          </p:cNvSpPr>
          <p:nvPr/>
        </p:nvSpPr>
        <p:spPr bwMode="auto">
          <a:xfrm>
            <a:off x="1071539" y="1428736"/>
            <a:ext cx="8072462" cy="4500594"/>
          </a:xfrm>
          <a:prstGeom prst="rect">
            <a:avLst/>
          </a:prstGeom>
          <a:noFill/>
          <a:ln>
            <a:noFill/>
          </a:ln>
          <a:extLst/>
        </p:spPr>
        <p:txBody>
          <a:bodyPr>
            <a:normAutofit fontScale="85000" lnSpcReduction="1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80000"/>
              </a:lnSpc>
              <a:buFont typeface="Arial" charset="0"/>
              <a:buNone/>
              <a:defRPr/>
            </a:pPr>
            <a:r>
              <a:rPr lang="fr-FR" sz="2600" b="1" i="1" u="sng" dirty="0" smtClean="0">
                <a:solidFill>
                  <a:srgbClr val="FF0000"/>
                </a:solidFill>
                <a:effectLst/>
                <a:latin typeface="+mj-lt"/>
              </a:rPr>
              <a:t>3 - LE CRITERE DU CARACTERE PUBLIC DES AIDES</a:t>
            </a:r>
            <a:r>
              <a:rPr lang="fr-FR" sz="2600" b="1" i="1" dirty="0" smtClean="0">
                <a:solidFill>
                  <a:srgbClr val="FF0000"/>
                </a:solidFill>
                <a:effectLst/>
                <a:latin typeface="+mj-lt"/>
              </a:rPr>
              <a:t>:</a:t>
            </a:r>
            <a:r>
              <a:rPr lang="fr-FR" sz="2600" dirty="0" smtClean="0">
                <a:solidFill>
                  <a:srgbClr val="FF0000"/>
                </a:solidFill>
                <a:effectLst/>
                <a:latin typeface="+mj-lt"/>
              </a:rPr>
              <a:t> </a:t>
            </a:r>
          </a:p>
          <a:p>
            <a:pPr marL="0" indent="0" eaLnBrk="1" hangingPunct="1">
              <a:lnSpc>
                <a:spcPct val="120000"/>
              </a:lnSpc>
              <a:spcBef>
                <a:spcPts val="0"/>
              </a:spcBef>
              <a:defRPr/>
            </a:pPr>
            <a:r>
              <a:rPr lang="fr-FR" sz="1900" dirty="0" smtClean="0">
                <a:solidFill>
                  <a:schemeClr val="tx2"/>
                </a:solidFill>
                <a:effectLst/>
                <a:latin typeface="+mj-lt"/>
              </a:rPr>
              <a:t> Les aides concernées par la réglementation ont </a:t>
            </a:r>
            <a:r>
              <a:rPr lang="fr-FR" sz="1900" b="1" dirty="0" smtClean="0">
                <a:solidFill>
                  <a:schemeClr val="tx2"/>
                </a:solidFill>
                <a:effectLst/>
                <a:latin typeface="+mj-lt"/>
              </a:rPr>
              <a:t>une origine publique 2 critères:</a:t>
            </a:r>
            <a:endParaRPr lang="fr-FR" sz="1900" dirty="0" smtClean="0">
              <a:solidFill>
                <a:schemeClr val="tx2"/>
              </a:solidFill>
              <a:effectLst/>
              <a:latin typeface="+mj-lt"/>
            </a:endParaRPr>
          </a:p>
          <a:p>
            <a:pPr marL="0" indent="0" eaLnBrk="1" hangingPunct="1">
              <a:lnSpc>
                <a:spcPct val="120000"/>
              </a:lnSpc>
              <a:spcBef>
                <a:spcPts val="0"/>
              </a:spcBef>
              <a:defRPr/>
            </a:pPr>
            <a:r>
              <a:rPr lang="fr-FR" sz="1900" dirty="0" smtClean="0">
                <a:solidFill>
                  <a:schemeClr val="tx2"/>
                </a:solidFill>
                <a:effectLst/>
                <a:latin typeface="+mj-lt"/>
              </a:rPr>
              <a:t> 1 - </a:t>
            </a:r>
            <a:r>
              <a:rPr lang="fr-FR" sz="1900" b="1" dirty="0" smtClean="0">
                <a:solidFill>
                  <a:schemeClr val="tx2"/>
                </a:solidFill>
                <a:effectLst/>
                <a:latin typeface="+mj-lt"/>
              </a:rPr>
              <a:t>Fonds prélevés par un impôt ou une taxe obligatoire </a:t>
            </a:r>
          </a:p>
          <a:p>
            <a:pPr marL="0" indent="0" eaLnBrk="1" hangingPunct="1">
              <a:lnSpc>
                <a:spcPct val="120000"/>
              </a:lnSpc>
              <a:spcBef>
                <a:spcPts val="0"/>
              </a:spcBef>
              <a:defRPr/>
            </a:pPr>
            <a:r>
              <a:rPr lang="fr-FR" sz="1900" dirty="0" smtClean="0">
                <a:solidFill>
                  <a:schemeClr val="tx2"/>
                </a:solidFill>
                <a:effectLst/>
                <a:latin typeface="+mj-lt"/>
              </a:rPr>
              <a:t> 2 - </a:t>
            </a:r>
            <a:r>
              <a:rPr lang="fr-FR" sz="1900" b="1" dirty="0" smtClean="0">
                <a:solidFill>
                  <a:schemeClr val="tx2"/>
                </a:solidFill>
                <a:effectLst/>
                <a:latin typeface="+mj-lt"/>
              </a:rPr>
              <a:t>ET</a:t>
            </a:r>
            <a:r>
              <a:rPr lang="fr-FR" sz="1900" dirty="0" smtClean="0">
                <a:solidFill>
                  <a:schemeClr val="tx2"/>
                </a:solidFill>
                <a:effectLst/>
                <a:latin typeface="+mj-lt"/>
              </a:rPr>
              <a:t> </a:t>
            </a:r>
            <a:r>
              <a:rPr lang="fr-FR" sz="1900" b="1" dirty="0" smtClean="0">
                <a:solidFill>
                  <a:schemeClr val="tx2"/>
                </a:solidFill>
                <a:effectLst/>
                <a:latin typeface="+mj-lt"/>
              </a:rPr>
              <a:t>Sous le contrôle d’une collectivité publique – </a:t>
            </a:r>
            <a:r>
              <a:rPr lang="fr-FR" sz="1900" b="1" dirty="0" smtClean="0">
                <a:solidFill>
                  <a:srgbClr val="FF0000"/>
                </a:solidFill>
                <a:effectLst/>
                <a:latin typeface="+mj-lt"/>
              </a:rPr>
              <a:t>pouvoirs de puissance publique</a:t>
            </a:r>
            <a:r>
              <a:rPr lang="fr-FR" sz="1900" b="1" dirty="0" smtClean="0">
                <a:solidFill>
                  <a:schemeClr val="tx2"/>
                </a:solidFill>
                <a:effectLst/>
                <a:latin typeface="+mj-lt"/>
              </a:rPr>
              <a:t> </a:t>
            </a:r>
          </a:p>
          <a:p>
            <a:pPr marL="0" indent="0" eaLnBrk="1" hangingPunct="1">
              <a:lnSpc>
                <a:spcPct val="120000"/>
              </a:lnSpc>
              <a:spcBef>
                <a:spcPts val="0"/>
              </a:spcBef>
              <a:defRPr/>
            </a:pPr>
            <a:r>
              <a:rPr lang="fr-FR" sz="1900" b="1" dirty="0" smtClean="0">
                <a:solidFill>
                  <a:schemeClr val="tx2"/>
                </a:solidFill>
                <a:effectLst/>
              </a:rPr>
              <a:t> Etat, collectivités locales, CDC, BPI, Agences, CCI, FEDER, FSE, FEADER, FEAMP, ADEME…</a:t>
            </a:r>
          </a:p>
          <a:p>
            <a:pPr marL="0" indent="0" eaLnBrk="1" hangingPunct="1">
              <a:lnSpc>
                <a:spcPct val="120000"/>
              </a:lnSpc>
              <a:spcBef>
                <a:spcPts val="0"/>
              </a:spcBef>
              <a:defRPr/>
            </a:pPr>
            <a:r>
              <a:rPr lang="fr-FR" sz="1900" dirty="0" smtClean="0">
                <a:solidFill>
                  <a:schemeClr val="tx2"/>
                </a:solidFill>
                <a:effectLst/>
                <a:latin typeface="+mj-lt"/>
              </a:rPr>
              <a:t> Même si l’aide est octroyée par une </a:t>
            </a:r>
            <a:r>
              <a:rPr lang="fr-FR" sz="1900" b="1" dirty="0" smtClean="0">
                <a:solidFill>
                  <a:schemeClr val="tx2"/>
                </a:solidFill>
                <a:effectLst/>
                <a:latin typeface="+mj-lt"/>
              </a:rPr>
              <a:t>Société anonyme </a:t>
            </a:r>
            <a:r>
              <a:rPr lang="fr-FR" sz="1900" dirty="0" smtClean="0">
                <a:solidFill>
                  <a:schemeClr val="tx2"/>
                </a:solidFill>
                <a:effectLst/>
                <a:latin typeface="+mj-lt"/>
              </a:rPr>
              <a:t>(ex: SEM, ex: certaines SA société de Capital investissement) </a:t>
            </a:r>
          </a:p>
          <a:p>
            <a:pPr marL="2628900" lvl="6" indent="0">
              <a:lnSpc>
                <a:spcPct val="120000"/>
              </a:lnSpc>
              <a:spcBef>
                <a:spcPts val="0"/>
              </a:spcBef>
              <a:defRPr/>
            </a:pPr>
            <a:endParaRPr lang="fr-FR" sz="700" dirty="0" smtClean="0">
              <a:solidFill>
                <a:schemeClr val="tx2"/>
              </a:solidFill>
              <a:effectLst/>
              <a:latin typeface="+mj-lt"/>
            </a:endParaRPr>
          </a:p>
          <a:p>
            <a:pPr marL="0" indent="0" eaLnBrk="1" hangingPunct="1">
              <a:lnSpc>
                <a:spcPct val="120000"/>
              </a:lnSpc>
              <a:spcBef>
                <a:spcPts val="0"/>
              </a:spcBef>
              <a:defRPr/>
            </a:pPr>
            <a:r>
              <a:rPr lang="fr-FR" sz="1900" b="1" dirty="0" smtClean="0">
                <a:solidFill>
                  <a:srgbClr val="FF0000"/>
                </a:solidFill>
                <a:effectLst/>
                <a:latin typeface="+mj-lt"/>
              </a:rPr>
              <a:t> En cas de mélange de fonds publics et privés dans une structure </a:t>
            </a:r>
            <a:r>
              <a:rPr lang="fr-FR" sz="1900" b="1" dirty="0" smtClean="0">
                <a:solidFill>
                  <a:schemeClr val="tx2"/>
                </a:solidFill>
                <a:effectLst/>
                <a:latin typeface="+mj-lt"/>
              </a:rPr>
              <a:t>(ex CCI)</a:t>
            </a:r>
          </a:p>
          <a:p>
            <a:pPr marL="400050" lvl="1" indent="0" eaLnBrk="1" hangingPunct="1">
              <a:lnSpc>
                <a:spcPct val="120000"/>
              </a:lnSpc>
              <a:spcBef>
                <a:spcPts val="0"/>
              </a:spcBef>
              <a:defRPr/>
            </a:pPr>
            <a:r>
              <a:rPr lang="fr-FR" sz="1500" dirty="0" smtClean="0">
                <a:solidFill>
                  <a:schemeClr val="tx2"/>
                </a:solidFill>
                <a:effectLst/>
                <a:latin typeface="+mj-lt"/>
              </a:rPr>
              <a:t> Une comptabilité séparée (ou analytique) pour distinguer l’origine des fonds</a:t>
            </a:r>
          </a:p>
          <a:p>
            <a:pPr marL="1714500" lvl="4" indent="0" eaLnBrk="1" hangingPunct="1">
              <a:lnSpc>
                <a:spcPct val="120000"/>
              </a:lnSpc>
              <a:spcBef>
                <a:spcPts val="0"/>
              </a:spcBef>
              <a:defRPr/>
            </a:pPr>
            <a:endParaRPr lang="fr-FR" sz="700" dirty="0" smtClean="0">
              <a:solidFill>
                <a:schemeClr val="tx2"/>
              </a:solidFill>
              <a:effectLst/>
              <a:latin typeface="+mj-lt"/>
            </a:endParaRPr>
          </a:p>
          <a:p>
            <a:pPr marL="0" indent="0" eaLnBrk="1" hangingPunct="1">
              <a:lnSpc>
                <a:spcPct val="120000"/>
              </a:lnSpc>
              <a:spcBef>
                <a:spcPts val="0"/>
              </a:spcBef>
              <a:defRPr/>
            </a:pPr>
            <a:r>
              <a:rPr lang="fr-FR" sz="1900" b="1" dirty="0" smtClean="0">
                <a:solidFill>
                  <a:schemeClr val="tx2"/>
                </a:solidFill>
                <a:effectLst/>
                <a:latin typeface="+mj-lt"/>
              </a:rPr>
              <a:t> </a:t>
            </a:r>
            <a:r>
              <a:rPr lang="fr-FR" sz="1900" b="1" dirty="0" smtClean="0">
                <a:solidFill>
                  <a:srgbClr val="FF0000"/>
                </a:solidFill>
                <a:effectLst/>
                <a:latin typeface="+mj-lt"/>
              </a:rPr>
              <a:t>SONT CONSIDERES COMME FONDS PRIVES (ou ne constituant pas des ressources d’Etat) </a:t>
            </a:r>
          </a:p>
          <a:p>
            <a:pPr marL="0" indent="0" eaLnBrk="1" hangingPunct="1">
              <a:lnSpc>
                <a:spcPct val="120000"/>
              </a:lnSpc>
              <a:spcBef>
                <a:spcPts val="0"/>
              </a:spcBef>
              <a:defRPr/>
            </a:pPr>
            <a:r>
              <a:rPr lang="fr-FR" sz="1900" b="1" dirty="0" smtClean="0">
                <a:solidFill>
                  <a:srgbClr val="FF0000"/>
                </a:solidFill>
                <a:effectLst/>
                <a:latin typeface="+mj-lt"/>
              </a:rPr>
              <a:t> </a:t>
            </a:r>
            <a:r>
              <a:rPr lang="fr-FR" sz="1900" b="1" dirty="0" smtClean="0">
                <a:solidFill>
                  <a:schemeClr val="tx2"/>
                </a:solidFill>
                <a:effectLst/>
                <a:latin typeface="+mj-lt"/>
              </a:rPr>
              <a:t>les conventions de revitalisation = fonds privés</a:t>
            </a:r>
          </a:p>
          <a:p>
            <a:pPr marL="0" indent="0" eaLnBrk="1" hangingPunct="1">
              <a:lnSpc>
                <a:spcPct val="120000"/>
              </a:lnSpc>
              <a:spcBef>
                <a:spcPts val="0"/>
              </a:spcBef>
              <a:defRPr/>
            </a:pPr>
            <a:r>
              <a:rPr lang="fr-FR" sz="1900" b="1" dirty="0" smtClean="0">
                <a:solidFill>
                  <a:schemeClr val="tx2"/>
                </a:solidFill>
                <a:effectLst/>
                <a:latin typeface="+mj-lt"/>
              </a:rPr>
              <a:t> les interventions des OPCA = fonds privés</a:t>
            </a:r>
          </a:p>
          <a:p>
            <a:pPr marL="0" indent="0" eaLnBrk="1" hangingPunct="1">
              <a:lnSpc>
                <a:spcPct val="120000"/>
              </a:lnSpc>
              <a:spcBef>
                <a:spcPts val="0"/>
              </a:spcBef>
              <a:defRPr/>
            </a:pPr>
            <a:r>
              <a:rPr lang="fr-FR" sz="1900" b="1" dirty="0" smtClean="0">
                <a:solidFill>
                  <a:schemeClr val="tx2"/>
                </a:solidFill>
                <a:effectLst/>
                <a:latin typeface="+mj-lt"/>
              </a:rPr>
              <a:t> les fonds des programmes européens directement gérés par les institutions européennes = aides non gérées par l’Etat (Horizon 2020, Cosme Life, Europe 2000 etc.)</a:t>
            </a:r>
          </a:p>
          <a:p>
            <a:pPr marL="0" indent="0" eaLnBrk="1" hangingPunct="1">
              <a:lnSpc>
                <a:spcPct val="120000"/>
              </a:lnSpc>
              <a:spcBef>
                <a:spcPts val="0"/>
              </a:spcBef>
              <a:defRPr/>
            </a:pPr>
            <a:r>
              <a:rPr lang="fr-FR" sz="1900" b="1" dirty="0" smtClean="0">
                <a:solidFill>
                  <a:schemeClr val="tx2"/>
                </a:solidFill>
                <a:effectLst/>
                <a:latin typeface="+mj-lt"/>
              </a:rPr>
              <a:t> Les fonds des interprofessions en matière agricole = fonds privés</a:t>
            </a:r>
          </a:p>
          <a:p>
            <a:pPr marL="0" indent="0" eaLnBrk="1" hangingPunct="1">
              <a:lnSpc>
                <a:spcPct val="120000"/>
              </a:lnSpc>
              <a:spcBef>
                <a:spcPts val="0"/>
              </a:spcBef>
              <a:defRPr/>
            </a:pPr>
            <a:r>
              <a:rPr lang="fr-FR" sz="1900" b="1" dirty="0" smtClean="0">
                <a:solidFill>
                  <a:schemeClr val="tx2"/>
                </a:solidFill>
                <a:effectLst/>
                <a:latin typeface="+mj-lt"/>
              </a:rPr>
              <a:t> Les fondations = fonds privés</a:t>
            </a:r>
          </a:p>
        </p:txBody>
      </p:sp>
      <p:sp>
        <p:nvSpPr>
          <p:cNvPr id="4" name="Espace réservé du pied de page 3"/>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16</a:t>
            </a:fld>
            <a:endParaRPr lang="fr-FR" dirty="0"/>
          </a:p>
        </p:txBody>
      </p:sp>
      <p:sp>
        <p:nvSpPr>
          <p:cNvPr id="2" name="Espace réservé de la date 1"/>
          <p:cNvSpPr>
            <a:spLocks noGrp="1"/>
          </p:cNvSpPr>
          <p:nvPr>
            <p:ph type="dt" sz="half" idx="10"/>
          </p:nvPr>
        </p:nvSpPr>
        <p:spPr>
          <a:xfrm>
            <a:off x="4152900" y="6524740"/>
            <a:ext cx="2133600" cy="365125"/>
          </a:xfrm>
        </p:spPr>
        <p:txBody>
          <a:bodyPr/>
          <a:lstStyle/>
          <a:p>
            <a:fld id="{EBAE192F-D175-4B65-9AB2-A978FBFCD7E9}" type="datetime1">
              <a:rPr lang="fr-FR" smtClean="0"/>
              <a:t>23/11/2016</a:t>
            </a:fld>
            <a:endParaRPr lang="fr-FR" dirty="0"/>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3"/>
          <a:stretch>
            <a:fillRect/>
          </a:stretch>
        </p:blipFill>
        <p:spPr>
          <a:xfrm>
            <a:off x="8608835" y="77911"/>
            <a:ext cx="564333" cy="370847"/>
          </a:xfrm>
          <a:prstGeom prst="rect">
            <a:avLst/>
          </a:prstGeom>
        </p:spPr>
      </p:pic>
      <p:pic>
        <p:nvPicPr>
          <p:cNvPr id="10"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 calcmode="lin" valueType="num">
                                      <p:cBhvr additive="base">
                                        <p:cTn id="4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xEl>
                                              <p:pRg st="10" end="10"/>
                                            </p:txEl>
                                          </p:spTgt>
                                        </p:tgtEl>
                                        <p:attrNameLst>
                                          <p:attrName>style.visibility</p:attrName>
                                        </p:attrNameLst>
                                      </p:cBhvr>
                                      <p:to>
                                        <p:strVal val="visible"/>
                                      </p:to>
                                    </p:set>
                                    <p:anim calcmode="lin" valueType="num">
                                      <p:cBhvr additive="base">
                                        <p:cTn id="5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
                                            <p:txEl>
                                              <p:pRg st="11" end="11"/>
                                            </p:txEl>
                                          </p:spTgt>
                                        </p:tgtEl>
                                        <p:attrNameLst>
                                          <p:attrName>style.visibility</p:attrName>
                                        </p:attrNameLst>
                                      </p:cBhvr>
                                      <p:to>
                                        <p:strVal val="visible"/>
                                      </p:to>
                                    </p:set>
                                    <p:anim calcmode="lin" valueType="num">
                                      <p:cBhvr additive="base">
                                        <p:cTn id="5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5">
                                            <p:txEl>
                                              <p:pRg st="12" end="12"/>
                                            </p:txEl>
                                          </p:spTgt>
                                        </p:tgtEl>
                                        <p:attrNameLst>
                                          <p:attrName>style.visibility</p:attrName>
                                        </p:attrNameLst>
                                      </p:cBhvr>
                                      <p:to>
                                        <p:strVal val="visible"/>
                                      </p:to>
                                    </p:set>
                                    <p:anim calcmode="lin" valueType="num">
                                      <p:cBhvr additive="base">
                                        <p:cTn id="6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5">
                                            <p:txEl>
                                              <p:pRg st="13" end="13"/>
                                            </p:txEl>
                                          </p:spTgt>
                                        </p:tgtEl>
                                        <p:attrNameLst>
                                          <p:attrName>style.visibility</p:attrName>
                                        </p:attrNameLst>
                                      </p:cBhvr>
                                      <p:to>
                                        <p:strVal val="visible"/>
                                      </p:to>
                                    </p:set>
                                    <p:anim calcmode="lin" valueType="num">
                                      <p:cBhvr additive="base">
                                        <p:cTn id="7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5">
                                            <p:txEl>
                                              <p:pRg st="14" end="14"/>
                                            </p:txEl>
                                          </p:spTgt>
                                        </p:tgtEl>
                                        <p:attrNameLst>
                                          <p:attrName>style.visibility</p:attrName>
                                        </p:attrNameLst>
                                      </p:cBhvr>
                                      <p:to>
                                        <p:strVal val="visible"/>
                                      </p:to>
                                    </p:set>
                                    <p:anim calcmode="lin" valueType="num">
                                      <p:cBhvr additive="base">
                                        <p:cTn id="7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5">
                                            <p:txEl>
                                              <p:pRg st="15" end="15"/>
                                            </p:txEl>
                                          </p:spTgt>
                                        </p:tgtEl>
                                        <p:attrNameLst>
                                          <p:attrName>style.visibility</p:attrName>
                                        </p:attrNameLst>
                                      </p:cBhvr>
                                      <p:to>
                                        <p:strVal val="visible"/>
                                      </p:to>
                                    </p:set>
                                    <p:anim calcmode="lin" valueType="num">
                                      <p:cBhvr additive="base">
                                        <p:cTn id="83" dur="500" fill="hold"/>
                                        <p:tgtEl>
                                          <p:spTgt spid="5">
                                            <p:txEl>
                                              <p:pRg st="15" end="15"/>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5">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a:xfrm>
            <a:off x="179512" y="1268760"/>
            <a:ext cx="8964488" cy="4464496"/>
          </a:xfrm>
          <a:prstGeom prst="rect">
            <a:avLst/>
          </a:prstGeom>
        </p:spPr>
        <p:txBody>
          <a:bodyPr vert="horz" lIns="91440" tIns="45720" rIns="91440" bIns="45720" rtlCol="0">
            <a:normAutofit fontScale="85000" lnSpcReduction="10000"/>
          </a:bodyPr>
          <a:lstStyle/>
          <a:p>
            <a:pPr marL="0" marR="0" lvl="0" indent="0" defTabSz="914400" rtl="0" eaLnBrk="1" fontAlgn="auto" latinLnBrk="0" hangingPunct="1">
              <a:lnSpc>
                <a:spcPct val="80000"/>
              </a:lnSpc>
              <a:spcBef>
                <a:spcPct val="20000"/>
              </a:spcBef>
              <a:spcAft>
                <a:spcPts val="0"/>
              </a:spcAft>
              <a:buClr>
                <a:schemeClr val="accent3"/>
              </a:buClr>
              <a:buSzTx/>
              <a:buFont typeface="Arial" charset="0"/>
              <a:buNone/>
              <a:tabLst/>
              <a:defRPr/>
            </a:pPr>
            <a:r>
              <a:rPr kumimoji="0" lang="fr-FR" sz="2400" b="1" i="1" u="sng" strike="noStrike" kern="1200" cap="none" spc="0" normalizeH="0" baseline="0" noProof="0" dirty="0" smtClean="0">
                <a:ln>
                  <a:noFill/>
                </a:ln>
                <a:solidFill>
                  <a:srgbClr val="FF0000"/>
                </a:solidFill>
                <a:effectLst/>
                <a:uLnTx/>
                <a:uFillTx/>
                <a:latin typeface="+mj-lt"/>
                <a:ea typeface="+mn-ea"/>
                <a:cs typeface="+mn-cs"/>
              </a:rPr>
              <a:t>4 – LE CRITERE DE L’ATTEINTE POTENTIELLE A LA </a:t>
            </a:r>
            <a:r>
              <a:rPr lang="fr-FR" sz="2400" b="1" i="1" u="sng" dirty="0" smtClean="0">
                <a:solidFill>
                  <a:srgbClr val="FF0000"/>
                </a:solidFill>
                <a:latin typeface="+mj-lt"/>
              </a:rPr>
              <a:t>C</a:t>
            </a:r>
            <a:r>
              <a:rPr kumimoji="0" lang="fr-FR" sz="2400" b="1" i="1" u="sng" strike="noStrike" kern="1200" cap="none" spc="0" normalizeH="0" baseline="0" noProof="0" dirty="0" smtClean="0">
                <a:ln>
                  <a:noFill/>
                </a:ln>
                <a:solidFill>
                  <a:srgbClr val="FF0000"/>
                </a:solidFill>
                <a:effectLst/>
                <a:uLnTx/>
                <a:uFillTx/>
                <a:latin typeface="+mj-lt"/>
                <a:ea typeface="+mn-ea"/>
                <a:cs typeface="+mn-cs"/>
              </a:rPr>
              <a:t>ONCURRENCE</a:t>
            </a:r>
            <a:r>
              <a:rPr kumimoji="0" lang="fr-FR" sz="2400" b="0" i="0" u="none" strike="noStrike" kern="1200" cap="none" spc="0" normalizeH="0" baseline="0" noProof="0" dirty="0" smtClean="0">
                <a:ln>
                  <a:noFill/>
                </a:ln>
                <a:solidFill>
                  <a:srgbClr val="FF0000"/>
                </a:solidFill>
                <a:effectLst/>
                <a:uLnTx/>
                <a:uFillTx/>
                <a:latin typeface="+mj-lt"/>
                <a:ea typeface="+mn-ea"/>
                <a:cs typeface="+mn-cs"/>
              </a:rPr>
              <a:t>: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 réglementation s’applique si l’aide apporte un avantage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à une entreprise, que ses concurrents n’auraient pas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dirty="0" smtClean="0">
                <a:solidFill>
                  <a:srgbClr val="FF0000"/>
                </a:solidFill>
                <a:latin typeface="+mj-lt"/>
              </a:rPr>
              <a:t>Avantage économique : </a:t>
            </a:r>
            <a:r>
              <a:rPr lang="fr-FR" sz="2400" dirty="0" smtClean="0">
                <a:solidFill>
                  <a:schemeClr val="tx2"/>
                </a:solidFill>
                <a:latin typeface="+mj-lt"/>
              </a:rPr>
              <a:t>il faut </a:t>
            </a:r>
            <a:r>
              <a:rPr lang="fr-FR" sz="2400" b="1" dirty="0" smtClean="0">
                <a:solidFill>
                  <a:schemeClr val="tx2"/>
                </a:solidFill>
                <a:latin typeface="+mj-lt"/>
              </a:rPr>
              <a:t>comparer la situation de l’entreprise avant et après la mesure d’aide</a:t>
            </a:r>
            <a:r>
              <a:rPr lang="fr-FR" sz="2400" dirty="0" smtClean="0">
                <a:solidFill>
                  <a:schemeClr val="tx2"/>
                </a:solidFill>
                <a:latin typeface="+mj-lt"/>
              </a:rPr>
              <a:t>, afin de voir si sa situation financière est susceptible d’être améliorée (CJUE 2/7/74 affaire 173/73 Italie/Commission).</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L’avantage peut n’être qu’indirect </a:t>
            </a:r>
            <a:r>
              <a:rPr kumimoji="0" lang="fr-FR" sz="2400" i="0" u="none" strike="noStrike" kern="1200" cap="none" spc="0" normalizeH="0" baseline="0" noProof="0" dirty="0" smtClean="0">
                <a:ln>
                  <a:noFill/>
                </a:ln>
                <a:solidFill>
                  <a:schemeClr val="tx2"/>
                </a:solidFill>
                <a:effectLst/>
                <a:uLnTx/>
                <a:uFillTx/>
                <a:latin typeface="+mj-lt"/>
                <a:ea typeface="+mn-ea"/>
                <a:cs typeface="+mn-cs"/>
              </a:rPr>
              <a:t>(</a:t>
            </a:r>
            <a:r>
              <a:rPr lang="fr-FR" sz="2400" dirty="0" smtClean="0">
                <a:solidFill>
                  <a:schemeClr val="tx2"/>
                </a:solidFill>
                <a:latin typeface="+mj-lt"/>
              </a:rPr>
              <a:t>CJUE C156/98 19/9/2000 Allemagne/Commission)</a:t>
            </a:r>
            <a:endParaRPr kumimoji="0" lang="fr-FR" sz="240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L’avantage rompt le jeu du marché</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fausse la loi de l’offre et de la demande</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Il permet à l’entreprise d’avoir des conditions commerciales meilleures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même si l’avantage n’est pas constaté formellement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et que ce n’est que potentiel ; même si l’entreprise peut refuser l’avantage (Décision 2004/339/CE du 15/10/2003 Rai </a:t>
            </a:r>
            <a:r>
              <a:rPr kumimoji="0" lang="fr-FR" sz="2400" b="0" i="0" u="none" strike="noStrike" kern="1200" cap="none" spc="0" normalizeH="0" baseline="0" noProof="0" dirty="0" err="1" smtClean="0">
                <a:ln>
                  <a:noFill/>
                </a:ln>
                <a:solidFill>
                  <a:schemeClr val="tx2"/>
                </a:solidFill>
                <a:effectLst/>
                <a:uLnTx/>
                <a:uFillTx/>
                <a:latin typeface="+mj-lt"/>
                <a:ea typeface="+mn-ea"/>
                <a:cs typeface="+mn-cs"/>
              </a:rPr>
              <a:t>SpA</a:t>
            </a:r>
            <a:r>
              <a:rPr lang="fr-FR" sz="2400" dirty="0" smtClean="0">
                <a:solidFill>
                  <a:schemeClr val="tx2"/>
                </a:solidFill>
                <a:latin typeface="+mj-lt"/>
              </a:rPr>
              <a:t>)</a:t>
            </a:r>
          </a:p>
          <a:p>
            <a:pPr marL="1645920" lvl="3" indent="-274320">
              <a:lnSpc>
                <a:spcPct val="80000"/>
              </a:lnSpc>
              <a:spcBef>
                <a:spcPct val="20000"/>
              </a:spcBef>
              <a:buClr>
                <a:schemeClr val="accent3"/>
              </a:buClr>
              <a:buFont typeface="Wingdings 2"/>
              <a:buChar char=""/>
              <a:defRPr/>
            </a:pPr>
            <a:endParaRPr kumimoji="0" lang="fr-FR" sz="17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i="1" u="sng" noProof="0" dirty="0" smtClean="0">
                <a:solidFill>
                  <a:srgbClr val="FF0000"/>
                </a:solidFill>
                <a:latin typeface="+mj-lt"/>
              </a:rPr>
              <a:t>EN PRATIQUE</a:t>
            </a:r>
            <a:r>
              <a:rPr lang="fr-FR" sz="2400" i="1" noProof="0" dirty="0" smtClean="0">
                <a:solidFill>
                  <a:srgbClr val="FF0000"/>
                </a:solidFill>
                <a:latin typeface="+mj-lt"/>
              </a:rPr>
              <a:t>: une aide apporte presque toujours un avantage économique à une entreprise (c’est sa vocation) </a:t>
            </a:r>
            <a:r>
              <a:rPr lang="fr-FR" sz="2400" b="1" i="1" noProof="0" dirty="0" smtClean="0">
                <a:solidFill>
                  <a:srgbClr val="FF0000"/>
                </a:solidFill>
                <a:latin typeface="+mj-lt"/>
              </a:rPr>
              <a:t>SAUF</a:t>
            </a:r>
          </a:p>
          <a:p>
            <a:pPr marL="731520" lvl="1" indent="-274320">
              <a:lnSpc>
                <a:spcPct val="80000"/>
              </a:lnSpc>
              <a:spcBef>
                <a:spcPct val="20000"/>
              </a:spcBef>
              <a:buClr>
                <a:schemeClr val="accent3"/>
              </a:buClr>
              <a:buFont typeface="Wingdings 2"/>
              <a:buChar char=""/>
              <a:defRPr/>
            </a:pPr>
            <a:r>
              <a:rPr kumimoji="0" lang="fr-FR" sz="2400" b="1" i="1" u="none" strike="noStrike" kern="1200" cap="none" spc="0" normalizeH="0" baseline="0" dirty="0" smtClean="0">
                <a:ln>
                  <a:noFill/>
                </a:ln>
                <a:solidFill>
                  <a:srgbClr val="FF0000"/>
                </a:solidFill>
                <a:effectLst/>
                <a:uLnTx/>
                <a:uFillTx/>
                <a:latin typeface="+mj-lt"/>
              </a:rPr>
              <a:t>Les interventions aux conditions du marché (prêt, capital, garantie, prix</a:t>
            </a:r>
            <a:r>
              <a:rPr kumimoji="0" lang="fr-FR" sz="2400" b="1" i="1" u="none" strike="noStrike" kern="1200" cap="none" spc="0" normalizeH="0" dirty="0" smtClean="0">
                <a:ln>
                  <a:noFill/>
                </a:ln>
                <a:solidFill>
                  <a:srgbClr val="FF0000"/>
                </a:solidFill>
                <a:effectLst/>
                <a:uLnTx/>
                <a:uFillTx/>
                <a:latin typeface="+mj-lt"/>
              </a:rPr>
              <a:t> de vente, prix de location etc.)</a:t>
            </a:r>
            <a:endParaRPr kumimoji="0" lang="fr-FR" sz="2400" b="1" i="1" u="none" strike="noStrike" kern="1200" cap="none" spc="0" normalizeH="0" baseline="0" noProof="0" dirty="0" smtClean="0">
              <a:ln>
                <a:noFill/>
              </a:ln>
              <a:solidFill>
                <a:srgbClr val="FF0000"/>
              </a:solidFill>
              <a:effectLst/>
              <a:uLnTx/>
              <a:uFillTx/>
              <a:latin typeface="+mj-lt"/>
            </a:endParaRPr>
          </a:p>
        </p:txBody>
      </p:sp>
      <p:sp>
        <p:nvSpPr>
          <p:cNvPr id="9" name="Titre 1"/>
          <p:cNvSpPr txBox="1">
            <a:spLocks/>
          </p:cNvSpPr>
          <p:nvPr/>
        </p:nvSpPr>
        <p:spPr>
          <a:xfrm>
            <a:off x="179512" y="642918"/>
            <a:ext cx="7668345"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Les 5 critères des aides d’Etat</a:t>
            </a:r>
            <a:endParaRPr lang="fr-FR" sz="3200" b="1" dirty="0">
              <a:latin typeface="Arial" pitchFamily="34" charset="0"/>
              <a:cs typeface="Arial" pitchFamily="34" charset="0"/>
            </a:endParaRPr>
          </a:p>
        </p:txBody>
      </p:sp>
      <p:pic>
        <p:nvPicPr>
          <p:cNvPr id="7" name="Image 6"/>
          <p:cNvPicPr>
            <a:picLocks noChangeAspect="1"/>
          </p:cNvPicPr>
          <p:nvPr/>
        </p:nvPicPr>
        <p:blipFill>
          <a:blip r:embed="rId2" cstate="print"/>
          <a:srcRect/>
          <a:stretch>
            <a:fillRect/>
          </a:stretch>
        </p:blipFill>
        <p:spPr bwMode="auto">
          <a:xfrm>
            <a:off x="7858180" y="455496"/>
            <a:ext cx="1285852" cy="1044678"/>
          </a:xfrm>
          <a:prstGeom prst="rect">
            <a:avLst/>
          </a:prstGeom>
          <a:noFill/>
          <a:ln w="9525">
            <a:noFill/>
            <a:miter lim="800000"/>
            <a:headEnd/>
            <a:tailEnd/>
          </a:ln>
        </p:spPr>
      </p:pic>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17</a:t>
            </a:fld>
            <a:endParaRPr lang="fr-FR" dirty="0"/>
          </a:p>
        </p:txBody>
      </p:sp>
      <p:sp>
        <p:nvSpPr>
          <p:cNvPr id="2" name="Espace réservé de la date 1"/>
          <p:cNvSpPr>
            <a:spLocks noGrp="1"/>
          </p:cNvSpPr>
          <p:nvPr>
            <p:ph type="dt" sz="half" idx="10"/>
          </p:nvPr>
        </p:nvSpPr>
        <p:spPr>
          <a:xfrm>
            <a:off x="4152900" y="6492875"/>
            <a:ext cx="2133600" cy="365125"/>
          </a:xfrm>
        </p:spPr>
        <p:txBody>
          <a:bodyPr/>
          <a:lstStyle/>
          <a:p>
            <a:fld id="{286CAC98-441B-40AB-970C-C903F1C8B5FA}" type="datetime1">
              <a:rPr lang="fr-FR" smtClean="0"/>
              <a:t>23/11/2016</a:t>
            </a:fld>
            <a:endParaRPr lang="fr-FR" dirty="0"/>
          </a:p>
        </p:txBody>
      </p:sp>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9" end="9"/>
                                            </p:txEl>
                                          </p:spTgt>
                                        </p:tgtEl>
                                        <p:attrNameLst>
                                          <p:attrName>style.visibility</p:attrName>
                                        </p:attrNameLst>
                                      </p:cBhvr>
                                      <p:to>
                                        <p:strVal val="visible"/>
                                      </p:to>
                                    </p:set>
                                    <p:anim calcmode="lin" valueType="num">
                                      <p:cBhvr additive="base">
                                        <p:cTn id="5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txBox="1">
            <a:spLocks/>
          </p:cNvSpPr>
          <p:nvPr/>
        </p:nvSpPr>
        <p:spPr>
          <a:xfrm>
            <a:off x="107504" y="676166"/>
            <a:ext cx="9145016" cy="592594"/>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i="1" u="sng" dirty="0" smtClean="0">
                <a:solidFill>
                  <a:srgbClr val="FF0000"/>
                </a:solidFill>
                <a:latin typeface="Arial" pitchFamily="34" charset="0"/>
                <a:cs typeface="Arial" pitchFamily="34" charset="0"/>
              </a:rPr>
              <a:t>5° Critère: l’affectation des échanges entre Etats membres</a:t>
            </a:r>
            <a:endParaRPr lang="fr-FR" sz="3200" b="1" i="1" u="sng" dirty="0">
              <a:solidFill>
                <a:srgbClr val="FF0000"/>
              </a:solidFill>
              <a:latin typeface="Arial" pitchFamily="34" charset="0"/>
              <a:cs typeface="Arial" pitchFamily="34" charset="0"/>
            </a:endParaRPr>
          </a:p>
        </p:txBody>
      </p:sp>
      <p:sp>
        <p:nvSpPr>
          <p:cNvPr id="10" name="Rectangle 4"/>
          <p:cNvSpPr txBox="1">
            <a:spLocks noChangeArrowheads="1"/>
          </p:cNvSpPr>
          <p:nvPr/>
        </p:nvSpPr>
        <p:spPr bwMode="auto">
          <a:xfrm>
            <a:off x="1595437" y="1280877"/>
            <a:ext cx="7585075" cy="5028443"/>
          </a:xfrm>
          <a:prstGeom prst="rect">
            <a:avLst/>
          </a:prstGeom>
          <a:noFill/>
          <a:ln>
            <a:noFill/>
          </a:ln>
          <a:extLst/>
        </p:spPr>
        <p:txBody>
          <a:bodyPr>
            <a:normAutofit fontScale="925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80000"/>
              </a:lnSpc>
              <a:defRPr/>
            </a:pPr>
            <a:r>
              <a:rPr lang="fr-FR" sz="2400" b="1" dirty="0" smtClean="0">
                <a:solidFill>
                  <a:schemeClr val="tx2"/>
                </a:solidFill>
                <a:latin typeface="Calibri" charset="0"/>
              </a:rPr>
              <a:t>La réglementation s’applique s’il y a affectation des échanges entre les Etats</a:t>
            </a:r>
          </a:p>
          <a:p>
            <a:pPr eaLnBrk="1" hangingPunct="1">
              <a:lnSpc>
                <a:spcPct val="80000"/>
              </a:lnSpc>
              <a:defRPr/>
            </a:pPr>
            <a:r>
              <a:rPr lang="fr-FR" sz="2400" b="1" dirty="0" smtClean="0">
                <a:solidFill>
                  <a:schemeClr val="tx2"/>
                </a:solidFill>
                <a:latin typeface="Calibri" charset="0"/>
              </a:rPr>
              <a:t>Souvent réalisée en pratique </a:t>
            </a:r>
            <a:endParaRPr lang="fr-FR" sz="2400" dirty="0" smtClean="0">
              <a:solidFill>
                <a:schemeClr val="tx2"/>
              </a:solidFill>
              <a:latin typeface="Calibri" charset="0"/>
            </a:endParaRPr>
          </a:p>
          <a:p>
            <a:pPr eaLnBrk="1" hangingPunct="1">
              <a:lnSpc>
                <a:spcPct val="80000"/>
              </a:lnSpc>
              <a:defRPr/>
            </a:pPr>
            <a:r>
              <a:rPr lang="fr-FR" sz="2400" b="1" dirty="0" smtClean="0">
                <a:solidFill>
                  <a:srgbClr val="FF0000"/>
                </a:solidFill>
                <a:latin typeface="Calibri" charset="0"/>
              </a:rPr>
              <a:t>Mais les aides aux activités purement locales échappent à la réglementation aides d’Etat</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zone commerciale limitée au territoire; petit commerce de proximité;</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Aides des collectivités locales au maintien de services à la population en milieu rural </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Les hôpitaux en Irlande </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Une piscine en Allemagne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Les musées en Sardaigne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 centre des congrès sur une île en Suède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Une maison de santé en Allemagne proche de la frontière</a:t>
            </a:r>
          </a:p>
          <a:p>
            <a:pPr eaLnBrk="1" hangingPunct="1">
              <a:lnSpc>
                <a:spcPct val="80000"/>
              </a:lnSpc>
              <a:defRPr/>
            </a:pPr>
            <a:r>
              <a:rPr lang="fr-FR" sz="2400" b="1" dirty="0" smtClean="0">
                <a:solidFill>
                  <a:schemeClr val="tx2"/>
                </a:solidFill>
                <a:latin typeface="Calibri" charset="0"/>
              </a:rPr>
              <a:t>Ex</a:t>
            </a:r>
            <a:r>
              <a:rPr lang="fr-FR" sz="2400" dirty="0" smtClean="0">
                <a:solidFill>
                  <a:schemeClr val="tx2"/>
                </a:solidFill>
                <a:latin typeface="Calibri" charset="0"/>
              </a:rPr>
              <a:t>: Un centre d’aide aux PME et créateurs d’entreprise</a:t>
            </a:r>
          </a:p>
          <a:p>
            <a:pPr eaLnBrk="1" hangingPunct="1">
              <a:lnSpc>
                <a:spcPct val="80000"/>
              </a:lnSpc>
              <a:defRPr/>
            </a:pPr>
            <a:r>
              <a:rPr lang="fr-FR" sz="2400" dirty="0" smtClean="0">
                <a:solidFill>
                  <a:schemeClr val="tx2"/>
                </a:solidFill>
                <a:latin typeface="Calibri" charset="0"/>
              </a:rPr>
              <a:t>Etc.</a:t>
            </a:r>
          </a:p>
          <a:p>
            <a:pPr eaLnBrk="1" hangingPunct="1">
              <a:lnSpc>
                <a:spcPct val="80000"/>
              </a:lnSpc>
              <a:defRPr/>
            </a:pPr>
            <a:endParaRPr lang="fr-FR" sz="2400" i="1" dirty="0" smtClean="0">
              <a:solidFill>
                <a:srgbClr val="FF0000"/>
              </a:solidFill>
              <a:latin typeface="Calibri" charset="0"/>
            </a:endParaRPr>
          </a:p>
        </p:txBody>
      </p:sp>
      <p:pic>
        <p:nvPicPr>
          <p:cNvPr id="12" name="Image 11"/>
          <p:cNvPicPr>
            <a:picLocks noChangeAspect="1"/>
          </p:cNvPicPr>
          <p:nvPr/>
        </p:nvPicPr>
        <p:blipFill>
          <a:blip r:embed="rId2" cstate="print"/>
          <a:srcRect/>
          <a:stretch>
            <a:fillRect/>
          </a:stretch>
        </p:blipFill>
        <p:spPr bwMode="auto">
          <a:xfrm>
            <a:off x="0" y="1214422"/>
            <a:ext cx="1558925" cy="1354138"/>
          </a:xfrm>
          <a:prstGeom prst="rect">
            <a:avLst/>
          </a:prstGeom>
          <a:noFill/>
          <a:ln w="9525">
            <a:noFill/>
            <a:miter lim="800000"/>
            <a:headEnd/>
            <a:tailEnd/>
          </a:ln>
        </p:spPr>
      </p:pic>
      <p:sp>
        <p:nvSpPr>
          <p:cNvPr id="2" name="Espace réservé de la date 1"/>
          <p:cNvSpPr>
            <a:spLocks noGrp="1"/>
          </p:cNvSpPr>
          <p:nvPr>
            <p:ph type="dt" sz="half" idx="10"/>
          </p:nvPr>
        </p:nvSpPr>
        <p:spPr>
          <a:xfrm>
            <a:off x="4067944" y="6492875"/>
            <a:ext cx="2133600" cy="365125"/>
          </a:xfrm>
        </p:spPr>
        <p:txBody>
          <a:bodyPr/>
          <a:lstStyle/>
          <a:p>
            <a:fld id="{C9146765-6277-467B-BB64-E0F4AAFD6FFB}" type="datetime1">
              <a:rPr lang="fr-FR" smtClean="0"/>
              <a:t>23/11/2016</a:t>
            </a:fld>
            <a:endParaRPr lang="fr-FR" dirty="0"/>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4294967295"/>
          </p:nvPr>
        </p:nvSpPr>
        <p:spPr>
          <a:xfrm>
            <a:off x="6134100" y="6538913"/>
            <a:ext cx="2057400" cy="365125"/>
          </a:xfrm>
        </p:spPr>
        <p:txBody>
          <a:bodyPr/>
          <a:lstStyle/>
          <a:p>
            <a:fld id="{2B825D18-8F47-4676-AC87-C8BC662B5306}" type="slidenum">
              <a:rPr lang="fr-FR" smtClean="0"/>
              <a:pPr/>
              <a:t>18</a:t>
            </a:fld>
            <a:endParaRPr lang="fr-FR"/>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3"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63232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 calcmode="lin" valueType="num">
                                      <p:cBhvr additive="base">
                                        <p:cTn id="49"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anim calcmode="lin" valueType="num">
                                      <p:cBhvr additive="base">
                                        <p:cTn id="55"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xEl>
                                              <p:pRg st="8" end="8"/>
                                            </p:txEl>
                                          </p:spTgt>
                                        </p:tgtEl>
                                        <p:attrNameLst>
                                          <p:attrName>style.visibility</p:attrName>
                                        </p:attrNameLst>
                                      </p:cBhvr>
                                      <p:to>
                                        <p:strVal val="visible"/>
                                      </p:to>
                                    </p:set>
                                    <p:anim calcmode="lin" valueType="num">
                                      <p:cBhvr additive="base">
                                        <p:cTn id="61"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9" end="9"/>
                                            </p:txEl>
                                          </p:spTgt>
                                        </p:tgtEl>
                                        <p:attrNameLst>
                                          <p:attrName>style.visibility</p:attrName>
                                        </p:attrNameLst>
                                      </p:cBhvr>
                                      <p:to>
                                        <p:strVal val="visible"/>
                                      </p:to>
                                    </p:set>
                                    <p:anim calcmode="lin" valueType="num">
                                      <p:cBhvr additive="base">
                                        <p:cTn id="67" dur="500" fill="hold"/>
                                        <p:tgtEl>
                                          <p:spTgt spid="10">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xEl>
                                              <p:pRg st="10" end="10"/>
                                            </p:txEl>
                                          </p:spTgt>
                                        </p:tgtEl>
                                        <p:attrNameLst>
                                          <p:attrName>style.visibility</p:attrName>
                                        </p:attrNameLst>
                                      </p:cBhvr>
                                      <p:to>
                                        <p:strVal val="visible"/>
                                      </p:to>
                                    </p:set>
                                    <p:anim calcmode="lin" valueType="num">
                                      <p:cBhvr additive="base">
                                        <p:cTn id="73" dur="500" fill="hold"/>
                                        <p:tgtEl>
                                          <p:spTgt spid="10">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xEl>
                                              <p:pRg st="11" end="11"/>
                                            </p:txEl>
                                          </p:spTgt>
                                        </p:tgtEl>
                                        <p:attrNameLst>
                                          <p:attrName>style.visibility</p:attrName>
                                        </p:attrNameLst>
                                      </p:cBhvr>
                                      <p:to>
                                        <p:strVal val="visible"/>
                                      </p:to>
                                    </p:set>
                                    <p:anim calcmode="lin" valueType="num">
                                      <p:cBhvr additive="base">
                                        <p:cTn id="79" dur="500" fill="hold"/>
                                        <p:tgtEl>
                                          <p:spTgt spid="10">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142900"/>
            <a:ext cx="7772400" cy="690563"/>
          </a:xfrm>
        </p:spPr>
        <p:txBody>
          <a:bodyPr>
            <a:noAutofit/>
          </a:bodyPr>
          <a:lstStyle/>
          <a:p>
            <a:pPr fontAlgn="auto">
              <a:spcAft>
                <a:spcPts val="0"/>
              </a:spcAft>
              <a:defRPr/>
            </a:pPr>
            <a:r>
              <a:rPr lang="fr-FR" sz="3200" b="1" dirty="0" smtClean="0"/>
              <a:t>Les étapes du raisonnement</a:t>
            </a:r>
            <a:endParaRPr lang="fr-FR" sz="4000" b="1" dirty="0"/>
          </a:p>
        </p:txBody>
      </p:sp>
      <p:sp>
        <p:nvSpPr>
          <p:cNvPr id="4" name="Rectangle à coins arrondis 3"/>
          <p:cNvSpPr>
            <a:spLocks noChangeArrowheads="1"/>
          </p:cNvSpPr>
          <p:nvPr/>
        </p:nvSpPr>
        <p:spPr bwMode="auto">
          <a:xfrm>
            <a:off x="395288" y="2771756"/>
            <a:ext cx="2808287" cy="372376"/>
          </a:xfrm>
          <a:prstGeom prst="roundRect">
            <a:avLst>
              <a:gd name="adj" fmla="val 16667"/>
            </a:avLst>
          </a:prstGeom>
          <a:solidFill>
            <a:schemeClr val="accent1"/>
          </a:solidFill>
          <a:ln w="9525" algn="ctr">
            <a:solidFill>
              <a:schemeClr val="tx1"/>
            </a:solidFill>
            <a:round/>
            <a:headEnd/>
            <a:tailEnd/>
          </a:ln>
        </p:spPr>
        <p:txBody>
          <a:bodyPr wrap="none"/>
          <a:lstStyle/>
          <a:p>
            <a:r>
              <a:rPr lang="fr-FR" b="1" dirty="0" smtClean="0">
                <a:solidFill>
                  <a:schemeClr val="bg1"/>
                </a:solidFill>
              </a:rPr>
              <a:t>De nature sélective?</a:t>
            </a:r>
            <a:endParaRPr lang="fr-FR" b="1" dirty="0">
              <a:solidFill>
                <a:schemeClr val="bg1"/>
              </a:solidFill>
            </a:endParaRPr>
          </a:p>
        </p:txBody>
      </p:sp>
      <p:sp>
        <p:nvSpPr>
          <p:cNvPr id="5" name="Flèche droite 4"/>
          <p:cNvSpPr>
            <a:spLocks noChangeArrowheads="1"/>
          </p:cNvSpPr>
          <p:nvPr/>
        </p:nvSpPr>
        <p:spPr bwMode="auto">
          <a:xfrm>
            <a:off x="3276600" y="836613"/>
            <a:ext cx="555626" cy="298689"/>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6" name="ZoneTexte 5"/>
          <p:cNvSpPr txBox="1">
            <a:spLocks noChangeArrowheads="1"/>
          </p:cNvSpPr>
          <p:nvPr/>
        </p:nvSpPr>
        <p:spPr bwMode="auto">
          <a:xfrm>
            <a:off x="3851920" y="2780928"/>
            <a:ext cx="5074915" cy="369332"/>
          </a:xfrm>
          <a:prstGeom prst="rect">
            <a:avLst/>
          </a:prstGeom>
          <a:noFill/>
          <a:ln w="9525">
            <a:noFill/>
            <a:miter lim="800000"/>
            <a:headEnd/>
            <a:tailEnd/>
          </a:ln>
        </p:spPr>
        <p:txBody>
          <a:bodyPr wrap="square">
            <a:spAutoFit/>
          </a:bodyPr>
          <a:lstStyle/>
          <a:p>
            <a:r>
              <a:rPr lang="fr-FR" b="1" dirty="0" smtClean="0"/>
              <a:t> Mesure </a:t>
            </a:r>
            <a:r>
              <a:rPr lang="fr-FR" b="1" dirty="0"/>
              <a:t>sélective, non </a:t>
            </a:r>
            <a:r>
              <a:rPr lang="fr-FR" b="1" dirty="0" smtClean="0"/>
              <a:t>générale, </a:t>
            </a:r>
            <a:r>
              <a:rPr lang="fr-FR" b="1" smtClean="0"/>
              <a:t>non automatique</a:t>
            </a:r>
            <a:endParaRPr lang="fr-FR" b="1" dirty="0"/>
          </a:p>
        </p:txBody>
      </p:sp>
      <p:sp>
        <p:nvSpPr>
          <p:cNvPr id="8" name="Rectangle à coins arrondis 7"/>
          <p:cNvSpPr>
            <a:spLocks noChangeArrowheads="1"/>
          </p:cNvSpPr>
          <p:nvPr/>
        </p:nvSpPr>
        <p:spPr bwMode="auto">
          <a:xfrm>
            <a:off x="4356100" y="11255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9" name="Rectangle à coins arrondis 8"/>
          <p:cNvSpPr>
            <a:spLocks noChangeArrowheads="1"/>
          </p:cNvSpPr>
          <p:nvPr/>
        </p:nvSpPr>
        <p:spPr bwMode="auto">
          <a:xfrm>
            <a:off x="6875463" y="1125538"/>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NON</a:t>
            </a:r>
          </a:p>
        </p:txBody>
      </p:sp>
      <p:sp>
        <p:nvSpPr>
          <p:cNvPr id="10" name="Rectangle à coins arrondis 9"/>
          <p:cNvSpPr>
            <a:spLocks noChangeArrowheads="1"/>
          </p:cNvSpPr>
          <p:nvPr/>
        </p:nvSpPr>
        <p:spPr bwMode="auto">
          <a:xfrm>
            <a:off x="395288" y="1761391"/>
            <a:ext cx="2808287" cy="371465"/>
          </a:xfrm>
          <a:prstGeom prst="roundRect">
            <a:avLst>
              <a:gd name="adj" fmla="val 16667"/>
            </a:avLst>
          </a:prstGeom>
          <a:solidFill>
            <a:schemeClr val="accent1"/>
          </a:solidFill>
          <a:ln w="9525" algn="ctr">
            <a:solidFill>
              <a:schemeClr val="tx1"/>
            </a:solidFill>
            <a:round/>
            <a:headEnd/>
            <a:tailEnd/>
          </a:ln>
        </p:spPr>
        <p:txBody>
          <a:bodyPr wrap="none"/>
          <a:lstStyle/>
          <a:p>
            <a:r>
              <a:rPr lang="fr-FR" b="1">
                <a:solidFill>
                  <a:schemeClr val="bg1"/>
                </a:solidFill>
              </a:rPr>
              <a:t>D’origine publique?</a:t>
            </a:r>
          </a:p>
        </p:txBody>
      </p:sp>
      <p:sp>
        <p:nvSpPr>
          <p:cNvPr id="12" name="Flèche droite 11"/>
          <p:cNvSpPr>
            <a:spLocks noChangeArrowheads="1"/>
          </p:cNvSpPr>
          <p:nvPr/>
        </p:nvSpPr>
        <p:spPr bwMode="auto">
          <a:xfrm>
            <a:off x="3276600" y="1801813"/>
            <a:ext cx="647700" cy="288925"/>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13" name="ZoneTexte 12"/>
          <p:cNvSpPr txBox="1">
            <a:spLocks noChangeArrowheads="1"/>
          </p:cNvSpPr>
          <p:nvPr/>
        </p:nvSpPr>
        <p:spPr bwMode="auto">
          <a:xfrm>
            <a:off x="3924300" y="1700213"/>
            <a:ext cx="4714875" cy="369332"/>
          </a:xfrm>
          <a:prstGeom prst="rect">
            <a:avLst/>
          </a:prstGeom>
          <a:noFill/>
          <a:ln w="9525">
            <a:noFill/>
            <a:miter lim="800000"/>
            <a:headEnd/>
            <a:tailEnd/>
          </a:ln>
        </p:spPr>
        <p:txBody>
          <a:bodyPr>
            <a:spAutoFit/>
          </a:bodyPr>
          <a:lstStyle/>
          <a:p>
            <a:r>
              <a:rPr lang="fr-FR" b="1" dirty="0"/>
              <a:t>Origine </a:t>
            </a:r>
            <a:r>
              <a:rPr lang="fr-FR" b="1" dirty="0" smtClean="0"/>
              <a:t>fiscale taxation, sous contrôle public</a:t>
            </a:r>
            <a:endParaRPr lang="fr-FR" b="1" dirty="0"/>
          </a:p>
        </p:txBody>
      </p:sp>
      <p:sp>
        <p:nvSpPr>
          <p:cNvPr id="14" name="Rectangle à coins arrondis 13"/>
          <p:cNvSpPr>
            <a:spLocks noChangeArrowheads="1"/>
          </p:cNvSpPr>
          <p:nvPr/>
        </p:nvSpPr>
        <p:spPr bwMode="auto">
          <a:xfrm>
            <a:off x="4356100" y="2119313"/>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15" name="Rectangle à coins arrondis 14"/>
          <p:cNvSpPr>
            <a:spLocks noChangeArrowheads="1"/>
          </p:cNvSpPr>
          <p:nvPr/>
        </p:nvSpPr>
        <p:spPr bwMode="auto">
          <a:xfrm>
            <a:off x="6875463" y="2090738"/>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NON</a:t>
            </a:r>
          </a:p>
        </p:txBody>
      </p:sp>
      <p:sp>
        <p:nvSpPr>
          <p:cNvPr id="22" name="Rectangle à coins arrondis 21"/>
          <p:cNvSpPr>
            <a:spLocks noChangeArrowheads="1"/>
          </p:cNvSpPr>
          <p:nvPr/>
        </p:nvSpPr>
        <p:spPr bwMode="auto">
          <a:xfrm>
            <a:off x="409575" y="814626"/>
            <a:ext cx="2808287" cy="701545"/>
          </a:xfrm>
          <a:prstGeom prst="roundRect">
            <a:avLst>
              <a:gd name="adj" fmla="val 16667"/>
            </a:avLst>
          </a:prstGeom>
          <a:solidFill>
            <a:schemeClr val="accent1"/>
          </a:solidFill>
          <a:ln w="9525" algn="ctr">
            <a:solidFill>
              <a:schemeClr val="tx1"/>
            </a:solidFill>
            <a:round/>
            <a:headEnd/>
            <a:tailEnd/>
          </a:ln>
        </p:spPr>
        <p:txBody>
          <a:bodyPr wrap="none"/>
          <a:lstStyle/>
          <a:p>
            <a:r>
              <a:rPr lang="fr-FR" b="1" smtClean="0">
                <a:solidFill>
                  <a:schemeClr val="bg1"/>
                </a:solidFill>
              </a:rPr>
              <a:t>S’agit-il d’une aide à </a:t>
            </a:r>
          </a:p>
          <a:p>
            <a:r>
              <a:rPr lang="fr-FR" b="1" dirty="0" smtClean="0">
                <a:solidFill>
                  <a:schemeClr val="bg1"/>
                </a:solidFill>
              </a:rPr>
              <a:t>une </a:t>
            </a:r>
            <a:r>
              <a:rPr lang="fr-FR" b="1" dirty="0">
                <a:solidFill>
                  <a:schemeClr val="bg1"/>
                </a:solidFill>
              </a:rPr>
              <a:t>entreprise?</a:t>
            </a:r>
          </a:p>
        </p:txBody>
      </p:sp>
      <p:sp>
        <p:nvSpPr>
          <p:cNvPr id="23" name="Flèche droite 22"/>
          <p:cNvSpPr>
            <a:spLocks noChangeArrowheads="1"/>
          </p:cNvSpPr>
          <p:nvPr/>
        </p:nvSpPr>
        <p:spPr bwMode="auto">
          <a:xfrm>
            <a:off x="3276600" y="2852738"/>
            <a:ext cx="647700" cy="288925"/>
          </a:xfrm>
          <a:prstGeom prst="rightArrow">
            <a:avLst>
              <a:gd name="adj1" fmla="val 50000"/>
              <a:gd name="adj2" fmla="val 49817"/>
            </a:avLst>
          </a:prstGeom>
          <a:solidFill>
            <a:schemeClr val="accent1"/>
          </a:solidFill>
          <a:ln w="9525" algn="ctr">
            <a:solidFill>
              <a:schemeClr val="tx1"/>
            </a:solidFill>
            <a:round/>
            <a:headEnd/>
            <a:tailEnd/>
          </a:ln>
        </p:spPr>
        <p:txBody>
          <a:bodyPr wrap="none"/>
          <a:lstStyle/>
          <a:p>
            <a:endParaRPr lang="fr-FR"/>
          </a:p>
        </p:txBody>
      </p:sp>
      <p:sp>
        <p:nvSpPr>
          <p:cNvPr id="24" name="ZoneTexte 23"/>
          <p:cNvSpPr txBox="1">
            <a:spLocks noChangeArrowheads="1"/>
          </p:cNvSpPr>
          <p:nvPr/>
        </p:nvSpPr>
        <p:spPr bwMode="auto">
          <a:xfrm>
            <a:off x="3816350" y="801702"/>
            <a:ext cx="5364162" cy="369332"/>
          </a:xfrm>
          <a:prstGeom prst="rect">
            <a:avLst/>
          </a:prstGeom>
          <a:noFill/>
          <a:ln w="9525">
            <a:noFill/>
            <a:miter lim="800000"/>
            <a:headEnd/>
            <a:tailEnd/>
          </a:ln>
        </p:spPr>
        <p:txBody>
          <a:bodyPr wrap="square">
            <a:spAutoFit/>
          </a:bodyPr>
          <a:lstStyle/>
          <a:p>
            <a:r>
              <a:rPr lang="fr-FR" b="1" dirty="0"/>
              <a:t>Activité </a:t>
            </a:r>
            <a:r>
              <a:rPr lang="fr-FR" b="1" dirty="0" smtClean="0"/>
              <a:t>économique mise sur le marché </a:t>
            </a:r>
            <a:r>
              <a:rPr lang="fr-FR" b="1" dirty="0"/>
              <a:t>b</a:t>
            </a:r>
            <a:r>
              <a:rPr lang="fr-FR" b="1" dirty="0" smtClean="0"/>
              <a:t>iens </a:t>
            </a:r>
            <a:r>
              <a:rPr lang="fr-FR" b="1" dirty="0"/>
              <a:t>s</a:t>
            </a:r>
            <a:r>
              <a:rPr lang="fr-FR" b="1" dirty="0" smtClean="0"/>
              <a:t>ervices</a:t>
            </a:r>
            <a:endParaRPr lang="fr-FR" b="1" dirty="0"/>
          </a:p>
        </p:txBody>
      </p:sp>
      <p:sp>
        <p:nvSpPr>
          <p:cNvPr id="25" name="Rectangle à coins arrondis 24"/>
          <p:cNvSpPr>
            <a:spLocks noChangeArrowheads="1"/>
          </p:cNvSpPr>
          <p:nvPr/>
        </p:nvSpPr>
        <p:spPr bwMode="auto">
          <a:xfrm>
            <a:off x="4356100" y="31702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26" name="Rectangle à coins arrondis 25"/>
          <p:cNvSpPr>
            <a:spLocks noChangeArrowheads="1"/>
          </p:cNvSpPr>
          <p:nvPr/>
        </p:nvSpPr>
        <p:spPr bwMode="auto">
          <a:xfrm>
            <a:off x="6875463" y="3141663"/>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sp>
        <p:nvSpPr>
          <p:cNvPr id="27" name="Rectangle à coins arrondis 26"/>
          <p:cNvSpPr>
            <a:spLocks noChangeArrowheads="1"/>
          </p:cNvSpPr>
          <p:nvPr/>
        </p:nvSpPr>
        <p:spPr bwMode="auto">
          <a:xfrm>
            <a:off x="395288" y="3644900"/>
            <a:ext cx="2808287" cy="641356"/>
          </a:xfrm>
          <a:prstGeom prst="roundRect">
            <a:avLst>
              <a:gd name="adj" fmla="val 16667"/>
            </a:avLst>
          </a:prstGeom>
          <a:solidFill>
            <a:schemeClr val="accent1"/>
          </a:solidFill>
          <a:ln w="9525" algn="ctr">
            <a:solidFill>
              <a:schemeClr val="tx1"/>
            </a:solidFill>
            <a:round/>
            <a:headEnd/>
            <a:tailEnd/>
          </a:ln>
        </p:spPr>
        <p:txBody>
          <a:bodyPr wrap="none"/>
          <a:lstStyle/>
          <a:p>
            <a:r>
              <a:rPr lang="fr-FR" b="1" dirty="0">
                <a:solidFill>
                  <a:schemeClr val="bg1"/>
                </a:solidFill>
              </a:rPr>
              <a:t>Qui </a:t>
            </a:r>
            <a:r>
              <a:rPr lang="fr-FR" b="1" dirty="0" smtClean="0">
                <a:solidFill>
                  <a:schemeClr val="bg1"/>
                </a:solidFill>
              </a:rPr>
              <a:t>menace de fausser </a:t>
            </a:r>
            <a:r>
              <a:rPr lang="fr-FR" b="1" dirty="0">
                <a:solidFill>
                  <a:schemeClr val="bg1"/>
                </a:solidFill>
              </a:rPr>
              <a:t>la </a:t>
            </a:r>
          </a:p>
          <a:p>
            <a:r>
              <a:rPr lang="fr-FR" b="1" dirty="0" smtClean="0">
                <a:solidFill>
                  <a:schemeClr val="bg1"/>
                </a:solidFill>
              </a:rPr>
              <a:t>Concurrence?</a:t>
            </a:r>
            <a:endParaRPr lang="fr-FR" b="1" dirty="0">
              <a:solidFill>
                <a:schemeClr val="bg1"/>
              </a:solidFill>
            </a:endParaRPr>
          </a:p>
        </p:txBody>
      </p:sp>
      <p:sp>
        <p:nvSpPr>
          <p:cNvPr id="28" name="Flèche droite 27"/>
          <p:cNvSpPr>
            <a:spLocks noChangeArrowheads="1"/>
          </p:cNvSpPr>
          <p:nvPr/>
        </p:nvSpPr>
        <p:spPr bwMode="auto">
          <a:xfrm>
            <a:off x="3348682" y="3933750"/>
            <a:ext cx="503238" cy="287338"/>
          </a:xfrm>
          <a:prstGeom prst="rightArrow">
            <a:avLst>
              <a:gd name="adj1" fmla="val 50000"/>
              <a:gd name="adj2" fmla="val 50036"/>
            </a:avLst>
          </a:prstGeom>
          <a:solidFill>
            <a:schemeClr val="accent1"/>
          </a:solidFill>
          <a:ln w="9525" algn="ctr">
            <a:solidFill>
              <a:schemeClr val="tx1"/>
            </a:solidFill>
            <a:round/>
            <a:headEnd/>
            <a:tailEnd/>
          </a:ln>
        </p:spPr>
        <p:txBody>
          <a:bodyPr wrap="none"/>
          <a:lstStyle/>
          <a:p>
            <a:endParaRPr lang="fr-FR"/>
          </a:p>
        </p:txBody>
      </p:sp>
      <p:sp>
        <p:nvSpPr>
          <p:cNvPr id="29" name="ZoneTexte 28"/>
          <p:cNvSpPr txBox="1">
            <a:spLocks noChangeArrowheads="1"/>
          </p:cNvSpPr>
          <p:nvPr/>
        </p:nvSpPr>
        <p:spPr bwMode="auto">
          <a:xfrm>
            <a:off x="3817689" y="3851756"/>
            <a:ext cx="4930775" cy="369332"/>
          </a:xfrm>
          <a:prstGeom prst="rect">
            <a:avLst/>
          </a:prstGeom>
          <a:noFill/>
          <a:ln w="9525">
            <a:noFill/>
            <a:miter lim="800000"/>
            <a:headEnd/>
            <a:tailEnd/>
          </a:ln>
        </p:spPr>
        <p:txBody>
          <a:bodyPr>
            <a:spAutoFit/>
          </a:bodyPr>
          <a:lstStyle/>
          <a:p>
            <a:r>
              <a:rPr lang="fr-FR" b="1"/>
              <a:t>Avantage économique à </a:t>
            </a:r>
            <a:r>
              <a:rPr lang="fr-FR" b="1" smtClean="0"/>
              <a:t>1 entreprise</a:t>
            </a:r>
            <a:endParaRPr lang="fr-FR" b="1"/>
          </a:p>
        </p:txBody>
      </p:sp>
      <p:sp>
        <p:nvSpPr>
          <p:cNvPr id="30" name="Rectangle à coins arrondis 29"/>
          <p:cNvSpPr>
            <a:spLocks noChangeArrowheads="1"/>
          </p:cNvSpPr>
          <p:nvPr/>
        </p:nvSpPr>
        <p:spPr bwMode="auto">
          <a:xfrm>
            <a:off x="4356100" y="4249738"/>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31" name="Rectangle à coins arrondis 30"/>
          <p:cNvSpPr>
            <a:spLocks noChangeArrowheads="1"/>
          </p:cNvSpPr>
          <p:nvPr/>
        </p:nvSpPr>
        <p:spPr bwMode="auto">
          <a:xfrm>
            <a:off x="6875463" y="4221163"/>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sp>
        <p:nvSpPr>
          <p:cNvPr id="33" name="Rectangle à coins arrondis 32"/>
          <p:cNvSpPr>
            <a:spLocks noChangeArrowheads="1"/>
          </p:cNvSpPr>
          <p:nvPr/>
        </p:nvSpPr>
        <p:spPr bwMode="auto">
          <a:xfrm>
            <a:off x="468313" y="4797425"/>
            <a:ext cx="2951162" cy="631839"/>
          </a:xfrm>
          <a:prstGeom prst="roundRect">
            <a:avLst>
              <a:gd name="adj" fmla="val 0"/>
            </a:avLst>
          </a:prstGeom>
          <a:solidFill>
            <a:schemeClr val="accent1"/>
          </a:solidFill>
          <a:ln w="9525" algn="ctr">
            <a:solidFill>
              <a:schemeClr val="tx1"/>
            </a:solidFill>
            <a:round/>
            <a:headEnd/>
            <a:tailEnd/>
          </a:ln>
        </p:spPr>
        <p:txBody>
          <a:bodyPr wrap="none"/>
          <a:lstStyle/>
          <a:p>
            <a:r>
              <a:rPr lang="fr-FR" b="1" dirty="0">
                <a:solidFill>
                  <a:schemeClr val="bg1"/>
                </a:solidFill>
              </a:rPr>
              <a:t>Affectant les échanges</a:t>
            </a:r>
          </a:p>
          <a:p>
            <a:r>
              <a:rPr lang="fr-FR" b="1" dirty="0" smtClean="0">
                <a:solidFill>
                  <a:schemeClr val="bg1"/>
                </a:solidFill>
              </a:rPr>
              <a:t>Entre les Etats ?</a:t>
            </a:r>
            <a:endParaRPr lang="fr-FR" b="1" dirty="0">
              <a:solidFill>
                <a:schemeClr val="bg1"/>
              </a:solidFill>
            </a:endParaRPr>
          </a:p>
        </p:txBody>
      </p:sp>
      <p:sp>
        <p:nvSpPr>
          <p:cNvPr id="34" name="Flèche droite 33"/>
          <p:cNvSpPr>
            <a:spLocks noChangeArrowheads="1"/>
          </p:cNvSpPr>
          <p:nvPr/>
        </p:nvSpPr>
        <p:spPr bwMode="auto">
          <a:xfrm>
            <a:off x="3492500" y="4913313"/>
            <a:ext cx="503238" cy="244475"/>
          </a:xfrm>
          <a:prstGeom prst="rightArrow">
            <a:avLst>
              <a:gd name="adj1" fmla="val 50000"/>
              <a:gd name="adj2" fmla="val 49946"/>
            </a:avLst>
          </a:prstGeom>
          <a:solidFill>
            <a:schemeClr val="accent1"/>
          </a:solidFill>
          <a:ln w="9525" algn="ctr">
            <a:solidFill>
              <a:schemeClr val="tx1"/>
            </a:solidFill>
            <a:round/>
            <a:headEnd/>
            <a:tailEnd/>
          </a:ln>
        </p:spPr>
        <p:txBody>
          <a:bodyPr wrap="none"/>
          <a:lstStyle/>
          <a:p>
            <a:endParaRPr lang="fr-FR"/>
          </a:p>
        </p:txBody>
      </p:sp>
      <p:sp>
        <p:nvSpPr>
          <p:cNvPr id="35" name="ZoneTexte 34"/>
          <p:cNvSpPr txBox="1">
            <a:spLocks noChangeArrowheads="1"/>
          </p:cNvSpPr>
          <p:nvPr/>
        </p:nvSpPr>
        <p:spPr bwMode="auto">
          <a:xfrm>
            <a:off x="4033589" y="4840833"/>
            <a:ext cx="4714875" cy="369332"/>
          </a:xfrm>
          <a:prstGeom prst="rect">
            <a:avLst/>
          </a:prstGeom>
          <a:noFill/>
          <a:ln w="9525">
            <a:noFill/>
            <a:miter lim="800000"/>
            <a:headEnd/>
            <a:tailEnd/>
          </a:ln>
        </p:spPr>
        <p:txBody>
          <a:bodyPr>
            <a:spAutoFit/>
          </a:bodyPr>
          <a:lstStyle/>
          <a:p>
            <a:r>
              <a:rPr lang="fr-FR" b="1" dirty="0" smtClean="0"/>
              <a:t>Attraction de la clientèle et des investisseurs UE</a:t>
            </a:r>
            <a:endParaRPr lang="fr-FR" b="1" dirty="0"/>
          </a:p>
        </p:txBody>
      </p:sp>
      <p:sp>
        <p:nvSpPr>
          <p:cNvPr id="36" name="Rectangle à coins arrondis 35"/>
          <p:cNvSpPr>
            <a:spLocks noChangeArrowheads="1"/>
          </p:cNvSpPr>
          <p:nvPr/>
        </p:nvSpPr>
        <p:spPr bwMode="auto">
          <a:xfrm>
            <a:off x="4356100" y="5229225"/>
            <a:ext cx="863600" cy="431800"/>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OUI</a:t>
            </a:r>
          </a:p>
        </p:txBody>
      </p:sp>
      <p:sp>
        <p:nvSpPr>
          <p:cNvPr id="37" name="Rectangle à coins arrondis 36"/>
          <p:cNvSpPr>
            <a:spLocks noChangeArrowheads="1"/>
          </p:cNvSpPr>
          <p:nvPr/>
        </p:nvSpPr>
        <p:spPr bwMode="auto">
          <a:xfrm>
            <a:off x="6875463" y="5200650"/>
            <a:ext cx="865187" cy="431800"/>
          </a:xfrm>
          <a:prstGeom prst="roundRect">
            <a:avLst>
              <a:gd name="adj" fmla="val 16667"/>
            </a:avLst>
          </a:prstGeom>
          <a:solidFill>
            <a:srgbClr val="00B050"/>
          </a:solidFill>
          <a:ln w="9525" algn="ctr">
            <a:solidFill>
              <a:schemeClr val="tx1"/>
            </a:solidFill>
            <a:round/>
            <a:headEnd/>
            <a:tailEnd/>
          </a:ln>
        </p:spPr>
        <p:txBody>
          <a:bodyPr wrap="none"/>
          <a:lstStyle/>
          <a:p>
            <a:r>
              <a:rPr lang="fr-FR" b="1">
                <a:solidFill>
                  <a:schemeClr val="bg1"/>
                </a:solidFill>
              </a:rPr>
              <a:t>NON</a:t>
            </a:r>
          </a:p>
        </p:txBody>
      </p:sp>
      <p:cxnSp>
        <p:nvCxnSpPr>
          <p:cNvPr id="40" name="Connecteur droit avec flèche 39"/>
          <p:cNvCxnSpPr>
            <a:cxnSpLocks noChangeShapeType="1"/>
          </p:cNvCxnSpPr>
          <p:nvPr/>
        </p:nvCxnSpPr>
        <p:spPr bwMode="auto">
          <a:xfrm flipH="1">
            <a:off x="3203575" y="1341438"/>
            <a:ext cx="1081088" cy="358775"/>
          </a:xfrm>
          <a:prstGeom prst="straightConnector1">
            <a:avLst/>
          </a:prstGeom>
          <a:noFill/>
          <a:ln w="50800" algn="ctr">
            <a:solidFill>
              <a:srgbClr val="FF0000"/>
            </a:solidFill>
            <a:round/>
            <a:headEnd/>
            <a:tailEnd type="arrow" w="med" len="med"/>
          </a:ln>
        </p:spPr>
      </p:cxnSp>
      <p:cxnSp>
        <p:nvCxnSpPr>
          <p:cNvPr id="41" name="Connecteur droit avec flèche 40"/>
          <p:cNvCxnSpPr>
            <a:cxnSpLocks noChangeShapeType="1"/>
          </p:cNvCxnSpPr>
          <p:nvPr/>
        </p:nvCxnSpPr>
        <p:spPr bwMode="auto">
          <a:xfrm flipH="1">
            <a:off x="3635375" y="5516563"/>
            <a:ext cx="649288" cy="433387"/>
          </a:xfrm>
          <a:prstGeom prst="straightConnector1">
            <a:avLst/>
          </a:prstGeom>
          <a:noFill/>
          <a:ln w="50800" algn="ctr">
            <a:solidFill>
              <a:srgbClr val="FF0000"/>
            </a:solidFill>
            <a:round/>
            <a:headEnd/>
            <a:tailEnd type="arrow" w="med" len="med"/>
          </a:ln>
        </p:spPr>
      </p:cxnSp>
      <p:cxnSp>
        <p:nvCxnSpPr>
          <p:cNvPr id="42" name="Connecteur droit avec flèche 41"/>
          <p:cNvCxnSpPr>
            <a:cxnSpLocks noChangeShapeType="1"/>
          </p:cNvCxnSpPr>
          <p:nvPr/>
        </p:nvCxnSpPr>
        <p:spPr bwMode="auto">
          <a:xfrm flipH="1">
            <a:off x="3348038" y="4437063"/>
            <a:ext cx="1008062" cy="360362"/>
          </a:xfrm>
          <a:prstGeom prst="straightConnector1">
            <a:avLst/>
          </a:prstGeom>
          <a:noFill/>
          <a:ln w="50800" algn="ctr">
            <a:solidFill>
              <a:srgbClr val="FF0000"/>
            </a:solidFill>
            <a:round/>
            <a:headEnd/>
            <a:tailEnd type="arrow" w="med" len="med"/>
          </a:ln>
        </p:spPr>
      </p:cxnSp>
      <p:cxnSp>
        <p:nvCxnSpPr>
          <p:cNvPr id="43" name="Connecteur droit avec flèche 42"/>
          <p:cNvCxnSpPr>
            <a:cxnSpLocks noChangeShapeType="1"/>
          </p:cNvCxnSpPr>
          <p:nvPr/>
        </p:nvCxnSpPr>
        <p:spPr bwMode="auto">
          <a:xfrm flipH="1">
            <a:off x="3203575" y="3357563"/>
            <a:ext cx="1081088" cy="358775"/>
          </a:xfrm>
          <a:prstGeom prst="straightConnector1">
            <a:avLst/>
          </a:prstGeom>
          <a:noFill/>
          <a:ln w="50800" algn="ctr">
            <a:solidFill>
              <a:srgbClr val="FF0000"/>
            </a:solidFill>
            <a:round/>
            <a:headEnd/>
            <a:tailEnd type="arrow" w="med" len="med"/>
          </a:ln>
        </p:spPr>
      </p:cxnSp>
      <p:cxnSp>
        <p:nvCxnSpPr>
          <p:cNvPr id="44" name="Connecteur droit avec flèche 43"/>
          <p:cNvCxnSpPr>
            <a:cxnSpLocks noChangeShapeType="1"/>
          </p:cNvCxnSpPr>
          <p:nvPr/>
        </p:nvCxnSpPr>
        <p:spPr bwMode="auto">
          <a:xfrm flipH="1">
            <a:off x="3203575" y="2378075"/>
            <a:ext cx="1081088" cy="360363"/>
          </a:xfrm>
          <a:prstGeom prst="straightConnector1">
            <a:avLst/>
          </a:prstGeom>
          <a:noFill/>
          <a:ln w="50800" algn="ctr">
            <a:solidFill>
              <a:srgbClr val="FF0000"/>
            </a:solidFill>
            <a:round/>
            <a:headEnd/>
            <a:tailEnd type="arrow" w="med" len="med"/>
          </a:ln>
        </p:spPr>
      </p:cxnSp>
      <p:cxnSp>
        <p:nvCxnSpPr>
          <p:cNvPr id="51" name="Connecteur en angle 50"/>
          <p:cNvCxnSpPr>
            <a:cxnSpLocks noChangeShapeType="1"/>
            <a:stCxn id="9" idx="3"/>
          </p:cNvCxnSpPr>
          <p:nvPr/>
        </p:nvCxnSpPr>
        <p:spPr bwMode="auto">
          <a:xfrm>
            <a:off x="7740650" y="1341438"/>
            <a:ext cx="1079500" cy="4608512"/>
          </a:xfrm>
          <a:prstGeom prst="bentConnector2">
            <a:avLst/>
          </a:prstGeom>
          <a:noFill/>
          <a:ln w="50800" algn="ctr">
            <a:solidFill>
              <a:srgbClr val="00B050"/>
            </a:solidFill>
            <a:round/>
            <a:headEnd/>
            <a:tailEnd type="arrow" w="med" len="med"/>
          </a:ln>
        </p:spPr>
      </p:cxnSp>
      <p:cxnSp>
        <p:nvCxnSpPr>
          <p:cNvPr id="75" name="Connecteur droit avec flèche 74"/>
          <p:cNvCxnSpPr>
            <a:cxnSpLocks noChangeShapeType="1"/>
          </p:cNvCxnSpPr>
          <p:nvPr/>
        </p:nvCxnSpPr>
        <p:spPr bwMode="auto">
          <a:xfrm>
            <a:off x="7885113" y="5445125"/>
            <a:ext cx="863600" cy="0"/>
          </a:xfrm>
          <a:prstGeom prst="straightConnector1">
            <a:avLst/>
          </a:prstGeom>
          <a:noFill/>
          <a:ln w="50800" algn="ctr">
            <a:solidFill>
              <a:srgbClr val="00B050"/>
            </a:solidFill>
            <a:round/>
            <a:headEnd/>
            <a:tailEnd type="arrow" w="med" len="med"/>
          </a:ln>
        </p:spPr>
      </p:cxnSp>
      <p:cxnSp>
        <p:nvCxnSpPr>
          <p:cNvPr id="76" name="Connecteur droit avec flèche 75"/>
          <p:cNvCxnSpPr>
            <a:cxnSpLocks noChangeShapeType="1"/>
          </p:cNvCxnSpPr>
          <p:nvPr/>
        </p:nvCxnSpPr>
        <p:spPr bwMode="auto">
          <a:xfrm>
            <a:off x="7885113" y="4437063"/>
            <a:ext cx="863600" cy="0"/>
          </a:xfrm>
          <a:prstGeom prst="straightConnector1">
            <a:avLst/>
          </a:prstGeom>
          <a:noFill/>
          <a:ln w="50800" algn="ctr">
            <a:solidFill>
              <a:srgbClr val="00B050"/>
            </a:solidFill>
            <a:round/>
            <a:headEnd/>
            <a:tailEnd type="arrow" w="med" len="med"/>
          </a:ln>
        </p:spPr>
      </p:cxnSp>
      <p:cxnSp>
        <p:nvCxnSpPr>
          <p:cNvPr id="77" name="Connecteur droit avec flèche 76"/>
          <p:cNvCxnSpPr>
            <a:cxnSpLocks noChangeShapeType="1"/>
          </p:cNvCxnSpPr>
          <p:nvPr/>
        </p:nvCxnSpPr>
        <p:spPr bwMode="auto">
          <a:xfrm>
            <a:off x="7885113" y="3357563"/>
            <a:ext cx="863600" cy="0"/>
          </a:xfrm>
          <a:prstGeom prst="straightConnector1">
            <a:avLst/>
          </a:prstGeom>
          <a:noFill/>
          <a:ln w="50800" algn="ctr">
            <a:solidFill>
              <a:srgbClr val="00B050"/>
            </a:solidFill>
            <a:round/>
            <a:headEnd/>
            <a:tailEnd type="arrow" w="med" len="med"/>
          </a:ln>
        </p:spPr>
      </p:cxnSp>
      <p:cxnSp>
        <p:nvCxnSpPr>
          <p:cNvPr id="78" name="Connecteur droit avec flèche 77"/>
          <p:cNvCxnSpPr>
            <a:cxnSpLocks noChangeShapeType="1"/>
          </p:cNvCxnSpPr>
          <p:nvPr/>
        </p:nvCxnSpPr>
        <p:spPr bwMode="auto">
          <a:xfrm>
            <a:off x="7885113" y="2349500"/>
            <a:ext cx="863600" cy="0"/>
          </a:xfrm>
          <a:prstGeom prst="straightConnector1">
            <a:avLst/>
          </a:prstGeom>
          <a:noFill/>
          <a:ln w="50800" algn="ctr">
            <a:solidFill>
              <a:srgbClr val="00B050"/>
            </a:solidFill>
            <a:round/>
            <a:headEnd/>
            <a:tailEnd type="arrow" w="med" len="med"/>
          </a:ln>
        </p:spPr>
      </p:cxnSp>
      <p:sp>
        <p:nvSpPr>
          <p:cNvPr id="80" name="Ellipse 79"/>
          <p:cNvSpPr>
            <a:spLocks noChangeArrowheads="1"/>
          </p:cNvSpPr>
          <p:nvPr/>
        </p:nvSpPr>
        <p:spPr bwMode="auto">
          <a:xfrm>
            <a:off x="-107950" y="765175"/>
            <a:ext cx="503238" cy="503238"/>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1</a:t>
            </a:r>
          </a:p>
        </p:txBody>
      </p:sp>
      <p:sp>
        <p:nvSpPr>
          <p:cNvPr id="81" name="Ellipse 80"/>
          <p:cNvSpPr>
            <a:spLocks noChangeArrowheads="1"/>
          </p:cNvSpPr>
          <p:nvPr/>
        </p:nvSpPr>
        <p:spPr bwMode="auto">
          <a:xfrm>
            <a:off x="-107950" y="1700213"/>
            <a:ext cx="503238" cy="504825"/>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2</a:t>
            </a:r>
          </a:p>
        </p:txBody>
      </p:sp>
      <p:sp>
        <p:nvSpPr>
          <p:cNvPr id="82" name="Ellipse 81"/>
          <p:cNvSpPr>
            <a:spLocks noChangeArrowheads="1"/>
          </p:cNvSpPr>
          <p:nvPr/>
        </p:nvSpPr>
        <p:spPr bwMode="auto">
          <a:xfrm>
            <a:off x="-107950" y="2781300"/>
            <a:ext cx="503238" cy="503238"/>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3</a:t>
            </a:r>
          </a:p>
        </p:txBody>
      </p:sp>
      <p:sp>
        <p:nvSpPr>
          <p:cNvPr id="83" name="Ellipse 82"/>
          <p:cNvSpPr>
            <a:spLocks noChangeArrowheads="1"/>
          </p:cNvSpPr>
          <p:nvPr/>
        </p:nvSpPr>
        <p:spPr bwMode="auto">
          <a:xfrm>
            <a:off x="-107950" y="3789363"/>
            <a:ext cx="503238" cy="503237"/>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4</a:t>
            </a:r>
          </a:p>
        </p:txBody>
      </p:sp>
      <p:sp>
        <p:nvSpPr>
          <p:cNvPr id="86" name="Ellipse 85"/>
          <p:cNvSpPr>
            <a:spLocks noChangeArrowheads="1"/>
          </p:cNvSpPr>
          <p:nvPr/>
        </p:nvSpPr>
        <p:spPr bwMode="auto">
          <a:xfrm>
            <a:off x="-36513" y="4941888"/>
            <a:ext cx="504826" cy="503237"/>
          </a:xfrm>
          <a:prstGeom prst="ellipse">
            <a:avLst/>
          </a:prstGeom>
          <a:solidFill>
            <a:srgbClr val="FFFF00"/>
          </a:solidFill>
          <a:ln w="9525" algn="ctr">
            <a:solidFill>
              <a:srgbClr val="FFFF00"/>
            </a:solidFill>
            <a:round/>
            <a:headEnd/>
            <a:tailEnd/>
          </a:ln>
        </p:spPr>
        <p:txBody>
          <a:bodyPr wrap="none"/>
          <a:lstStyle/>
          <a:p>
            <a:pPr algn="just"/>
            <a:r>
              <a:rPr lang="fr-FR" b="1">
                <a:solidFill>
                  <a:schemeClr val="tx2"/>
                </a:solidFill>
              </a:rPr>
              <a:t>5</a:t>
            </a:r>
          </a:p>
        </p:txBody>
      </p:sp>
      <p:sp>
        <p:nvSpPr>
          <p:cNvPr id="87" name="Rectangle à coins arrondis 86"/>
          <p:cNvSpPr>
            <a:spLocks noChangeArrowheads="1"/>
          </p:cNvSpPr>
          <p:nvPr/>
        </p:nvSpPr>
        <p:spPr bwMode="auto">
          <a:xfrm>
            <a:off x="179388" y="5976938"/>
            <a:ext cx="4464050" cy="765175"/>
          </a:xfrm>
          <a:prstGeom prst="roundRect">
            <a:avLst>
              <a:gd name="adj" fmla="val 16667"/>
            </a:avLst>
          </a:prstGeom>
          <a:solidFill>
            <a:srgbClr val="FF0000"/>
          </a:solidFill>
          <a:ln w="9525" algn="ctr">
            <a:solidFill>
              <a:schemeClr val="tx1"/>
            </a:solidFill>
            <a:round/>
            <a:headEnd/>
            <a:tailEnd/>
          </a:ln>
        </p:spPr>
        <p:txBody>
          <a:bodyPr wrap="none"/>
          <a:lstStyle/>
          <a:p>
            <a:r>
              <a:rPr lang="fr-FR" b="1" dirty="0">
                <a:solidFill>
                  <a:schemeClr val="bg1"/>
                </a:solidFill>
              </a:rPr>
              <a:t>Application de la réglementation</a:t>
            </a:r>
          </a:p>
          <a:p>
            <a:r>
              <a:rPr lang="fr-FR" b="1" dirty="0">
                <a:solidFill>
                  <a:schemeClr val="bg1"/>
                </a:solidFill>
              </a:rPr>
              <a:t> des aides </a:t>
            </a:r>
            <a:r>
              <a:rPr lang="fr-FR" b="1" dirty="0" smtClean="0">
                <a:solidFill>
                  <a:schemeClr val="bg1"/>
                </a:solidFill>
              </a:rPr>
              <a:t>d’Etat, de </a:t>
            </a:r>
            <a:r>
              <a:rPr lang="fr-FR" b="1" dirty="0" err="1" smtClean="0">
                <a:solidFill>
                  <a:schemeClr val="bg1"/>
                </a:solidFill>
              </a:rPr>
              <a:t>minimis</a:t>
            </a:r>
            <a:r>
              <a:rPr lang="fr-FR" b="1" dirty="0" smtClean="0">
                <a:solidFill>
                  <a:schemeClr val="bg1"/>
                </a:solidFill>
              </a:rPr>
              <a:t>, ou SIEG</a:t>
            </a:r>
            <a:endParaRPr lang="fr-FR" b="1" dirty="0">
              <a:solidFill>
                <a:schemeClr val="bg1"/>
              </a:solidFill>
            </a:endParaRPr>
          </a:p>
        </p:txBody>
      </p:sp>
      <p:sp>
        <p:nvSpPr>
          <p:cNvPr id="90" name="Rectangle à coins arrondis 89"/>
          <p:cNvSpPr>
            <a:spLocks noChangeArrowheads="1"/>
          </p:cNvSpPr>
          <p:nvPr/>
        </p:nvSpPr>
        <p:spPr bwMode="auto">
          <a:xfrm>
            <a:off x="5219700" y="5949950"/>
            <a:ext cx="3852863" cy="763588"/>
          </a:xfrm>
          <a:prstGeom prst="roundRect">
            <a:avLst>
              <a:gd name="adj" fmla="val 16667"/>
            </a:avLst>
          </a:prstGeom>
          <a:solidFill>
            <a:srgbClr val="00B050"/>
          </a:solidFill>
          <a:ln w="9525" algn="ctr">
            <a:solidFill>
              <a:schemeClr val="tx1"/>
            </a:solidFill>
            <a:round/>
            <a:headEnd/>
            <a:tailEnd/>
          </a:ln>
        </p:spPr>
        <p:txBody>
          <a:bodyPr wrap="none"/>
          <a:lstStyle/>
          <a:p>
            <a:r>
              <a:rPr lang="fr-FR" b="1" dirty="0">
                <a:solidFill>
                  <a:schemeClr val="bg1"/>
                </a:solidFill>
              </a:rPr>
              <a:t>Pas d’application des règles</a:t>
            </a:r>
          </a:p>
          <a:p>
            <a:r>
              <a:rPr lang="fr-FR" b="1" dirty="0">
                <a:solidFill>
                  <a:schemeClr val="bg1"/>
                </a:solidFill>
              </a:rPr>
              <a:t>D’aides </a:t>
            </a:r>
            <a:r>
              <a:rPr lang="fr-FR" b="1" dirty="0" smtClean="0">
                <a:solidFill>
                  <a:schemeClr val="bg1"/>
                </a:solidFill>
              </a:rPr>
              <a:t>d’Etat ni SIEG</a:t>
            </a:r>
            <a:endParaRPr lang="fr-FR" b="1" dirty="0">
              <a:solidFill>
                <a:schemeClr val="bg1"/>
              </a:solidFill>
            </a:endParaRPr>
          </a:p>
        </p:txBody>
      </p:sp>
      <p:sp>
        <p:nvSpPr>
          <p:cNvPr id="46" name="Espace réservé du pied de page 45"/>
          <p:cNvSpPr>
            <a:spLocks noGrp="1"/>
          </p:cNvSpPr>
          <p:nvPr>
            <p:ph type="ftr" sz="quarter" idx="11"/>
          </p:nvPr>
        </p:nvSpPr>
        <p:spPr/>
        <p:txBody>
          <a:bodyPr/>
          <a:lstStyle/>
          <a:p>
            <a:r>
              <a:rPr lang="fr-FR" smtClean="0"/>
              <a:t>JP BOVE www.fcae.eu</a:t>
            </a:r>
            <a:endParaRPr lang="fr-FR"/>
          </a:p>
        </p:txBody>
      </p:sp>
      <p:sp>
        <p:nvSpPr>
          <p:cNvPr id="47" name="Espace réservé du numéro de diapositive 46"/>
          <p:cNvSpPr>
            <a:spLocks noGrp="1"/>
          </p:cNvSpPr>
          <p:nvPr>
            <p:ph type="sldNum" sz="quarter" idx="12"/>
          </p:nvPr>
        </p:nvSpPr>
        <p:spPr/>
        <p:txBody>
          <a:bodyPr/>
          <a:lstStyle/>
          <a:p>
            <a:fld id="{2B825D18-8F47-4676-AC87-C8BC662B5306}" type="slidenum">
              <a:rPr lang="fr-FR" smtClean="0"/>
              <a:pPr/>
              <a:t>19</a:t>
            </a:fld>
            <a:endParaRPr lang="fr-FR"/>
          </a:p>
        </p:txBody>
      </p:sp>
      <p:sp>
        <p:nvSpPr>
          <p:cNvPr id="3" name="Espace réservé de la date 2"/>
          <p:cNvSpPr>
            <a:spLocks noGrp="1"/>
          </p:cNvSpPr>
          <p:nvPr>
            <p:ph type="dt" sz="half" idx="10"/>
          </p:nvPr>
        </p:nvSpPr>
        <p:spPr>
          <a:xfrm>
            <a:off x="457200" y="6356350"/>
            <a:ext cx="3467100" cy="412750"/>
          </a:xfrm>
        </p:spPr>
        <p:txBody>
          <a:bodyPr/>
          <a:lstStyle/>
          <a:p>
            <a:fld id="{907EC079-BB43-401E-ACE0-A2013AC60899}" type="datetime1">
              <a:rPr lang="fr-FR" smtClean="0"/>
              <a:t>23/11/2016</a:t>
            </a:fld>
            <a:endParaRPr lang="fr-FR" dirty="0"/>
          </a:p>
        </p:txBody>
      </p:sp>
    </p:spTree>
    <p:extLst>
      <p:ext uri="{BB962C8B-B14F-4D97-AF65-F5344CB8AC3E}">
        <p14:creationId xmlns:p14="http://schemas.microsoft.com/office/powerpoint/2010/main" val="168025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0-#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additive="base">
                                        <p:cTn id="41" dur="500" fill="hold"/>
                                        <p:tgtEl>
                                          <p:spTgt spid="90"/>
                                        </p:tgtEl>
                                        <p:attrNameLst>
                                          <p:attrName>ppt_x</p:attrName>
                                        </p:attrNameLst>
                                      </p:cBhvr>
                                      <p:tavLst>
                                        <p:tav tm="0">
                                          <p:val>
                                            <p:strVal val="#ppt_x"/>
                                          </p:val>
                                        </p:tav>
                                        <p:tav tm="100000">
                                          <p:val>
                                            <p:strVal val="#ppt_x"/>
                                          </p:val>
                                        </p:tav>
                                      </p:tavLst>
                                    </p:anim>
                                    <p:anim calcmode="lin" valueType="num">
                                      <p:cBhvr additive="base">
                                        <p:cTn id="42"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3"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1+#ppt_w/2"/>
                                          </p:val>
                                        </p:tav>
                                        <p:tav tm="100000">
                                          <p:val>
                                            <p:strVal val="#ppt_x"/>
                                          </p:val>
                                        </p:tav>
                                      </p:tavLst>
                                    </p:anim>
                                    <p:anim calcmode="lin" valueType="num">
                                      <p:cBhvr additive="base">
                                        <p:cTn id="54" dur="500" fill="hold"/>
                                        <p:tgtEl>
                                          <p:spTgt spid="40"/>
                                        </p:tgtEl>
                                        <p:attrNameLst>
                                          <p:attrName>ppt_y</p:attrName>
                                        </p:attrNameLst>
                                      </p:cBhvr>
                                      <p:tavLst>
                                        <p:tav tm="0">
                                          <p:val>
                                            <p:strVal val="0-#ppt_h/2"/>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additive="base">
                                        <p:cTn id="57" dur="500" fill="hold"/>
                                        <p:tgtEl>
                                          <p:spTgt spid="81"/>
                                        </p:tgtEl>
                                        <p:attrNameLst>
                                          <p:attrName>ppt_x</p:attrName>
                                        </p:attrNameLst>
                                      </p:cBhvr>
                                      <p:tavLst>
                                        <p:tav tm="0">
                                          <p:val>
                                            <p:strVal val="0-#ppt_w/2"/>
                                          </p:val>
                                        </p:tav>
                                        <p:tav tm="100000">
                                          <p:val>
                                            <p:strVal val="#ppt_x"/>
                                          </p:val>
                                        </p:tav>
                                      </p:tavLst>
                                    </p:anim>
                                    <p:anim calcmode="lin" valueType="num">
                                      <p:cBhvr additive="base">
                                        <p:cTn id="58" dur="500" fill="hold"/>
                                        <p:tgtEl>
                                          <p:spTgt spid="8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0-#ppt_w/2"/>
                                          </p:val>
                                        </p:tav>
                                        <p:tav tm="100000">
                                          <p:val>
                                            <p:strVal val="#ppt_x"/>
                                          </p:val>
                                        </p:tav>
                                      </p:tavLst>
                                    </p:anim>
                                    <p:anim calcmode="lin" valueType="num">
                                      <p:cBhvr additive="base">
                                        <p:cTn id="7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500" fill="hold"/>
                                        <p:tgtEl>
                                          <p:spTgt spid="15"/>
                                        </p:tgtEl>
                                        <p:attrNameLst>
                                          <p:attrName>ppt_x</p:attrName>
                                        </p:attrNameLst>
                                      </p:cBhvr>
                                      <p:tavLst>
                                        <p:tav tm="0">
                                          <p:val>
                                            <p:strVal val="#ppt_x"/>
                                          </p:val>
                                        </p:tav>
                                        <p:tav tm="100000">
                                          <p:val>
                                            <p:strVal val="#ppt_x"/>
                                          </p:val>
                                        </p:tav>
                                      </p:tavLst>
                                    </p:anim>
                                    <p:anim calcmode="lin" valueType="num">
                                      <p:cBhvr additive="base">
                                        <p:cTn id="78" dur="500" fill="hold"/>
                                        <p:tgtEl>
                                          <p:spTgt spid="15"/>
                                        </p:tgtEl>
                                        <p:attrNameLst>
                                          <p:attrName>ppt_y</p:attrName>
                                        </p:attrNameLst>
                                      </p:cBhvr>
                                      <p:tavLst>
                                        <p:tav tm="0">
                                          <p:val>
                                            <p:strVal val="0-#ppt_h/2"/>
                                          </p:val>
                                        </p:tav>
                                        <p:tav tm="100000">
                                          <p:val>
                                            <p:strVal val="#ppt_y"/>
                                          </p:val>
                                        </p:tav>
                                      </p:tavLst>
                                    </p:anim>
                                  </p:childTnLst>
                                </p:cTn>
                              </p:par>
                              <p:par>
                                <p:cTn id="79" presetID="2" presetClass="entr" presetSubtype="1" fill="hold" nodeType="withEffect">
                                  <p:stCondLst>
                                    <p:cond delay="0"/>
                                  </p:stCondLst>
                                  <p:childTnLst>
                                    <p:set>
                                      <p:cBhvr>
                                        <p:cTn id="80" dur="1" fill="hold">
                                          <p:stCondLst>
                                            <p:cond delay="0"/>
                                          </p:stCondLst>
                                        </p:cTn>
                                        <p:tgtEl>
                                          <p:spTgt spid="78"/>
                                        </p:tgtEl>
                                        <p:attrNameLst>
                                          <p:attrName>style.visibility</p:attrName>
                                        </p:attrNameLst>
                                      </p:cBhvr>
                                      <p:to>
                                        <p:strVal val="visible"/>
                                      </p:to>
                                    </p:set>
                                    <p:anim calcmode="lin" valueType="num">
                                      <p:cBhvr additive="base">
                                        <p:cTn id="81" dur="500" fill="hold"/>
                                        <p:tgtEl>
                                          <p:spTgt spid="78"/>
                                        </p:tgtEl>
                                        <p:attrNameLst>
                                          <p:attrName>ppt_x</p:attrName>
                                        </p:attrNameLst>
                                      </p:cBhvr>
                                      <p:tavLst>
                                        <p:tav tm="0">
                                          <p:val>
                                            <p:strVal val="#ppt_x"/>
                                          </p:val>
                                        </p:tav>
                                        <p:tav tm="100000">
                                          <p:val>
                                            <p:strVal val="#ppt_x"/>
                                          </p:val>
                                        </p:tav>
                                      </p:tavLst>
                                    </p:anim>
                                    <p:anim calcmode="lin" valueType="num">
                                      <p:cBhvr additive="base">
                                        <p:cTn id="82" dur="500" fill="hold"/>
                                        <p:tgtEl>
                                          <p:spTgt spid="78"/>
                                        </p:tgtEl>
                                        <p:attrNameLst>
                                          <p:attrName>ppt_y</p:attrName>
                                        </p:attrNameLst>
                                      </p:cBhvr>
                                      <p:tavLst>
                                        <p:tav tm="0">
                                          <p:val>
                                            <p:strVal val="0-#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1" fill="hold" grpId="0" nodeType="click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500" fill="hold"/>
                                        <p:tgtEl>
                                          <p:spTgt spid="14"/>
                                        </p:tgtEl>
                                        <p:attrNameLst>
                                          <p:attrName>ppt_x</p:attrName>
                                        </p:attrNameLst>
                                      </p:cBhvr>
                                      <p:tavLst>
                                        <p:tav tm="0">
                                          <p:val>
                                            <p:strVal val="#ppt_x"/>
                                          </p:val>
                                        </p:tav>
                                        <p:tav tm="100000">
                                          <p:val>
                                            <p:strVal val="#ppt_x"/>
                                          </p:val>
                                        </p:tav>
                                      </p:tavLst>
                                    </p:anim>
                                    <p:anim calcmode="lin" valueType="num">
                                      <p:cBhvr additive="base">
                                        <p:cTn id="88" dur="500" fill="hold"/>
                                        <p:tgtEl>
                                          <p:spTgt spid="14"/>
                                        </p:tgtEl>
                                        <p:attrNameLst>
                                          <p:attrName>ppt_y</p:attrName>
                                        </p:attrNameLst>
                                      </p:cBhvr>
                                      <p:tavLst>
                                        <p:tav tm="0">
                                          <p:val>
                                            <p:strVal val="0-#ppt_h/2"/>
                                          </p:val>
                                        </p:tav>
                                        <p:tav tm="100000">
                                          <p:val>
                                            <p:strVal val="#ppt_y"/>
                                          </p:val>
                                        </p:tav>
                                      </p:tavLst>
                                    </p:anim>
                                  </p:childTnLst>
                                </p:cTn>
                              </p:par>
                              <p:par>
                                <p:cTn id="89" presetID="2" presetClass="entr" presetSubtype="1" fill="hold"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500" fill="hold"/>
                                        <p:tgtEl>
                                          <p:spTgt spid="44"/>
                                        </p:tgtEl>
                                        <p:attrNameLst>
                                          <p:attrName>ppt_x</p:attrName>
                                        </p:attrNameLst>
                                      </p:cBhvr>
                                      <p:tavLst>
                                        <p:tav tm="0">
                                          <p:val>
                                            <p:strVal val="#ppt_x"/>
                                          </p:val>
                                        </p:tav>
                                        <p:tav tm="100000">
                                          <p:val>
                                            <p:strVal val="#ppt_x"/>
                                          </p:val>
                                        </p:tav>
                                      </p:tavLst>
                                    </p:anim>
                                    <p:anim calcmode="lin" valueType="num">
                                      <p:cBhvr additive="base">
                                        <p:cTn id="92" dur="500" fill="hold"/>
                                        <p:tgtEl>
                                          <p:spTgt spid="4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82"/>
                                        </p:tgtEl>
                                        <p:attrNameLst>
                                          <p:attrName>style.visibility</p:attrName>
                                        </p:attrNameLst>
                                      </p:cBhvr>
                                      <p:to>
                                        <p:strVal val="visible"/>
                                      </p:to>
                                    </p:set>
                                    <p:anim calcmode="lin" valueType="num">
                                      <p:cBhvr additive="base">
                                        <p:cTn id="95" dur="500" fill="hold"/>
                                        <p:tgtEl>
                                          <p:spTgt spid="82"/>
                                        </p:tgtEl>
                                        <p:attrNameLst>
                                          <p:attrName>ppt_x</p:attrName>
                                        </p:attrNameLst>
                                      </p:cBhvr>
                                      <p:tavLst>
                                        <p:tav tm="0">
                                          <p:val>
                                            <p:strVal val="0-#ppt_w/2"/>
                                          </p:val>
                                        </p:tav>
                                        <p:tav tm="100000">
                                          <p:val>
                                            <p:strVal val="#ppt_x"/>
                                          </p:val>
                                        </p:tav>
                                      </p:tavLst>
                                    </p:anim>
                                    <p:anim calcmode="lin" valueType="num">
                                      <p:cBhvr additive="base">
                                        <p:cTn id="96"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8" fill="hold" grpId="0" nodeType="clickEffect">
                                  <p:stCondLst>
                                    <p:cond delay="0"/>
                                  </p:stCondLst>
                                  <p:childTnLst>
                                    <p:set>
                                      <p:cBhvr>
                                        <p:cTn id="100" dur="1" fill="hold">
                                          <p:stCondLst>
                                            <p:cond delay="0"/>
                                          </p:stCondLst>
                                        </p:cTn>
                                        <p:tgtEl>
                                          <p:spTgt spid="4"/>
                                        </p:tgtEl>
                                        <p:attrNameLst>
                                          <p:attrName>style.visibility</p:attrName>
                                        </p:attrNameLst>
                                      </p:cBhvr>
                                      <p:to>
                                        <p:strVal val="visible"/>
                                      </p:to>
                                    </p:set>
                                    <p:anim calcmode="lin" valueType="num">
                                      <p:cBhvr additive="base">
                                        <p:cTn id="101" dur="500" fill="hold"/>
                                        <p:tgtEl>
                                          <p:spTgt spid="4"/>
                                        </p:tgtEl>
                                        <p:attrNameLst>
                                          <p:attrName>ppt_x</p:attrName>
                                        </p:attrNameLst>
                                      </p:cBhvr>
                                      <p:tavLst>
                                        <p:tav tm="0">
                                          <p:val>
                                            <p:strVal val="0-#ppt_w/2"/>
                                          </p:val>
                                        </p:tav>
                                        <p:tav tm="100000">
                                          <p:val>
                                            <p:strVal val="#ppt_x"/>
                                          </p:val>
                                        </p:tav>
                                      </p:tavLst>
                                    </p:anim>
                                    <p:anim calcmode="lin" valueType="num">
                                      <p:cBhvr additive="base">
                                        <p:cTn id="10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grpId="0" nodeType="click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fill="hold"/>
                                        <p:tgtEl>
                                          <p:spTgt spid="23"/>
                                        </p:tgtEl>
                                        <p:attrNameLst>
                                          <p:attrName>ppt_x</p:attrName>
                                        </p:attrNameLst>
                                      </p:cBhvr>
                                      <p:tavLst>
                                        <p:tav tm="0">
                                          <p:val>
                                            <p:strVal val="0-#ppt_w/2"/>
                                          </p:val>
                                        </p:tav>
                                        <p:tav tm="100000">
                                          <p:val>
                                            <p:strVal val="#ppt_x"/>
                                          </p:val>
                                        </p:tav>
                                      </p:tavLst>
                                    </p:anim>
                                    <p:anim calcmode="lin" valueType="num">
                                      <p:cBhvr additive="base">
                                        <p:cTn id="10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grpId="0" nodeType="clickEffect">
                                  <p:stCondLst>
                                    <p:cond delay="0"/>
                                  </p:stCondLst>
                                  <p:childTnLst>
                                    <p:set>
                                      <p:cBhvr>
                                        <p:cTn id="112" dur="1" fill="hold">
                                          <p:stCondLst>
                                            <p:cond delay="0"/>
                                          </p:stCondLst>
                                        </p:cTn>
                                        <p:tgtEl>
                                          <p:spTgt spid="6"/>
                                        </p:tgtEl>
                                        <p:attrNameLst>
                                          <p:attrName>style.visibility</p:attrName>
                                        </p:attrNameLst>
                                      </p:cBhvr>
                                      <p:to>
                                        <p:strVal val="visible"/>
                                      </p:to>
                                    </p:set>
                                    <p:anim calcmode="lin" valueType="num">
                                      <p:cBhvr additive="base">
                                        <p:cTn id="113" dur="500" fill="hold"/>
                                        <p:tgtEl>
                                          <p:spTgt spid="6"/>
                                        </p:tgtEl>
                                        <p:attrNameLst>
                                          <p:attrName>ppt_x</p:attrName>
                                        </p:attrNameLst>
                                      </p:cBhvr>
                                      <p:tavLst>
                                        <p:tav tm="0">
                                          <p:val>
                                            <p:strVal val="0-#ppt_w/2"/>
                                          </p:val>
                                        </p:tav>
                                        <p:tav tm="100000">
                                          <p:val>
                                            <p:strVal val="#ppt_x"/>
                                          </p:val>
                                        </p:tav>
                                      </p:tavLst>
                                    </p:anim>
                                    <p:anim calcmode="lin" valueType="num">
                                      <p:cBhvr additive="base">
                                        <p:cTn id="1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1" fill="hold" grpId="0" nodeType="click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500" fill="hold"/>
                                        <p:tgtEl>
                                          <p:spTgt spid="26"/>
                                        </p:tgtEl>
                                        <p:attrNameLst>
                                          <p:attrName>ppt_x</p:attrName>
                                        </p:attrNameLst>
                                      </p:cBhvr>
                                      <p:tavLst>
                                        <p:tav tm="0">
                                          <p:val>
                                            <p:strVal val="#ppt_x"/>
                                          </p:val>
                                        </p:tav>
                                        <p:tav tm="100000">
                                          <p:val>
                                            <p:strVal val="#ppt_x"/>
                                          </p:val>
                                        </p:tav>
                                      </p:tavLst>
                                    </p:anim>
                                    <p:anim calcmode="lin" valueType="num">
                                      <p:cBhvr additive="base">
                                        <p:cTn id="120" dur="500" fill="hold"/>
                                        <p:tgtEl>
                                          <p:spTgt spid="26"/>
                                        </p:tgtEl>
                                        <p:attrNameLst>
                                          <p:attrName>ppt_y</p:attrName>
                                        </p:attrNameLst>
                                      </p:cBhvr>
                                      <p:tavLst>
                                        <p:tav tm="0">
                                          <p:val>
                                            <p:strVal val="0-#ppt_h/2"/>
                                          </p:val>
                                        </p:tav>
                                        <p:tav tm="100000">
                                          <p:val>
                                            <p:strVal val="#ppt_y"/>
                                          </p:val>
                                        </p:tav>
                                      </p:tavLst>
                                    </p:anim>
                                  </p:childTnLst>
                                </p:cTn>
                              </p:par>
                              <p:par>
                                <p:cTn id="121" presetID="2" presetClass="entr" presetSubtype="1" fill="hold" nodeType="withEffect">
                                  <p:stCondLst>
                                    <p:cond delay="0"/>
                                  </p:stCondLst>
                                  <p:childTnLst>
                                    <p:set>
                                      <p:cBhvr>
                                        <p:cTn id="122" dur="1" fill="hold">
                                          <p:stCondLst>
                                            <p:cond delay="0"/>
                                          </p:stCondLst>
                                        </p:cTn>
                                        <p:tgtEl>
                                          <p:spTgt spid="77"/>
                                        </p:tgtEl>
                                        <p:attrNameLst>
                                          <p:attrName>style.visibility</p:attrName>
                                        </p:attrNameLst>
                                      </p:cBhvr>
                                      <p:to>
                                        <p:strVal val="visible"/>
                                      </p:to>
                                    </p:set>
                                    <p:anim calcmode="lin" valueType="num">
                                      <p:cBhvr additive="base">
                                        <p:cTn id="123" dur="500" fill="hold"/>
                                        <p:tgtEl>
                                          <p:spTgt spid="77"/>
                                        </p:tgtEl>
                                        <p:attrNameLst>
                                          <p:attrName>ppt_x</p:attrName>
                                        </p:attrNameLst>
                                      </p:cBhvr>
                                      <p:tavLst>
                                        <p:tav tm="0">
                                          <p:val>
                                            <p:strVal val="#ppt_x"/>
                                          </p:val>
                                        </p:tav>
                                        <p:tav tm="100000">
                                          <p:val>
                                            <p:strVal val="#ppt_x"/>
                                          </p:val>
                                        </p:tav>
                                      </p:tavLst>
                                    </p:anim>
                                    <p:anim calcmode="lin" valueType="num">
                                      <p:cBhvr additive="base">
                                        <p:cTn id="124" dur="500" fill="hold"/>
                                        <p:tgtEl>
                                          <p:spTgt spid="77"/>
                                        </p:tgtEl>
                                        <p:attrNameLst>
                                          <p:attrName>ppt_y</p:attrName>
                                        </p:attrNameLst>
                                      </p:cBhvr>
                                      <p:tavLst>
                                        <p:tav tm="0">
                                          <p:val>
                                            <p:strVal val="0-#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1" fill="hold" grpId="0" nodeType="clickEffect">
                                  <p:stCondLst>
                                    <p:cond delay="0"/>
                                  </p:stCondLst>
                                  <p:childTnLst>
                                    <p:set>
                                      <p:cBhvr>
                                        <p:cTn id="128" dur="1" fill="hold">
                                          <p:stCondLst>
                                            <p:cond delay="0"/>
                                          </p:stCondLst>
                                        </p:cTn>
                                        <p:tgtEl>
                                          <p:spTgt spid="25"/>
                                        </p:tgtEl>
                                        <p:attrNameLst>
                                          <p:attrName>style.visibility</p:attrName>
                                        </p:attrNameLst>
                                      </p:cBhvr>
                                      <p:to>
                                        <p:strVal val="visible"/>
                                      </p:to>
                                    </p:set>
                                    <p:anim calcmode="lin" valueType="num">
                                      <p:cBhvr additive="base">
                                        <p:cTn id="129" dur="500" fill="hold"/>
                                        <p:tgtEl>
                                          <p:spTgt spid="25"/>
                                        </p:tgtEl>
                                        <p:attrNameLst>
                                          <p:attrName>ppt_x</p:attrName>
                                        </p:attrNameLst>
                                      </p:cBhvr>
                                      <p:tavLst>
                                        <p:tav tm="0">
                                          <p:val>
                                            <p:strVal val="#ppt_x"/>
                                          </p:val>
                                        </p:tav>
                                        <p:tav tm="100000">
                                          <p:val>
                                            <p:strVal val="#ppt_x"/>
                                          </p:val>
                                        </p:tav>
                                      </p:tavLst>
                                    </p:anim>
                                    <p:anim calcmode="lin" valueType="num">
                                      <p:cBhvr additive="base">
                                        <p:cTn id="130" dur="500" fill="hold"/>
                                        <p:tgtEl>
                                          <p:spTgt spid="25"/>
                                        </p:tgtEl>
                                        <p:attrNameLst>
                                          <p:attrName>ppt_y</p:attrName>
                                        </p:attrNameLst>
                                      </p:cBhvr>
                                      <p:tavLst>
                                        <p:tav tm="0">
                                          <p:val>
                                            <p:strVal val="0-#ppt_h/2"/>
                                          </p:val>
                                        </p:tav>
                                        <p:tav tm="100000">
                                          <p:val>
                                            <p:strVal val="#ppt_y"/>
                                          </p:val>
                                        </p:tav>
                                      </p:tavLst>
                                    </p:anim>
                                  </p:childTnLst>
                                </p:cTn>
                              </p:par>
                              <p:par>
                                <p:cTn id="131" presetID="2" presetClass="entr" presetSubtype="1" fill="hold" nodeType="with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additive="base">
                                        <p:cTn id="133" dur="500" fill="hold"/>
                                        <p:tgtEl>
                                          <p:spTgt spid="43"/>
                                        </p:tgtEl>
                                        <p:attrNameLst>
                                          <p:attrName>ppt_x</p:attrName>
                                        </p:attrNameLst>
                                      </p:cBhvr>
                                      <p:tavLst>
                                        <p:tav tm="0">
                                          <p:val>
                                            <p:strVal val="#ppt_x"/>
                                          </p:val>
                                        </p:tav>
                                        <p:tav tm="100000">
                                          <p:val>
                                            <p:strVal val="#ppt_x"/>
                                          </p:val>
                                        </p:tav>
                                      </p:tavLst>
                                    </p:anim>
                                    <p:anim calcmode="lin" valueType="num">
                                      <p:cBhvr additive="base">
                                        <p:cTn id="134"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83"/>
                                        </p:tgtEl>
                                        <p:attrNameLst>
                                          <p:attrName>style.visibility</p:attrName>
                                        </p:attrNameLst>
                                      </p:cBhvr>
                                      <p:to>
                                        <p:strVal val="visible"/>
                                      </p:to>
                                    </p:set>
                                    <p:anim calcmode="lin" valueType="num">
                                      <p:cBhvr additive="base">
                                        <p:cTn id="139" dur="500" fill="hold"/>
                                        <p:tgtEl>
                                          <p:spTgt spid="83"/>
                                        </p:tgtEl>
                                        <p:attrNameLst>
                                          <p:attrName>ppt_x</p:attrName>
                                        </p:attrNameLst>
                                      </p:cBhvr>
                                      <p:tavLst>
                                        <p:tav tm="0">
                                          <p:val>
                                            <p:strVal val="0-#ppt_w/2"/>
                                          </p:val>
                                        </p:tav>
                                        <p:tav tm="100000">
                                          <p:val>
                                            <p:strVal val="#ppt_x"/>
                                          </p:val>
                                        </p:tav>
                                      </p:tavLst>
                                    </p:anim>
                                    <p:anim calcmode="lin" valueType="num">
                                      <p:cBhvr additive="base">
                                        <p:cTn id="140" dur="500" fill="hold"/>
                                        <p:tgtEl>
                                          <p:spTgt spid="83"/>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additive="base">
                                        <p:cTn id="143" dur="500" fill="hold"/>
                                        <p:tgtEl>
                                          <p:spTgt spid="27"/>
                                        </p:tgtEl>
                                        <p:attrNameLst>
                                          <p:attrName>ppt_x</p:attrName>
                                        </p:attrNameLst>
                                      </p:cBhvr>
                                      <p:tavLst>
                                        <p:tav tm="0">
                                          <p:val>
                                            <p:strVal val="0-#ppt_w/2"/>
                                          </p:val>
                                        </p:tav>
                                        <p:tav tm="100000">
                                          <p:val>
                                            <p:strVal val="#ppt_x"/>
                                          </p:val>
                                        </p:tav>
                                      </p:tavLst>
                                    </p:anim>
                                    <p:anim calcmode="lin" valueType="num">
                                      <p:cBhvr additive="base">
                                        <p:cTn id="1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8" fill="hold" grpId="0" nodeType="click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additive="base">
                                        <p:cTn id="149" dur="500" fill="hold"/>
                                        <p:tgtEl>
                                          <p:spTgt spid="28"/>
                                        </p:tgtEl>
                                        <p:attrNameLst>
                                          <p:attrName>ppt_x</p:attrName>
                                        </p:attrNameLst>
                                      </p:cBhvr>
                                      <p:tavLst>
                                        <p:tav tm="0">
                                          <p:val>
                                            <p:strVal val="0-#ppt_w/2"/>
                                          </p:val>
                                        </p:tav>
                                        <p:tav tm="100000">
                                          <p:val>
                                            <p:strVal val="#ppt_x"/>
                                          </p:val>
                                        </p:tav>
                                      </p:tavLst>
                                    </p:anim>
                                    <p:anim calcmode="lin" valueType="num">
                                      <p:cBhvr additive="base">
                                        <p:cTn id="150" dur="500" fill="hold"/>
                                        <p:tgtEl>
                                          <p:spTgt spid="28"/>
                                        </p:tgtEl>
                                        <p:attrNameLst>
                                          <p:attrName>ppt_y</p:attrName>
                                        </p:attrNameLst>
                                      </p:cBhvr>
                                      <p:tavLst>
                                        <p:tav tm="0">
                                          <p:val>
                                            <p:strVal val="#ppt_y"/>
                                          </p:val>
                                        </p:tav>
                                        <p:tav tm="100000">
                                          <p:val>
                                            <p:strVal val="#ppt_y"/>
                                          </p:val>
                                        </p:tav>
                                      </p:tavLst>
                                    </p:anim>
                                  </p:childTnLst>
                                </p:cTn>
                              </p:par>
                              <p:par>
                                <p:cTn id="151" presetID="2" presetClass="entr" presetSubtype="8" fill="hold" grpId="0" nodeType="withEffect">
                                  <p:stCondLst>
                                    <p:cond delay="0"/>
                                  </p:stCondLst>
                                  <p:childTnLst>
                                    <p:set>
                                      <p:cBhvr>
                                        <p:cTn id="152" dur="1" fill="hold">
                                          <p:stCondLst>
                                            <p:cond delay="0"/>
                                          </p:stCondLst>
                                        </p:cTn>
                                        <p:tgtEl>
                                          <p:spTgt spid="29"/>
                                        </p:tgtEl>
                                        <p:attrNameLst>
                                          <p:attrName>style.visibility</p:attrName>
                                        </p:attrNameLst>
                                      </p:cBhvr>
                                      <p:to>
                                        <p:strVal val="visible"/>
                                      </p:to>
                                    </p:set>
                                    <p:anim calcmode="lin" valueType="num">
                                      <p:cBhvr additive="base">
                                        <p:cTn id="153" dur="500" fill="hold"/>
                                        <p:tgtEl>
                                          <p:spTgt spid="29"/>
                                        </p:tgtEl>
                                        <p:attrNameLst>
                                          <p:attrName>ppt_x</p:attrName>
                                        </p:attrNameLst>
                                      </p:cBhvr>
                                      <p:tavLst>
                                        <p:tav tm="0">
                                          <p:val>
                                            <p:strVal val="0-#ppt_w/2"/>
                                          </p:val>
                                        </p:tav>
                                        <p:tav tm="100000">
                                          <p:val>
                                            <p:strVal val="#ppt_x"/>
                                          </p:val>
                                        </p:tav>
                                      </p:tavLst>
                                    </p:anim>
                                    <p:anim calcmode="lin" valueType="num">
                                      <p:cBhvr additive="base">
                                        <p:cTn id="15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1" fill="hold" grpId="0" nodeType="clickEffect">
                                  <p:stCondLst>
                                    <p:cond delay="0"/>
                                  </p:stCondLst>
                                  <p:childTnLst>
                                    <p:set>
                                      <p:cBhvr>
                                        <p:cTn id="158" dur="1" fill="hold">
                                          <p:stCondLst>
                                            <p:cond delay="0"/>
                                          </p:stCondLst>
                                        </p:cTn>
                                        <p:tgtEl>
                                          <p:spTgt spid="31"/>
                                        </p:tgtEl>
                                        <p:attrNameLst>
                                          <p:attrName>style.visibility</p:attrName>
                                        </p:attrNameLst>
                                      </p:cBhvr>
                                      <p:to>
                                        <p:strVal val="visible"/>
                                      </p:to>
                                    </p:set>
                                    <p:anim calcmode="lin" valueType="num">
                                      <p:cBhvr additive="base">
                                        <p:cTn id="159" dur="500" fill="hold"/>
                                        <p:tgtEl>
                                          <p:spTgt spid="31"/>
                                        </p:tgtEl>
                                        <p:attrNameLst>
                                          <p:attrName>ppt_x</p:attrName>
                                        </p:attrNameLst>
                                      </p:cBhvr>
                                      <p:tavLst>
                                        <p:tav tm="0">
                                          <p:val>
                                            <p:strVal val="#ppt_x"/>
                                          </p:val>
                                        </p:tav>
                                        <p:tav tm="100000">
                                          <p:val>
                                            <p:strVal val="#ppt_x"/>
                                          </p:val>
                                        </p:tav>
                                      </p:tavLst>
                                    </p:anim>
                                    <p:anim calcmode="lin" valueType="num">
                                      <p:cBhvr additive="base">
                                        <p:cTn id="160" dur="500" fill="hold"/>
                                        <p:tgtEl>
                                          <p:spTgt spid="31"/>
                                        </p:tgtEl>
                                        <p:attrNameLst>
                                          <p:attrName>ppt_y</p:attrName>
                                        </p:attrNameLst>
                                      </p:cBhvr>
                                      <p:tavLst>
                                        <p:tav tm="0">
                                          <p:val>
                                            <p:strVal val="0-#ppt_h/2"/>
                                          </p:val>
                                        </p:tav>
                                        <p:tav tm="100000">
                                          <p:val>
                                            <p:strVal val="#ppt_y"/>
                                          </p:val>
                                        </p:tav>
                                      </p:tavLst>
                                    </p:anim>
                                  </p:childTnLst>
                                </p:cTn>
                              </p:par>
                              <p:par>
                                <p:cTn id="161" presetID="2" presetClass="entr" presetSubtype="1" fill="hold" nodeType="withEffect">
                                  <p:stCondLst>
                                    <p:cond delay="0"/>
                                  </p:stCondLst>
                                  <p:childTnLst>
                                    <p:set>
                                      <p:cBhvr>
                                        <p:cTn id="162" dur="1" fill="hold">
                                          <p:stCondLst>
                                            <p:cond delay="0"/>
                                          </p:stCondLst>
                                        </p:cTn>
                                        <p:tgtEl>
                                          <p:spTgt spid="76"/>
                                        </p:tgtEl>
                                        <p:attrNameLst>
                                          <p:attrName>style.visibility</p:attrName>
                                        </p:attrNameLst>
                                      </p:cBhvr>
                                      <p:to>
                                        <p:strVal val="visible"/>
                                      </p:to>
                                    </p:set>
                                    <p:anim calcmode="lin" valueType="num">
                                      <p:cBhvr additive="base">
                                        <p:cTn id="163" dur="500" fill="hold"/>
                                        <p:tgtEl>
                                          <p:spTgt spid="76"/>
                                        </p:tgtEl>
                                        <p:attrNameLst>
                                          <p:attrName>ppt_x</p:attrName>
                                        </p:attrNameLst>
                                      </p:cBhvr>
                                      <p:tavLst>
                                        <p:tav tm="0">
                                          <p:val>
                                            <p:strVal val="#ppt_x"/>
                                          </p:val>
                                        </p:tav>
                                        <p:tav tm="100000">
                                          <p:val>
                                            <p:strVal val="#ppt_x"/>
                                          </p:val>
                                        </p:tav>
                                      </p:tavLst>
                                    </p:anim>
                                    <p:anim calcmode="lin" valueType="num">
                                      <p:cBhvr additive="base">
                                        <p:cTn id="164" dur="500" fill="hold"/>
                                        <p:tgtEl>
                                          <p:spTgt spid="76"/>
                                        </p:tgtEl>
                                        <p:attrNameLst>
                                          <p:attrName>ppt_y</p:attrName>
                                        </p:attrNameLst>
                                      </p:cBhvr>
                                      <p:tavLst>
                                        <p:tav tm="0">
                                          <p:val>
                                            <p:strVal val="0-#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30"/>
                                        </p:tgtEl>
                                        <p:attrNameLst>
                                          <p:attrName>style.visibility</p:attrName>
                                        </p:attrNameLst>
                                      </p:cBhvr>
                                      <p:to>
                                        <p:strVal val="visible"/>
                                      </p:to>
                                    </p:set>
                                    <p:anim calcmode="lin" valueType="num">
                                      <p:cBhvr additive="base">
                                        <p:cTn id="169" dur="500" fill="hold"/>
                                        <p:tgtEl>
                                          <p:spTgt spid="30"/>
                                        </p:tgtEl>
                                        <p:attrNameLst>
                                          <p:attrName>ppt_x</p:attrName>
                                        </p:attrNameLst>
                                      </p:cBhvr>
                                      <p:tavLst>
                                        <p:tav tm="0">
                                          <p:val>
                                            <p:strVal val="0-#ppt_w/2"/>
                                          </p:val>
                                        </p:tav>
                                        <p:tav tm="100000">
                                          <p:val>
                                            <p:strVal val="#ppt_x"/>
                                          </p:val>
                                        </p:tav>
                                      </p:tavLst>
                                    </p:anim>
                                    <p:anim calcmode="lin" valueType="num">
                                      <p:cBhvr additive="base">
                                        <p:cTn id="170" dur="500" fill="hold"/>
                                        <p:tgtEl>
                                          <p:spTgt spid="30"/>
                                        </p:tgtEl>
                                        <p:attrNameLst>
                                          <p:attrName>ppt_y</p:attrName>
                                        </p:attrNameLst>
                                      </p:cBhvr>
                                      <p:tavLst>
                                        <p:tav tm="0">
                                          <p:val>
                                            <p:strVal val="#ppt_y"/>
                                          </p:val>
                                        </p:tav>
                                        <p:tav tm="100000">
                                          <p:val>
                                            <p:strVal val="#ppt_y"/>
                                          </p:val>
                                        </p:tav>
                                      </p:tavLst>
                                    </p:anim>
                                  </p:childTnLst>
                                </p:cTn>
                              </p:par>
                              <p:par>
                                <p:cTn id="171" presetID="2" presetClass="entr" presetSubtype="8" fill="hold"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additive="base">
                                        <p:cTn id="173" dur="500" fill="hold"/>
                                        <p:tgtEl>
                                          <p:spTgt spid="42"/>
                                        </p:tgtEl>
                                        <p:attrNameLst>
                                          <p:attrName>ppt_x</p:attrName>
                                        </p:attrNameLst>
                                      </p:cBhvr>
                                      <p:tavLst>
                                        <p:tav tm="0">
                                          <p:val>
                                            <p:strVal val="0-#ppt_w/2"/>
                                          </p:val>
                                        </p:tav>
                                        <p:tav tm="100000">
                                          <p:val>
                                            <p:strVal val="#ppt_x"/>
                                          </p:val>
                                        </p:tav>
                                      </p:tavLst>
                                    </p:anim>
                                    <p:anim calcmode="lin" valueType="num">
                                      <p:cBhvr additive="base">
                                        <p:cTn id="174" dur="500" fill="hold"/>
                                        <p:tgtEl>
                                          <p:spTgt spid="42"/>
                                        </p:tgtEl>
                                        <p:attrNameLst>
                                          <p:attrName>ppt_y</p:attrName>
                                        </p:attrNameLst>
                                      </p:cBhvr>
                                      <p:tavLst>
                                        <p:tav tm="0">
                                          <p:val>
                                            <p:strVal val="#ppt_y"/>
                                          </p:val>
                                        </p:tav>
                                        <p:tav tm="100000">
                                          <p:val>
                                            <p:strVal val="#ppt_y"/>
                                          </p:val>
                                        </p:tav>
                                      </p:tavLst>
                                    </p:anim>
                                  </p:childTnLst>
                                </p:cTn>
                              </p:par>
                              <p:par>
                                <p:cTn id="175" presetID="2" presetClass="entr" presetSubtype="8" fill="hold" grpId="0" nodeType="withEffect">
                                  <p:stCondLst>
                                    <p:cond delay="0"/>
                                  </p:stCondLst>
                                  <p:childTnLst>
                                    <p:set>
                                      <p:cBhvr>
                                        <p:cTn id="176" dur="1" fill="hold">
                                          <p:stCondLst>
                                            <p:cond delay="0"/>
                                          </p:stCondLst>
                                        </p:cTn>
                                        <p:tgtEl>
                                          <p:spTgt spid="86"/>
                                        </p:tgtEl>
                                        <p:attrNameLst>
                                          <p:attrName>style.visibility</p:attrName>
                                        </p:attrNameLst>
                                      </p:cBhvr>
                                      <p:to>
                                        <p:strVal val="visible"/>
                                      </p:to>
                                    </p:set>
                                    <p:anim calcmode="lin" valueType="num">
                                      <p:cBhvr additive="base">
                                        <p:cTn id="177" dur="500" fill="hold"/>
                                        <p:tgtEl>
                                          <p:spTgt spid="86"/>
                                        </p:tgtEl>
                                        <p:attrNameLst>
                                          <p:attrName>ppt_x</p:attrName>
                                        </p:attrNameLst>
                                      </p:cBhvr>
                                      <p:tavLst>
                                        <p:tav tm="0">
                                          <p:val>
                                            <p:strVal val="0-#ppt_w/2"/>
                                          </p:val>
                                        </p:tav>
                                        <p:tav tm="100000">
                                          <p:val>
                                            <p:strVal val="#ppt_x"/>
                                          </p:val>
                                        </p:tav>
                                      </p:tavLst>
                                    </p:anim>
                                    <p:anim calcmode="lin" valueType="num">
                                      <p:cBhvr additive="base">
                                        <p:cTn id="178" dur="500" fill="hold"/>
                                        <p:tgtEl>
                                          <p:spTgt spid="86"/>
                                        </p:tgtEl>
                                        <p:attrNameLst>
                                          <p:attrName>ppt_y</p:attrName>
                                        </p:attrNameLst>
                                      </p:cBhvr>
                                      <p:tavLst>
                                        <p:tav tm="0">
                                          <p:val>
                                            <p:strVal val="#ppt_y"/>
                                          </p:val>
                                        </p:tav>
                                        <p:tav tm="100000">
                                          <p:val>
                                            <p:strVal val="#ppt_y"/>
                                          </p:val>
                                        </p:tav>
                                      </p:tavLst>
                                    </p:anim>
                                  </p:childTnLst>
                                </p:cTn>
                              </p:par>
                              <p:par>
                                <p:cTn id="179" presetID="2" presetClass="entr" presetSubtype="8" fill="hold" grpId="0" nodeType="withEffect">
                                  <p:stCondLst>
                                    <p:cond delay="0"/>
                                  </p:stCondLst>
                                  <p:childTnLst>
                                    <p:set>
                                      <p:cBhvr>
                                        <p:cTn id="180" dur="1" fill="hold">
                                          <p:stCondLst>
                                            <p:cond delay="0"/>
                                          </p:stCondLst>
                                        </p:cTn>
                                        <p:tgtEl>
                                          <p:spTgt spid="33"/>
                                        </p:tgtEl>
                                        <p:attrNameLst>
                                          <p:attrName>style.visibility</p:attrName>
                                        </p:attrNameLst>
                                      </p:cBhvr>
                                      <p:to>
                                        <p:strVal val="visible"/>
                                      </p:to>
                                    </p:set>
                                    <p:anim calcmode="lin" valueType="num">
                                      <p:cBhvr additive="base">
                                        <p:cTn id="181" dur="500" fill="hold"/>
                                        <p:tgtEl>
                                          <p:spTgt spid="33"/>
                                        </p:tgtEl>
                                        <p:attrNameLst>
                                          <p:attrName>ppt_x</p:attrName>
                                        </p:attrNameLst>
                                      </p:cBhvr>
                                      <p:tavLst>
                                        <p:tav tm="0">
                                          <p:val>
                                            <p:strVal val="0-#ppt_w/2"/>
                                          </p:val>
                                        </p:tav>
                                        <p:tav tm="100000">
                                          <p:val>
                                            <p:strVal val="#ppt_x"/>
                                          </p:val>
                                        </p:tav>
                                      </p:tavLst>
                                    </p:anim>
                                    <p:anim calcmode="lin" valueType="num">
                                      <p:cBhvr additive="base">
                                        <p:cTn id="18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34"/>
                                        </p:tgtEl>
                                        <p:attrNameLst>
                                          <p:attrName>style.visibility</p:attrName>
                                        </p:attrNameLst>
                                      </p:cBhvr>
                                      <p:to>
                                        <p:strVal val="visible"/>
                                      </p:to>
                                    </p:set>
                                    <p:anim calcmode="lin" valueType="num">
                                      <p:cBhvr additive="base">
                                        <p:cTn id="187" dur="500" fill="hold"/>
                                        <p:tgtEl>
                                          <p:spTgt spid="34"/>
                                        </p:tgtEl>
                                        <p:attrNameLst>
                                          <p:attrName>ppt_x</p:attrName>
                                        </p:attrNameLst>
                                      </p:cBhvr>
                                      <p:tavLst>
                                        <p:tav tm="0">
                                          <p:val>
                                            <p:strVal val="0-#ppt_w/2"/>
                                          </p:val>
                                        </p:tav>
                                        <p:tav tm="100000">
                                          <p:val>
                                            <p:strVal val="#ppt_x"/>
                                          </p:val>
                                        </p:tav>
                                      </p:tavLst>
                                    </p:anim>
                                    <p:anim calcmode="lin" valueType="num">
                                      <p:cBhvr additive="base">
                                        <p:cTn id="188" dur="500" fill="hold"/>
                                        <p:tgtEl>
                                          <p:spTgt spid="34"/>
                                        </p:tgtEl>
                                        <p:attrNameLst>
                                          <p:attrName>ppt_y</p:attrName>
                                        </p:attrNameLst>
                                      </p:cBhvr>
                                      <p:tavLst>
                                        <p:tav tm="0">
                                          <p:val>
                                            <p:strVal val="#ppt_y"/>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35"/>
                                        </p:tgtEl>
                                        <p:attrNameLst>
                                          <p:attrName>style.visibility</p:attrName>
                                        </p:attrNameLst>
                                      </p:cBhvr>
                                      <p:to>
                                        <p:strVal val="visible"/>
                                      </p:to>
                                    </p:set>
                                    <p:anim calcmode="lin" valueType="num">
                                      <p:cBhvr additive="base">
                                        <p:cTn id="191" dur="500" fill="hold"/>
                                        <p:tgtEl>
                                          <p:spTgt spid="35"/>
                                        </p:tgtEl>
                                        <p:attrNameLst>
                                          <p:attrName>ppt_x</p:attrName>
                                        </p:attrNameLst>
                                      </p:cBhvr>
                                      <p:tavLst>
                                        <p:tav tm="0">
                                          <p:val>
                                            <p:strVal val="0-#ppt_w/2"/>
                                          </p:val>
                                        </p:tav>
                                        <p:tav tm="100000">
                                          <p:val>
                                            <p:strVal val="#ppt_x"/>
                                          </p:val>
                                        </p:tav>
                                      </p:tavLst>
                                    </p:anim>
                                    <p:anim calcmode="lin" valueType="num">
                                      <p:cBhvr additive="base">
                                        <p:cTn id="192"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1" fill="hold" grpId="0" nodeType="clickEffect">
                                  <p:stCondLst>
                                    <p:cond delay="0"/>
                                  </p:stCondLst>
                                  <p:childTnLst>
                                    <p:set>
                                      <p:cBhvr>
                                        <p:cTn id="196" dur="1" fill="hold">
                                          <p:stCondLst>
                                            <p:cond delay="0"/>
                                          </p:stCondLst>
                                        </p:cTn>
                                        <p:tgtEl>
                                          <p:spTgt spid="37"/>
                                        </p:tgtEl>
                                        <p:attrNameLst>
                                          <p:attrName>style.visibility</p:attrName>
                                        </p:attrNameLst>
                                      </p:cBhvr>
                                      <p:to>
                                        <p:strVal val="visible"/>
                                      </p:to>
                                    </p:set>
                                    <p:anim calcmode="lin" valueType="num">
                                      <p:cBhvr additive="base">
                                        <p:cTn id="197" dur="500" fill="hold"/>
                                        <p:tgtEl>
                                          <p:spTgt spid="37"/>
                                        </p:tgtEl>
                                        <p:attrNameLst>
                                          <p:attrName>ppt_x</p:attrName>
                                        </p:attrNameLst>
                                      </p:cBhvr>
                                      <p:tavLst>
                                        <p:tav tm="0">
                                          <p:val>
                                            <p:strVal val="#ppt_x"/>
                                          </p:val>
                                        </p:tav>
                                        <p:tav tm="100000">
                                          <p:val>
                                            <p:strVal val="#ppt_x"/>
                                          </p:val>
                                        </p:tav>
                                      </p:tavLst>
                                    </p:anim>
                                    <p:anim calcmode="lin" valueType="num">
                                      <p:cBhvr additive="base">
                                        <p:cTn id="198" dur="500" fill="hold"/>
                                        <p:tgtEl>
                                          <p:spTgt spid="37"/>
                                        </p:tgtEl>
                                        <p:attrNameLst>
                                          <p:attrName>ppt_y</p:attrName>
                                        </p:attrNameLst>
                                      </p:cBhvr>
                                      <p:tavLst>
                                        <p:tav tm="0">
                                          <p:val>
                                            <p:strVal val="0-#ppt_h/2"/>
                                          </p:val>
                                        </p:tav>
                                        <p:tav tm="100000">
                                          <p:val>
                                            <p:strVal val="#ppt_y"/>
                                          </p:val>
                                        </p:tav>
                                      </p:tavLst>
                                    </p:anim>
                                  </p:childTnLst>
                                </p:cTn>
                              </p:par>
                              <p:par>
                                <p:cTn id="199" presetID="2" presetClass="entr" presetSubtype="1" fill="hold" nodeType="withEffect">
                                  <p:stCondLst>
                                    <p:cond delay="0"/>
                                  </p:stCondLst>
                                  <p:childTnLst>
                                    <p:set>
                                      <p:cBhvr>
                                        <p:cTn id="200" dur="1" fill="hold">
                                          <p:stCondLst>
                                            <p:cond delay="0"/>
                                          </p:stCondLst>
                                        </p:cTn>
                                        <p:tgtEl>
                                          <p:spTgt spid="75"/>
                                        </p:tgtEl>
                                        <p:attrNameLst>
                                          <p:attrName>style.visibility</p:attrName>
                                        </p:attrNameLst>
                                      </p:cBhvr>
                                      <p:to>
                                        <p:strVal val="visible"/>
                                      </p:to>
                                    </p:set>
                                    <p:anim calcmode="lin" valueType="num">
                                      <p:cBhvr additive="base">
                                        <p:cTn id="201" dur="500" fill="hold"/>
                                        <p:tgtEl>
                                          <p:spTgt spid="75"/>
                                        </p:tgtEl>
                                        <p:attrNameLst>
                                          <p:attrName>ppt_x</p:attrName>
                                        </p:attrNameLst>
                                      </p:cBhvr>
                                      <p:tavLst>
                                        <p:tav tm="0">
                                          <p:val>
                                            <p:strVal val="#ppt_x"/>
                                          </p:val>
                                        </p:tav>
                                        <p:tav tm="100000">
                                          <p:val>
                                            <p:strVal val="#ppt_x"/>
                                          </p:val>
                                        </p:tav>
                                      </p:tavLst>
                                    </p:anim>
                                    <p:anim calcmode="lin" valueType="num">
                                      <p:cBhvr additive="base">
                                        <p:cTn id="202"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presetID="2" presetClass="entr" presetSubtype="1" fill="hold" grpId="0" nodeType="clickEffect">
                                  <p:stCondLst>
                                    <p:cond delay="0"/>
                                  </p:stCondLst>
                                  <p:childTnLst>
                                    <p:set>
                                      <p:cBhvr>
                                        <p:cTn id="206" dur="1" fill="hold">
                                          <p:stCondLst>
                                            <p:cond delay="0"/>
                                          </p:stCondLst>
                                        </p:cTn>
                                        <p:tgtEl>
                                          <p:spTgt spid="36"/>
                                        </p:tgtEl>
                                        <p:attrNameLst>
                                          <p:attrName>style.visibility</p:attrName>
                                        </p:attrNameLst>
                                      </p:cBhvr>
                                      <p:to>
                                        <p:strVal val="visible"/>
                                      </p:to>
                                    </p:set>
                                    <p:anim calcmode="lin" valueType="num">
                                      <p:cBhvr additive="base">
                                        <p:cTn id="207" dur="500" fill="hold"/>
                                        <p:tgtEl>
                                          <p:spTgt spid="36"/>
                                        </p:tgtEl>
                                        <p:attrNameLst>
                                          <p:attrName>ppt_x</p:attrName>
                                        </p:attrNameLst>
                                      </p:cBhvr>
                                      <p:tavLst>
                                        <p:tav tm="0">
                                          <p:val>
                                            <p:strVal val="#ppt_x"/>
                                          </p:val>
                                        </p:tav>
                                        <p:tav tm="100000">
                                          <p:val>
                                            <p:strVal val="#ppt_x"/>
                                          </p:val>
                                        </p:tav>
                                      </p:tavLst>
                                    </p:anim>
                                    <p:anim calcmode="lin" valueType="num">
                                      <p:cBhvr additive="base">
                                        <p:cTn id="208" dur="500" fill="hold"/>
                                        <p:tgtEl>
                                          <p:spTgt spid="36"/>
                                        </p:tgtEl>
                                        <p:attrNameLst>
                                          <p:attrName>ppt_y</p:attrName>
                                        </p:attrNameLst>
                                      </p:cBhvr>
                                      <p:tavLst>
                                        <p:tav tm="0">
                                          <p:val>
                                            <p:strVal val="0-#ppt_h/2"/>
                                          </p:val>
                                        </p:tav>
                                        <p:tav tm="100000">
                                          <p:val>
                                            <p:strVal val="#ppt_y"/>
                                          </p:val>
                                        </p:tav>
                                      </p:tavLst>
                                    </p:anim>
                                  </p:childTnLst>
                                </p:cTn>
                              </p:par>
                              <p:par>
                                <p:cTn id="209" presetID="2" presetClass="entr" presetSubtype="1" fill="hold" nodeType="withEffect">
                                  <p:stCondLst>
                                    <p:cond delay="0"/>
                                  </p:stCondLst>
                                  <p:childTnLst>
                                    <p:set>
                                      <p:cBhvr>
                                        <p:cTn id="210" dur="1" fill="hold">
                                          <p:stCondLst>
                                            <p:cond delay="0"/>
                                          </p:stCondLst>
                                        </p:cTn>
                                        <p:tgtEl>
                                          <p:spTgt spid="41"/>
                                        </p:tgtEl>
                                        <p:attrNameLst>
                                          <p:attrName>style.visibility</p:attrName>
                                        </p:attrNameLst>
                                      </p:cBhvr>
                                      <p:to>
                                        <p:strVal val="visible"/>
                                      </p:to>
                                    </p:set>
                                    <p:anim calcmode="lin" valueType="num">
                                      <p:cBhvr additive="base">
                                        <p:cTn id="211" dur="500" fill="hold"/>
                                        <p:tgtEl>
                                          <p:spTgt spid="41"/>
                                        </p:tgtEl>
                                        <p:attrNameLst>
                                          <p:attrName>ppt_x</p:attrName>
                                        </p:attrNameLst>
                                      </p:cBhvr>
                                      <p:tavLst>
                                        <p:tav tm="0">
                                          <p:val>
                                            <p:strVal val="#ppt_x"/>
                                          </p:val>
                                        </p:tav>
                                        <p:tav tm="100000">
                                          <p:val>
                                            <p:strVal val="#ppt_x"/>
                                          </p:val>
                                        </p:tav>
                                      </p:tavLst>
                                    </p:anim>
                                    <p:anim calcmode="lin" valueType="num">
                                      <p:cBhvr additive="base">
                                        <p:cTn id="212"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8" fill="hold" grpId="0" nodeType="clickEffect">
                                  <p:stCondLst>
                                    <p:cond delay="0"/>
                                  </p:stCondLst>
                                  <p:childTnLst>
                                    <p:set>
                                      <p:cBhvr>
                                        <p:cTn id="216" dur="1" fill="hold">
                                          <p:stCondLst>
                                            <p:cond delay="0"/>
                                          </p:stCondLst>
                                        </p:cTn>
                                        <p:tgtEl>
                                          <p:spTgt spid="87"/>
                                        </p:tgtEl>
                                        <p:attrNameLst>
                                          <p:attrName>style.visibility</p:attrName>
                                        </p:attrNameLst>
                                      </p:cBhvr>
                                      <p:to>
                                        <p:strVal val="visible"/>
                                      </p:to>
                                    </p:set>
                                    <p:anim calcmode="lin" valueType="num">
                                      <p:cBhvr additive="base">
                                        <p:cTn id="217" dur="500" fill="hold"/>
                                        <p:tgtEl>
                                          <p:spTgt spid="87"/>
                                        </p:tgtEl>
                                        <p:attrNameLst>
                                          <p:attrName>ppt_x</p:attrName>
                                        </p:attrNameLst>
                                      </p:cBhvr>
                                      <p:tavLst>
                                        <p:tav tm="0">
                                          <p:val>
                                            <p:strVal val="0-#ppt_w/2"/>
                                          </p:val>
                                        </p:tav>
                                        <p:tav tm="100000">
                                          <p:val>
                                            <p:strVal val="#ppt_x"/>
                                          </p:val>
                                        </p:tav>
                                      </p:tavLst>
                                    </p:anim>
                                    <p:anim calcmode="lin" valueType="num">
                                      <p:cBhvr additive="base">
                                        <p:cTn id="218"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animBg="1"/>
      <p:bldP spid="12" grpId="0" animBg="1"/>
      <p:bldP spid="13" grpId="0"/>
      <p:bldP spid="14" grpId="0" animBg="1"/>
      <p:bldP spid="15" grpId="0" animBg="1"/>
      <p:bldP spid="22" grpId="0" animBg="1"/>
      <p:bldP spid="23" grpId="0" animBg="1"/>
      <p:bldP spid="24" grpId="0"/>
      <p:bldP spid="25" grpId="0" animBg="1"/>
      <p:bldP spid="26" grpId="0" animBg="1"/>
      <p:bldP spid="27" grpId="0" animBg="1"/>
      <p:bldP spid="28" grpId="0" animBg="1"/>
      <p:bldP spid="29" grpId="0"/>
      <p:bldP spid="30" grpId="0" animBg="1"/>
      <p:bldP spid="31" grpId="0" animBg="1"/>
      <p:bldP spid="33" grpId="0" animBg="1"/>
      <p:bldP spid="34" grpId="0" animBg="1"/>
      <p:bldP spid="35" grpId="0"/>
      <p:bldP spid="36" grpId="0" animBg="1"/>
      <p:bldP spid="37" grpId="0" animBg="1"/>
      <p:bldP spid="80" grpId="0" animBg="1"/>
      <p:bldP spid="81" grpId="0" animBg="1"/>
      <p:bldP spid="82" grpId="0" animBg="1"/>
      <p:bldP spid="83" grpId="0" animBg="1"/>
      <p:bldP spid="86" grpId="0" animBg="1"/>
      <p:bldP spid="87" grpId="0" animBg="1"/>
      <p:bldP spid="9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b="23281"/>
          <a:stretch/>
        </p:blipFill>
        <p:spPr>
          <a:xfrm>
            <a:off x="1475656" y="116632"/>
            <a:ext cx="1178641" cy="326312"/>
          </a:xfrm>
          <a:prstGeom prst="rect">
            <a:avLst/>
          </a:prstGeom>
        </p:spPr>
      </p:pic>
      <p:sp>
        <p:nvSpPr>
          <p:cNvPr id="11" name="Titre 1"/>
          <p:cNvSpPr>
            <a:spLocks noGrp="1"/>
          </p:cNvSpPr>
          <p:nvPr>
            <p:ph type="ctrTitle"/>
          </p:nvPr>
        </p:nvSpPr>
        <p:spPr>
          <a:xfrm>
            <a:off x="0" y="1886967"/>
            <a:ext cx="9144000" cy="1470025"/>
          </a:xfrm>
        </p:spPr>
        <p:txBody>
          <a:bodyPr/>
          <a:lstStyle/>
          <a:p>
            <a:r>
              <a:rPr lang="fr-FR" b="1" dirty="0" smtClean="0">
                <a:latin typeface="Arial" pitchFamily="34" charset="0"/>
                <a:cs typeface="Arial" pitchFamily="34" charset="0"/>
              </a:rPr>
              <a:t>Formation « aides d’Etat »</a:t>
            </a:r>
            <a:br>
              <a:rPr lang="fr-FR" b="1" dirty="0" smtClean="0">
                <a:latin typeface="Arial" pitchFamily="34" charset="0"/>
                <a:cs typeface="Arial" pitchFamily="34" charset="0"/>
              </a:rPr>
            </a:br>
            <a:r>
              <a:rPr lang="fr-FR" b="1" dirty="0" smtClean="0">
                <a:latin typeface="Arial" pitchFamily="34" charset="0"/>
                <a:cs typeface="Arial" pitchFamily="34" charset="0"/>
              </a:rPr>
              <a:t>Session 1</a:t>
            </a:r>
            <a:endParaRPr lang="fr-FR" b="1" dirty="0">
              <a:latin typeface="Arial" pitchFamily="34" charset="0"/>
              <a:cs typeface="Arial" pitchFamily="34" charset="0"/>
            </a:endParaRPr>
          </a:p>
        </p:txBody>
      </p:sp>
      <p:sp>
        <p:nvSpPr>
          <p:cNvPr id="12" name="Titre 1"/>
          <p:cNvSpPr txBox="1">
            <a:spLocks/>
          </p:cNvSpPr>
          <p:nvPr/>
        </p:nvSpPr>
        <p:spPr>
          <a:xfrm>
            <a:off x="-1" y="3111103"/>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smtClean="0">
                <a:latin typeface="Arial" pitchFamily="34" charset="0"/>
                <a:cs typeface="Arial" pitchFamily="34" charset="0"/>
              </a:rPr>
              <a:t>Notions générales</a:t>
            </a:r>
            <a:endParaRPr lang="fr-FR" sz="2800" b="1" dirty="0">
              <a:latin typeface="Arial" pitchFamily="34" charset="0"/>
              <a:cs typeface="Arial" pitchFamily="34" charset="0"/>
            </a:endParaRPr>
          </a:p>
        </p:txBody>
      </p:sp>
      <p:pic>
        <p:nvPicPr>
          <p:cNvPr id="8" name="Imag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2</a:t>
            </a:fld>
            <a:endParaRPr lang="fr-FR"/>
          </a:p>
        </p:txBody>
      </p:sp>
      <p:sp>
        <p:nvSpPr>
          <p:cNvPr id="2" name="Espace réservé de la date 1"/>
          <p:cNvSpPr>
            <a:spLocks noGrp="1"/>
          </p:cNvSpPr>
          <p:nvPr>
            <p:ph type="dt" sz="half" idx="10"/>
          </p:nvPr>
        </p:nvSpPr>
        <p:spPr>
          <a:xfrm>
            <a:off x="4184912" y="6538912"/>
            <a:ext cx="2133600" cy="365125"/>
          </a:xfrm>
        </p:spPr>
        <p:txBody>
          <a:bodyPr/>
          <a:lstStyle/>
          <a:p>
            <a:fld id="{96BA7D4F-DD56-4506-BAEC-4268F970982D}" type="datetime1">
              <a:rPr lang="fr-FR" smtClean="0"/>
              <a:t>23/11/2016</a:t>
            </a:fld>
            <a:endParaRPr lang="fr-FR" dirty="0"/>
          </a:p>
        </p:txBody>
      </p:sp>
      <p:sp>
        <p:nvSpPr>
          <p:cNvPr id="14" name="Rectangle 13"/>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4"/>
          <a:stretch>
            <a:fillRect/>
          </a:stretch>
        </p:blipFill>
        <p:spPr>
          <a:xfrm>
            <a:off x="8608835" y="77911"/>
            <a:ext cx="564333" cy="370847"/>
          </a:xfrm>
          <a:prstGeom prst="rect">
            <a:avLst/>
          </a:prstGeom>
        </p:spPr>
      </p:pic>
      <p:pic>
        <p:nvPicPr>
          <p:cNvPr id="16"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3244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3714744" y="5572140"/>
            <a:ext cx="4786346" cy="285752"/>
          </a:xfrm>
          <a:prstGeom prst="round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714348" y="1285861"/>
            <a:ext cx="8429652" cy="4572032"/>
          </a:xfrm>
          <a:prstGeom prst="rect">
            <a:avLst/>
          </a:prstGeom>
        </p:spPr>
        <p:txBody>
          <a:bodyPr vert="horz" lIns="91440" tIns="45720" rIns="91440" bIns="45720" rtlCol="0">
            <a:normAutofit fontScale="92500" lnSpcReduction="10000"/>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b="1" i="0" u="sng" strike="noStrike" kern="1200" cap="none" spc="0" normalizeH="0" baseline="0" noProof="0" dirty="0" smtClean="0">
                <a:ln>
                  <a:noFill/>
                </a:ln>
                <a:solidFill>
                  <a:schemeClr val="tx2"/>
                </a:solidFill>
                <a:effectLst/>
                <a:uLnTx/>
                <a:uFillTx/>
                <a:latin typeface="+mj-lt"/>
                <a:ea typeface="+mn-ea"/>
                <a:cs typeface="+mn-cs"/>
              </a:rPr>
              <a:t>1) </a:t>
            </a:r>
            <a:r>
              <a:rPr kumimoji="0" lang="fr-FR" b="1" i="0" u="sng" strike="noStrike" kern="1200" cap="none" spc="0" normalizeH="0" baseline="0" noProof="0" dirty="0" smtClean="0">
                <a:ln>
                  <a:noFill/>
                </a:ln>
                <a:solidFill>
                  <a:srgbClr val="FF0000"/>
                </a:solidFill>
                <a:effectLst/>
                <a:uLnTx/>
                <a:uFillTx/>
                <a:latin typeface="+mj-lt"/>
                <a:ea typeface="+mn-ea"/>
                <a:cs typeface="+mn-cs"/>
              </a:rPr>
              <a:t>Aides sociales </a:t>
            </a:r>
            <a:r>
              <a:rPr kumimoji="0" lang="fr-FR" b="1" i="0" u="sng" strike="noStrike" kern="1200" cap="none" spc="0" normalizeH="0" baseline="0" noProof="0" dirty="0" smtClean="0">
                <a:ln>
                  <a:noFill/>
                </a:ln>
                <a:solidFill>
                  <a:schemeClr val="tx2"/>
                </a:solidFill>
                <a:effectLst/>
                <a:uLnTx/>
                <a:uFillTx/>
                <a:latin typeface="+mj-lt"/>
                <a:ea typeface="+mn-ea"/>
                <a:cs typeface="+mn-cs"/>
              </a:rPr>
              <a:t>au consommateur</a:t>
            </a:r>
            <a:r>
              <a:rPr kumimoji="0" lang="fr-FR" b="1" i="0" u="none" strike="noStrike" kern="1200" cap="none" spc="0" normalizeH="0" baseline="0" noProof="0" dirty="0" smtClean="0">
                <a:ln>
                  <a:noFill/>
                </a:ln>
                <a:solidFill>
                  <a:srgbClr val="FF0000"/>
                </a:solidFill>
                <a:effectLst/>
                <a:uLnTx/>
                <a:uFillTx/>
                <a:latin typeface="+mj-lt"/>
                <a:ea typeface="+mn-ea"/>
                <a:cs typeface="+mn-cs"/>
              </a:rPr>
              <a:t> -&gt; l’aide n’est pas donnée à une entreprise</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1" i="0" u="sng" strike="noStrike" kern="1200" cap="none" spc="0" normalizeH="0" baseline="0" noProof="0" dirty="0" smtClean="0">
                <a:ln>
                  <a:noFill/>
                </a:ln>
                <a:solidFill>
                  <a:schemeClr val="tx2"/>
                </a:solidFill>
                <a:effectLst/>
                <a:uLnTx/>
                <a:uFillTx/>
                <a:latin typeface="+mj-lt"/>
                <a:ea typeface="+mn-ea"/>
                <a:cs typeface="+mn-cs"/>
              </a:rPr>
              <a:t>EX:</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RSA, allocations chômage, aides à la formation des chômeurs…</a:t>
            </a: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1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b="1" i="0" u="sng" strike="noStrike" kern="1200" cap="none" spc="0" normalizeH="0" baseline="0" noProof="0" dirty="0" smtClean="0">
                <a:ln>
                  <a:noFill/>
                </a:ln>
                <a:solidFill>
                  <a:schemeClr val="tx2"/>
                </a:solidFill>
                <a:effectLst/>
                <a:uLnTx/>
                <a:uFillTx/>
                <a:latin typeface="+mj-lt"/>
                <a:ea typeface="+mn-ea"/>
                <a:cs typeface="+mn-cs"/>
              </a:rPr>
              <a:t>2) Mesures générales:</a:t>
            </a:r>
            <a:r>
              <a:rPr kumimoji="0" lang="fr-FR" b="1" i="0" u="none" strike="noStrike" kern="1200" cap="none" spc="0" normalizeH="0" baseline="0" noProof="0" dirty="0" smtClean="0">
                <a:ln>
                  <a:noFill/>
                </a:ln>
                <a:solidFill>
                  <a:schemeClr val="tx2"/>
                </a:solidFill>
                <a:effectLst/>
                <a:uLnTx/>
                <a:uFillTx/>
                <a:latin typeface="+mj-lt"/>
                <a:ea typeface="+mn-ea"/>
                <a:cs typeface="+mn-cs"/>
              </a:rPr>
              <a:t> aides </a:t>
            </a:r>
            <a:r>
              <a:rPr kumimoji="0" lang="fr-FR" b="0" i="0" u="none" strike="noStrike" kern="1200" cap="none" spc="0" normalizeH="0" baseline="0" noProof="0" dirty="0" smtClean="0">
                <a:ln>
                  <a:noFill/>
                </a:ln>
                <a:solidFill>
                  <a:schemeClr val="tx2"/>
                </a:solidFill>
                <a:effectLst/>
                <a:uLnTx/>
                <a:uFillTx/>
                <a:latin typeface="+mj-lt"/>
                <a:ea typeface="+mn-ea"/>
                <a:cs typeface="+mn-cs"/>
              </a:rPr>
              <a:t>appliquées à </a:t>
            </a:r>
            <a:r>
              <a:rPr kumimoji="0" lang="fr-FR" b="1" i="0" u="none" strike="noStrike" kern="1200" cap="none" spc="0" normalizeH="0" baseline="0" noProof="0" dirty="0" smtClean="0">
                <a:ln>
                  <a:noFill/>
                </a:ln>
                <a:solidFill>
                  <a:schemeClr val="tx2"/>
                </a:solidFill>
                <a:effectLst/>
                <a:uLnTx/>
                <a:uFillTx/>
                <a:latin typeface="+mj-lt"/>
                <a:ea typeface="+mn-ea"/>
                <a:cs typeface="+mn-cs"/>
              </a:rPr>
              <a:t>toutes les entreprises</a:t>
            </a:r>
            <a:r>
              <a:rPr kumimoji="0" lang="fr-FR" b="0" i="0" u="none" strike="noStrike" kern="1200" cap="none" spc="0" normalizeH="0" baseline="0" noProof="0" dirty="0" smtClean="0">
                <a:ln>
                  <a:noFill/>
                </a:ln>
                <a:solidFill>
                  <a:schemeClr val="tx2"/>
                </a:solidFill>
                <a:effectLst/>
                <a:uLnTx/>
                <a:uFillTx/>
                <a:latin typeface="+mj-lt"/>
                <a:ea typeface="+mn-ea"/>
                <a:cs typeface="+mn-cs"/>
              </a:rPr>
              <a:t>, automatiquement, </a:t>
            </a:r>
            <a:r>
              <a:rPr kumimoji="0" lang="fr-FR" b="1" i="0" u="none" strike="noStrike" kern="1200" cap="none" spc="0" normalizeH="0" baseline="0" noProof="0" dirty="0" smtClean="0">
                <a:ln>
                  <a:noFill/>
                </a:ln>
                <a:solidFill>
                  <a:srgbClr val="FF0000"/>
                </a:solidFill>
                <a:effectLst/>
                <a:uLnTx/>
                <a:uFillTx/>
                <a:latin typeface="+mj-lt"/>
                <a:ea typeface="+mn-ea"/>
                <a:cs typeface="+mn-cs"/>
              </a:rPr>
              <a:t>sans critère de sélectivité</a:t>
            </a:r>
            <a:r>
              <a:rPr kumimoji="0" lang="fr-FR" b="0" i="0" u="none" strike="noStrike" kern="1200" cap="none" spc="0" normalizeH="0" baseline="0" noProof="0" dirty="0" smtClean="0">
                <a:ln>
                  <a:noFill/>
                </a:ln>
                <a:solidFill>
                  <a:schemeClr val="tx2"/>
                </a:solidFill>
                <a:effectLst/>
                <a:uLnTx/>
                <a:uFillTx/>
                <a:latin typeface="+mj-lt"/>
                <a:ea typeface="+mn-ea"/>
                <a:cs typeface="+mn-cs"/>
              </a:rPr>
              <a:t>, non discrétionnaires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1" i="0" u="sng" strike="noStrike" kern="1200" cap="none" spc="0" normalizeH="0" baseline="0" noProof="0" dirty="0" smtClean="0">
                <a:ln>
                  <a:noFill/>
                </a:ln>
                <a:solidFill>
                  <a:schemeClr val="tx2"/>
                </a:solidFill>
                <a:effectLst/>
                <a:uLnTx/>
                <a:uFillTx/>
                <a:latin typeface="+mj-lt"/>
                <a:ea typeface="+mn-ea"/>
                <a:cs typeface="+mn-cs"/>
              </a:rPr>
              <a:t>Ex:</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Aides aux 35 heures – crédit d’impôt recherche – contrats aidés - CICE</a:t>
            </a: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2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b="1" i="0" u="sng" strike="noStrike" kern="1200" cap="none" spc="0" normalizeH="0" baseline="0" noProof="0" dirty="0" smtClean="0">
                <a:ln>
                  <a:noFill/>
                </a:ln>
                <a:solidFill>
                  <a:schemeClr val="tx2"/>
                </a:solidFill>
                <a:effectLst/>
                <a:uLnTx/>
                <a:uFillTx/>
                <a:latin typeface="+mj-lt"/>
                <a:ea typeface="+mn-ea"/>
                <a:cs typeface="+mn-cs"/>
              </a:rPr>
              <a:t>3) Aides qui n’affectent pas les échanges entre Etats dans l’UE</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1" i="0" u="sng" strike="noStrike" kern="1200" cap="none" spc="0" normalizeH="0" baseline="0" noProof="0" dirty="0" smtClean="0">
                <a:ln>
                  <a:noFill/>
                </a:ln>
                <a:solidFill>
                  <a:schemeClr val="tx2"/>
                </a:solidFill>
                <a:effectLst/>
                <a:uLnTx/>
                <a:uFillTx/>
                <a:latin typeface="+mj-lt"/>
                <a:ea typeface="+mn-ea"/>
                <a:cs typeface="+mn-cs"/>
              </a:rPr>
              <a:t>Ex:</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maintien des commerces à la population en milieu rural –  exploitation des petites salles de cinéma</a:t>
            </a: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4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000" b="1" i="0" u="sng" strike="noStrike" kern="1200" cap="none" spc="0" normalizeH="0" baseline="0" noProof="0" dirty="0" smtClean="0">
                <a:ln>
                  <a:noFill/>
                </a:ln>
                <a:solidFill>
                  <a:schemeClr val="tx2"/>
                </a:solidFill>
                <a:effectLst/>
                <a:uLnTx/>
                <a:uFillTx/>
                <a:latin typeface="+mj-lt"/>
                <a:ea typeface="+mn-ea"/>
                <a:cs typeface="+mn-cs"/>
              </a:rPr>
              <a:t>4) Interventions publiques aux conditions du marché</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1" i="0" u="none" strike="noStrike" kern="1200" cap="none" spc="0" normalizeH="0" baseline="0" noProof="0" dirty="0" smtClean="0">
                <a:ln>
                  <a:noFill/>
                </a:ln>
                <a:solidFill>
                  <a:srgbClr val="FF0000"/>
                </a:solidFill>
                <a:effectLst/>
                <a:uLnTx/>
                <a:uFillTx/>
                <a:latin typeface="+mj-lt"/>
                <a:ea typeface="+mn-ea"/>
                <a:cs typeface="+mn-cs"/>
              </a:rPr>
              <a:t>PAS D’AVANTAGE ECONOMIQUE POUR L’ENTREPRISE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donc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concurrence non faussée</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Vente/location des terrains et bâtiments au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prix du marché</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Intervention publique en capital investissement en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pari-</a:t>
            </a:r>
            <a:r>
              <a:rPr kumimoji="0" lang="fr-FR" sz="1600" b="1" i="0" u="none" strike="noStrike" kern="1200" cap="none" spc="0" normalizeH="0" baseline="0" noProof="0" dirty="0" err="1" smtClean="0">
                <a:ln>
                  <a:noFill/>
                </a:ln>
                <a:solidFill>
                  <a:schemeClr val="tx2"/>
                </a:solidFill>
                <a:effectLst/>
                <a:uLnTx/>
                <a:uFillTx/>
                <a:latin typeface="+mj-lt"/>
                <a:ea typeface="+mn-ea"/>
                <a:cs typeface="+mn-cs"/>
              </a:rPr>
              <a:t>passu</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 </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Prêts publics aux taux du marché (selon la notation de l’entreprise, le taux de référence et les sûretés apportées)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Garanties publiques octroyées au prix du marché, selon notation de l’entreprise, selon sûretés apportées  </a:t>
            </a:r>
            <a:r>
              <a:rPr kumimoji="0" lang="fr-FR" sz="1400" b="1" i="0" u="none" strike="noStrike" kern="1200" cap="none" spc="0" normalizeH="0" baseline="0" noProof="0" dirty="0" smtClean="0">
                <a:ln>
                  <a:noFill/>
                </a:ln>
                <a:solidFill>
                  <a:schemeClr val="tx2"/>
                </a:solidFill>
                <a:effectLst/>
                <a:uLnTx/>
                <a:uFillTx/>
                <a:latin typeface="+mj-lt"/>
                <a:ea typeface="+mn-ea"/>
                <a:cs typeface="+mn-cs"/>
              </a:rPr>
              <a:t>EX: BPI-F /</a:t>
            </a:r>
            <a:r>
              <a:rPr kumimoji="0" lang="fr-FR" sz="1400" b="0" i="0" u="none" strike="noStrike" kern="1200" cap="none" spc="0" normalizeH="0" baseline="0" noProof="0" dirty="0" smtClean="0">
                <a:ln>
                  <a:noFill/>
                </a:ln>
                <a:solidFill>
                  <a:schemeClr val="tx2"/>
                </a:solidFill>
                <a:effectLst/>
                <a:uLnTx/>
                <a:uFillTx/>
                <a:latin typeface="+mj-lt"/>
                <a:ea typeface="+mn-ea"/>
                <a:cs typeface="+mn-cs"/>
              </a:rPr>
              <a:t> OSEO garantie région</a:t>
            </a: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1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000" b="1" i="0" u="sng" strike="noStrike" kern="1200" cap="none" spc="0" normalizeH="0" baseline="0" noProof="0" dirty="0" smtClean="0">
                <a:ln>
                  <a:noFill/>
                </a:ln>
                <a:solidFill>
                  <a:schemeClr val="tx2"/>
                </a:solidFill>
                <a:effectLst/>
                <a:uLnTx/>
                <a:uFillTx/>
                <a:latin typeface="+mj-lt"/>
                <a:ea typeface="+mn-ea"/>
                <a:cs typeface="+mn-cs"/>
              </a:rPr>
              <a:t>5) aides privées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i="0" u="none" strike="noStrike" kern="1200" cap="none" spc="0" normalizeH="0" baseline="0" noProof="0" dirty="0" smtClean="0">
                <a:ln>
                  <a:noFill/>
                </a:ln>
                <a:solidFill>
                  <a:schemeClr val="tx2"/>
                </a:solidFill>
                <a:effectLst/>
                <a:uLnTx/>
                <a:uFillTx/>
                <a:latin typeface="+mj-lt"/>
                <a:ea typeface="+mn-ea"/>
                <a:cs typeface="+mn-cs"/>
              </a:rPr>
              <a:t>conventions de revitalisation, OPCA, Fondations, aides des organismes</a:t>
            </a:r>
            <a:r>
              <a:rPr kumimoji="0" lang="fr-FR" sz="2000" i="0" u="none" strike="noStrike" kern="1200" cap="none" spc="0" normalizeH="0" noProof="0" dirty="0" smtClean="0">
                <a:ln>
                  <a:noFill/>
                </a:ln>
                <a:solidFill>
                  <a:schemeClr val="tx2"/>
                </a:solidFill>
                <a:effectLst/>
                <a:uLnTx/>
                <a:uFillTx/>
                <a:latin typeface="+mj-lt"/>
                <a:ea typeface="+mn-ea"/>
                <a:cs typeface="+mn-cs"/>
              </a:rPr>
              <a:t> interprofessionnels agricoles, CCI sur leurs financements propres</a:t>
            </a:r>
            <a:endParaRPr kumimoji="0" lang="fr-FR" sz="2000" i="0" u="none" strike="noStrike" kern="1200" cap="none" spc="0" normalizeH="0" baseline="0" noProof="0" dirty="0" smtClean="0">
              <a:ln>
                <a:noFill/>
              </a:ln>
              <a:solidFill>
                <a:schemeClr val="tx2"/>
              </a:solidFill>
              <a:effectLst/>
              <a:uLnTx/>
              <a:uFillTx/>
              <a:latin typeface="+mj-lt"/>
              <a:ea typeface="+mn-ea"/>
              <a:cs typeface="+mn-cs"/>
            </a:endParaRP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1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dirty="0" smtClean="0">
                <a:solidFill>
                  <a:schemeClr val="tx2"/>
                </a:solidFill>
                <a:latin typeface="+mj-lt"/>
              </a:rPr>
              <a:t>6</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b="1" i="0" u="sng" strike="noStrike" kern="1200" cap="none" spc="0" normalizeH="0" baseline="0" noProof="0" dirty="0" smtClean="0">
                <a:ln>
                  <a:noFill/>
                </a:ln>
                <a:solidFill>
                  <a:schemeClr val="tx2"/>
                </a:solidFill>
                <a:effectLst/>
                <a:uLnTx/>
                <a:uFillTx/>
                <a:latin typeface="+mj-lt"/>
                <a:ea typeface="+mn-ea"/>
                <a:cs typeface="+mn-cs"/>
              </a:rPr>
              <a:t>Aides gérées directement par les institutions européennes </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Ex: le programme cadre recherche développement (Commission, BEI, FEI…)</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lang="fr-FR" sz="1600" b="1" dirty="0" smtClean="0">
                <a:solidFill>
                  <a:srgbClr val="FF0000"/>
                </a:solidFill>
                <a:latin typeface="+mj-lt"/>
              </a:rPr>
              <a:t>Il ne s’agit pas d’aides d’Etat  </a:t>
            </a:r>
            <a:r>
              <a:rPr lang="fr-FR" sz="1600" b="1" dirty="0" smtClean="0">
                <a:solidFill>
                  <a:schemeClr val="tx2"/>
                </a:solidFill>
                <a:latin typeface="+mj-lt"/>
              </a:rPr>
              <a:t>–&gt; </a:t>
            </a:r>
            <a:r>
              <a:rPr lang="fr-FR" sz="1600" b="1" i="1" dirty="0" smtClean="0">
                <a:solidFill>
                  <a:schemeClr val="tx2"/>
                </a:solidFill>
                <a:latin typeface="+mj-lt"/>
              </a:rPr>
              <a:t>MAIS -&gt; on comptabilise ces aides dans les cumuls d’aide</a:t>
            </a:r>
            <a:endParaRPr kumimoji="0" lang="fr-FR" sz="1600" b="1" i="1"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36668" y="764704"/>
            <a:ext cx="8964488"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Cas où on n’applique pas la réglementation des aides d’Etat</a:t>
            </a:r>
            <a:endParaRPr lang="fr-FR" sz="2400" b="1" dirty="0">
              <a:latin typeface="Arial" pitchFamily="34" charset="0"/>
              <a:cs typeface="Arial" pitchFamily="34" charset="0"/>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dirty="0"/>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20</a:t>
            </a:fld>
            <a:endParaRPr lang="fr-FR" dirty="0"/>
          </a:p>
        </p:txBody>
      </p:sp>
      <p:sp>
        <p:nvSpPr>
          <p:cNvPr id="2" name="Espace réservé de la date 1"/>
          <p:cNvSpPr>
            <a:spLocks noGrp="1"/>
          </p:cNvSpPr>
          <p:nvPr>
            <p:ph type="dt" sz="half" idx="10"/>
          </p:nvPr>
        </p:nvSpPr>
        <p:spPr>
          <a:xfrm>
            <a:off x="4152900" y="6512433"/>
            <a:ext cx="2133600" cy="365125"/>
          </a:xfrm>
        </p:spPr>
        <p:txBody>
          <a:bodyPr/>
          <a:lstStyle/>
          <a:p>
            <a:fld id="{C0C9E036-F324-4450-A8DD-BA36A03C8816}" type="datetime1">
              <a:rPr lang="fr-FR" smtClean="0"/>
              <a:t>23/11/2016</a:t>
            </a:fld>
            <a:endParaRPr lang="fr-FR"/>
          </a:p>
        </p:txBody>
      </p:sp>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2"/>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18" end="18"/>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
                                            <p:txEl>
                                              <p:pRg st="19" end="19"/>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txEl>
                                              <p:pRg st="20" end="2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eur droit 9"/>
          <p:cNvCxnSpPr/>
          <p:nvPr/>
        </p:nvCxnSpPr>
        <p:spPr>
          <a:xfrm>
            <a:off x="0" y="2214554"/>
            <a:ext cx="9144000"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0" y="3286124"/>
            <a:ext cx="9144000"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 name="Rectangle à coins arrondis 4"/>
          <p:cNvSpPr/>
          <p:nvPr/>
        </p:nvSpPr>
        <p:spPr>
          <a:xfrm>
            <a:off x="35496" y="2135136"/>
            <a:ext cx="6696744"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35496" y="3143248"/>
            <a:ext cx="4786346" cy="2857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42844"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Comment appliquer les règles?</a:t>
            </a:r>
            <a:endParaRPr lang="fr-FR" sz="3600" b="1" dirty="0">
              <a:latin typeface="Arial" pitchFamily="34" charset="0"/>
              <a:cs typeface="Arial" pitchFamily="34" charset="0"/>
            </a:endParaRPr>
          </a:p>
        </p:txBody>
      </p:sp>
      <p:sp>
        <p:nvSpPr>
          <p:cNvPr id="9" name="Espace réservé du pied de page 8"/>
          <p:cNvSpPr>
            <a:spLocks noGrp="1"/>
          </p:cNvSpPr>
          <p:nvPr>
            <p:ph type="ftr" sz="quarter" idx="11"/>
          </p:nvPr>
        </p:nvSpPr>
        <p:spPr/>
        <p:txBody>
          <a:bodyPr/>
          <a:lstStyle/>
          <a:p>
            <a:r>
              <a:rPr lang="fr-FR" smtClean="0"/>
              <a:t>JP BOVE www.fcae.eu</a:t>
            </a:r>
            <a:endParaRPr lang="fr-FR"/>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21</a:t>
            </a:fld>
            <a:endParaRPr lang="fr-FR" dirty="0"/>
          </a:p>
        </p:txBody>
      </p:sp>
      <p:sp>
        <p:nvSpPr>
          <p:cNvPr id="2" name="Espace réservé de la date 1"/>
          <p:cNvSpPr>
            <a:spLocks noGrp="1"/>
          </p:cNvSpPr>
          <p:nvPr>
            <p:ph type="dt" sz="half" idx="10"/>
          </p:nvPr>
        </p:nvSpPr>
        <p:spPr/>
        <p:txBody>
          <a:bodyPr/>
          <a:lstStyle/>
          <a:p>
            <a:fld id="{E4D9D72C-C80D-470D-9702-C2B7878E2DE7}" type="datetime1">
              <a:rPr lang="fr-FR" smtClean="0"/>
              <a:t>23/11/2016</a:t>
            </a:fld>
            <a:endParaRPr lang="fr-FR"/>
          </a:p>
        </p:txBody>
      </p:sp>
      <p:sp>
        <p:nvSpPr>
          <p:cNvPr id="6" name="Espace réservé du contenu 2"/>
          <p:cNvSpPr txBox="1">
            <a:spLocks/>
          </p:cNvSpPr>
          <p:nvPr/>
        </p:nvSpPr>
        <p:spPr>
          <a:xfrm>
            <a:off x="35496" y="1236652"/>
            <a:ext cx="8715404" cy="5000660"/>
          </a:xfrm>
          <a:prstGeom prst="rect">
            <a:avLst/>
          </a:prstGeom>
        </p:spPr>
        <p:txBody>
          <a:bodyPr vert="horz" lIns="91440" tIns="45720" rIns="91440" bIns="45720" rtlCol="0">
            <a:normAutofit fontScale="92500" lnSpcReduction="20000"/>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200" b="1" dirty="0" smtClean="0">
                <a:solidFill>
                  <a:schemeClr val="tx2"/>
                </a:solidFill>
                <a:latin typeface="+mj-lt"/>
              </a:rPr>
              <a:t>LORSQUE LES </a:t>
            </a:r>
            <a:r>
              <a:rPr lang="fr-FR" sz="2200" b="1" dirty="0" smtClean="0">
                <a:solidFill>
                  <a:srgbClr val="FF0000"/>
                </a:solidFill>
                <a:latin typeface="+mj-lt"/>
              </a:rPr>
              <a:t>5 CRITERES </a:t>
            </a:r>
            <a:r>
              <a:rPr lang="fr-FR" sz="2200" b="1" dirty="0" smtClean="0">
                <a:solidFill>
                  <a:schemeClr val="tx2"/>
                </a:solidFill>
                <a:latin typeface="+mj-lt"/>
              </a:rPr>
              <a:t>SONT REMPLIS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200" b="1" dirty="0" smtClean="0">
                <a:solidFill>
                  <a:schemeClr val="tx2"/>
                </a:solidFill>
                <a:latin typeface="+mj-lt"/>
              </a:rPr>
              <a:t>-&gt; ON APPLIQUE LES REGLES EN MATIERE D’AIDES D’ETAT OU DES SIEG</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05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dirty="0">
                <a:solidFill>
                  <a:srgbClr val="FF0000"/>
                </a:solidFill>
              </a:rPr>
              <a:t>3</a:t>
            </a:r>
            <a:r>
              <a:rPr lang="fr-FR" sz="2000" b="1" dirty="0" smtClean="0">
                <a:solidFill>
                  <a:srgbClr val="FF0000"/>
                </a:solidFill>
              </a:rPr>
              <a:t> SYSTEMES SONT POSSIBLES</a:t>
            </a:r>
            <a:r>
              <a:rPr lang="fr-FR" sz="2000" b="1" dirty="0" smtClean="0">
                <a:solidFill>
                  <a:schemeClr val="tx2"/>
                </a:solidFill>
              </a:rPr>
              <a:t>:</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lang="fr-FR" sz="9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tabLst/>
              <a:defRPr/>
            </a:pPr>
            <a:r>
              <a:rPr lang="fr-FR" sz="2000" b="1" dirty="0" smtClean="0">
                <a:solidFill>
                  <a:srgbClr val="FF0000"/>
                </a:solidFill>
              </a:rPr>
              <a:t>1) LA NOTIFICATION </a:t>
            </a:r>
            <a:r>
              <a:rPr lang="fr-FR" sz="2000" b="1" dirty="0" smtClean="0">
                <a:solidFill>
                  <a:schemeClr val="tx2"/>
                </a:solidFill>
              </a:rPr>
              <a:t>DES AIDES A LA COMMISSION EUROPEENNE:</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Notification </a:t>
            </a:r>
            <a:r>
              <a:rPr lang="fr-FR" sz="2000" b="1" dirty="0" smtClean="0">
                <a:solidFill>
                  <a:srgbClr val="FF0000"/>
                </a:solidFill>
              </a:rPr>
              <a:t>individuelle </a:t>
            </a:r>
            <a:r>
              <a:rPr lang="fr-FR" sz="2000" b="1" dirty="0" smtClean="0">
                <a:solidFill>
                  <a:schemeClr val="tx2"/>
                </a:solidFill>
              </a:rPr>
              <a:t>d’une aide à une entreprise</a:t>
            </a:r>
          </a:p>
          <a:p>
            <a:pPr marL="731520" lvl="1" indent="-274320">
              <a:lnSpc>
                <a:spcPct val="80000"/>
              </a:lnSpc>
              <a:spcBef>
                <a:spcPct val="20000"/>
              </a:spcBef>
              <a:buClr>
                <a:schemeClr val="accent3"/>
              </a:buClr>
              <a:defRPr/>
            </a:pPr>
            <a:r>
              <a:rPr lang="fr-FR" sz="2000" b="1" dirty="0" smtClean="0">
                <a:solidFill>
                  <a:srgbClr val="FF0000"/>
                </a:solidFill>
              </a:rPr>
              <a:t>Ou</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Notification d’un </a:t>
            </a:r>
            <a:r>
              <a:rPr lang="fr-FR" sz="2000" b="1" dirty="0" smtClean="0">
                <a:solidFill>
                  <a:srgbClr val="FF0000"/>
                </a:solidFill>
              </a:rPr>
              <a:t>régime </a:t>
            </a:r>
            <a:r>
              <a:rPr lang="fr-FR" sz="2000" b="1" dirty="0" smtClean="0">
                <a:solidFill>
                  <a:schemeClr val="tx2"/>
                </a:solidFill>
              </a:rPr>
              <a:t>d’aide </a:t>
            </a:r>
          </a:p>
          <a:p>
            <a:pPr marL="3017520" lvl="6" indent="-274320">
              <a:lnSpc>
                <a:spcPct val="80000"/>
              </a:lnSpc>
              <a:spcBef>
                <a:spcPct val="20000"/>
              </a:spcBef>
              <a:buClr>
                <a:schemeClr val="accent3"/>
              </a:buClr>
              <a:buFont typeface="Wingdings 2"/>
              <a:buChar char=""/>
              <a:defRPr/>
            </a:pPr>
            <a:endParaRPr lang="fr-FR" sz="105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tabLst/>
              <a:defRPr/>
            </a:pPr>
            <a:r>
              <a:rPr lang="fr-FR" sz="2000" b="1" dirty="0" smtClean="0">
                <a:solidFill>
                  <a:srgbClr val="FF0000"/>
                </a:solidFill>
              </a:rPr>
              <a:t>2) L’EXEMPTION DE NOTIFICATION </a:t>
            </a:r>
            <a:r>
              <a:rPr lang="fr-FR" sz="2000" b="1" dirty="0" smtClean="0">
                <a:solidFill>
                  <a:schemeClr val="tx2"/>
                </a:solidFill>
              </a:rPr>
              <a:t>DES AIDES :</a:t>
            </a:r>
          </a:p>
          <a:p>
            <a:pPr marL="2103120" lvl="4" indent="-274320">
              <a:lnSpc>
                <a:spcPct val="80000"/>
              </a:lnSpc>
              <a:spcBef>
                <a:spcPct val="20000"/>
              </a:spcBef>
              <a:buClr>
                <a:schemeClr val="accent3"/>
              </a:buClr>
              <a:buFont typeface="Wingdings 2"/>
              <a:buChar char=""/>
              <a:defRPr/>
            </a:pPr>
            <a:endParaRPr lang="fr-FR" sz="10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i="1" u="sng" dirty="0" smtClean="0">
                <a:solidFill>
                  <a:srgbClr val="FF0000"/>
                </a:solidFill>
              </a:rPr>
              <a:t>EXEMPTION AVEC INFORMATION </a:t>
            </a:r>
            <a:r>
              <a:rPr lang="fr-FR" sz="2000" b="1" dirty="0" smtClean="0">
                <a:solidFill>
                  <a:schemeClr val="tx2"/>
                </a:solidFill>
              </a:rPr>
              <a:t>à la Commission basée sur :</a:t>
            </a:r>
          </a:p>
          <a:p>
            <a:pPr marL="731520" lvl="1" indent="-274320">
              <a:lnSpc>
                <a:spcPct val="80000"/>
              </a:lnSpc>
              <a:spcBef>
                <a:spcPct val="20000"/>
              </a:spcBef>
              <a:buClr>
                <a:schemeClr val="accent3"/>
              </a:buClr>
              <a:buFont typeface="Wingdings 2"/>
              <a:buChar char=""/>
              <a:defRPr/>
            </a:pPr>
            <a:r>
              <a:rPr lang="fr-FR" sz="2000" b="1" dirty="0" smtClean="0">
                <a:solidFill>
                  <a:schemeClr val="tx2"/>
                </a:solidFill>
              </a:rPr>
              <a:t>Le RGEC n°651-2014 - </a:t>
            </a:r>
            <a:r>
              <a:rPr lang="fr-FR" sz="2000" dirty="0" smtClean="0">
                <a:solidFill>
                  <a:schemeClr val="tx2"/>
                </a:solidFill>
              </a:rPr>
              <a:t>Règlement Général d’Exemption par Catégorie </a:t>
            </a:r>
          </a:p>
          <a:p>
            <a:pPr marL="731520" lvl="1" indent="-274320">
              <a:lnSpc>
                <a:spcPct val="80000"/>
              </a:lnSpc>
              <a:spcBef>
                <a:spcPct val="20000"/>
              </a:spcBef>
              <a:buClr>
                <a:schemeClr val="accent3"/>
              </a:buClr>
              <a:buFont typeface="Wingdings 2"/>
              <a:buChar char=""/>
              <a:defRPr/>
            </a:pPr>
            <a:r>
              <a:rPr lang="fr-FR" sz="2000" b="1" dirty="0" smtClean="0">
                <a:solidFill>
                  <a:srgbClr val="00B050"/>
                </a:solidFill>
              </a:rPr>
              <a:t>Le REAF n°702-2014 </a:t>
            </a:r>
            <a:r>
              <a:rPr lang="fr-FR" sz="2000" dirty="0" smtClean="0">
                <a:solidFill>
                  <a:srgbClr val="00B050"/>
                </a:solidFill>
              </a:rPr>
              <a:t>– Règlement d’Exemption </a:t>
            </a:r>
            <a:r>
              <a:rPr lang="fr-FR" sz="2000" b="1" dirty="0" smtClean="0">
                <a:solidFill>
                  <a:srgbClr val="00B050"/>
                </a:solidFill>
              </a:rPr>
              <a:t>Agricole et Forestier</a:t>
            </a:r>
          </a:p>
          <a:p>
            <a:pPr marL="731520" lvl="1" indent="-274320">
              <a:lnSpc>
                <a:spcPct val="80000"/>
              </a:lnSpc>
              <a:spcBef>
                <a:spcPct val="20000"/>
              </a:spcBef>
              <a:buClr>
                <a:schemeClr val="accent3"/>
              </a:buClr>
              <a:buFont typeface="Wingdings 2"/>
              <a:buChar char=""/>
              <a:defRPr/>
            </a:pPr>
            <a:r>
              <a:rPr lang="fr-FR" sz="2000" b="1" dirty="0" smtClean="0">
                <a:solidFill>
                  <a:srgbClr val="00B050"/>
                </a:solidFill>
              </a:rPr>
              <a:t>Le REP n°1388-2014 </a:t>
            </a:r>
            <a:r>
              <a:rPr lang="fr-FR" sz="2000" dirty="0" smtClean="0">
                <a:solidFill>
                  <a:srgbClr val="00B050"/>
                </a:solidFill>
              </a:rPr>
              <a:t>– Règlement d’Exemption </a:t>
            </a:r>
            <a:r>
              <a:rPr lang="fr-FR" sz="2000" b="1" dirty="0" smtClean="0">
                <a:solidFill>
                  <a:srgbClr val="00B050"/>
                </a:solidFill>
              </a:rPr>
              <a:t>Pêche</a:t>
            </a:r>
          </a:p>
          <a:p>
            <a:pPr marL="731520" lvl="1" indent="-274320">
              <a:lnSpc>
                <a:spcPct val="80000"/>
              </a:lnSpc>
              <a:spcBef>
                <a:spcPct val="20000"/>
              </a:spcBef>
              <a:buClr>
                <a:schemeClr val="accent3"/>
              </a:buClr>
              <a:buFont typeface="Wingdings 2"/>
              <a:buChar char=""/>
              <a:defRPr/>
            </a:pPr>
            <a:endParaRPr lang="fr-FR" sz="2000" b="1" dirty="0" smtClean="0">
              <a:solidFill>
                <a:schemeClr val="tx2"/>
              </a:solidFill>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000" b="1" i="1" u="sng" dirty="0" smtClean="0">
                <a:solidFill>
                  <a:srgbClr val="FF0000"/>
                </a:solidFill>
              </a:rPr>
              <a:t>EXEMPTION SANS INFORMATION </a:t>
            </a:r>
            <a:r>
              <a:rPr lang="fr-FR" sz="2000" b="1" dirty="0" smtClean="0">
                <a:solidFill>
                  <a:schemeClr val="tx2"/>
                </a:solidFill>
              </a:rPr>
              <a:t>à la Commission</a:t>
            </a:r>
          </a:p>
          <a:p>
            <a:pPr marL="731520" lvl="1" indent="-274320">
              <a:lnSpc>
                <a:spcPct val="80000"/>
              </a:lnSpc>
              <a:spcBef>
                <a:spcPct val="20000"/>
              </a:spcBef>
              <a:buClr>
                <a:schemeClr val="accent3"/>
              </a:buClr>
              <a:buFont typeface="Wingdings 2"/>
              <a:buChar char=""/>
              <a:defRPr/>
            </a:pPr>
            <a:r>
              <a:rPr lang="fr-FR" sz="2000" dirty="0" smtClean="0">
                <a:solidFill>
                  <a:schemeClr val="tx2"/>
                </a:solidFill>
              </a:rPr>
              <a:t>Règlement sur les aides </a:t>
            </a:r>
            <a:r>
              <a:rPr lang="fr-FR" sz="2000" b="1" dirty="0" smtClean="0">
                <a:solidFill>
                  <a:schemeClr val="tx2"/>
                </a:solidFill>
              </a:rPr>
              <a:t>« </a:t>
            </a:r>
            <a:r>
              <a:rPr lang="fr-FR" sz="2000" b="1" dirty="0" smtClean="0">
                <a:solidFill>
                  <a:srgbClr val="FF0000"/>
                </a:solidFill>
              </a:rPr>
              <a:t>de </a:t>
            </a:r>
            <a:r>
              <a:rPr lang="fr-FR" sz="2000" b="1" dirty="0" err="1" smtClean="0">
                <a:solidFill>
                  <a:srgbClr val="FF0000"/>
                </a:solidFill>
              </a:rPr>
              <a:t>minimis</a:t>
            </a:r>
            <a:r>
              <a:rPr lang="fr-FR" sz="2000" b="1" dirty="0" smtClean="0">
                <a:solidFill>
                  <a:schemeClr val="tx2"/>
                </a:solidFill>
              </a:rPr>
              <a:t> » </a:t>
            </a:r>
            <a:r>
              <a:rPr lang="fr-FR" sz="2000" b="1" dirty="0" smtClean="0">
                <a:solidFill>
                  <a:srgbClr val="FF0000"/>
                </a:solidFill>
              </a:rPr>
              <a:t>général </a:t>
            </a:r>
            <a:r>
              <a:rPr lang="fr-FR" sz="2000" b="1" dirty="0" smtClean="0">
                <a:solidFill>
                  <a:schemeClr val="tx2"/>
                </a:solidFill>
              </a:rPr>
              <a:t>n°1407-2013</a:t>
            </a:r>
          </a:p>
          <a:p>
            <a:pPr marL="731520" lvl="1" indent="-274320">
              <a:lnSpc>
                <a:spcPct val="80000"/>
              </a:lnSpc>
              <a:spcBef>
                <a:spcPct val="20000"/>
              </a:spcBef>
              <a:buClr>
                <a:schemeClr val="accent3"/>
              </a:buClr>
              <a:buFont typeface="Wingdings 2"/>
              <a:buChar char=""/>
              <a:defRPr/>
            </a:pPr>
            <a:r>
              <a:rPr lang="fr-FR" sz="2000" dirty="0" smtClean="0">
                <a:solidFill>
                  <a:srgbClr val="00B050"/>
                </a:solidFill>
              </a:rPr>
              <a:t>Règlement sur les aides </a:t>
            </a:r>
            <a:r>
              <a:rPr lang="fr-FR" sz="2000" b="1" dirty="0" smtClean="0">
                <a:solidFill>
                  <a:srgbClr val="00B050"/>
                </a:solidFill>
              </a:rPr>
              <a:t>« de </a:t>
            </a:r>
            <a:r>
              <a:rPr lang="fr-FR" sz="2000" b="1" dirty="0" err="1" smtClean="0">
                <a:solidFill>
                  <a:srgbClr val="00B050"/>
                </a:solidFill>
              </a:rPr>
              <a:t>minimis</a:t>
            </a:r>
            <a:r>
              <a:rPr lang="fr-FR" sz="2000" b="1" dirty="0" smtClean="0">
                <a:solidFill>
                  <a:srgbClr val="00B050"/>
                </a:solidFill>
              </a:rPr>
              <a:t> » agricole n°1408-2013</a:t>
            </a:r>
          </a:p>
          <a:p>
            <a:pPr marL="731520" lvl="1" indent="-274320">
              <a:lnSpc>
                <a:spcPct val="80000"/>
              </a:lnSpc>
              <a:spcBef>
                <a:spcPct val="20000"/>
              </a:spcBef>
              <a:buClr>
                <a:schemeClr val="accent3"/>
              </a:buClr>
              <a:buFont typeface="Wingdings 2"/>
              <a:buChar char=""/>
              <a:defRPr/>
            </a:pPr>
            <a:r>
              <a:rPr lang="fr-FR" sz="2000" dirty="0" smtClean="0">
                <a:solidFill>
                  <a:srgbClr val="00B050"/>
                </a:solidFill>
              </a:rPr>
              <a:t>Règlement sur les aides </a:t>
            </a:r>
            <a:r>
              <a:rPr lang="fr-FR" sz="2000" b="1" dirty="0" smtClean="0">
                <a:solidFill>
                  <a:srgbClr val="00B050"/>
                </a:solidFill>
              </a:rPr>
              <a:t>« de </a:t>
            </a:r>
            <a:r>
              <a:rPr lang="fr-FR" sz="2000" b="1" dirty="0" err="1" smtClean="0">
                <a:solidFill>
                  <a:srgbClr val="00B050"/>
                </a:solidFill>
              </a:rPr>
              <a:t>minimis</a:t>
            </a:r>
            <a:r>
              <a:rPr lang="fr-FR" sz="2000" b="1" dirty="0" smtClean="0">
                <a:solidFill>
                  <a:srgbClr val="00B050"/>
                </a:solidFill>
              </a:rPr>
              <a:t> » pêche n°717-2014</a:t>
            </a:r>
          </a:p>
          <a:p>
            <a:pPr marL="731520" lvl="1" indent="-274320">
              <a:lnSpc>
                <a:spcPct val="80000"/>
              </a:lnSpc>
              <a:spcBef>
                <a:spcPct val="20000"/>
              </a:spcBef>
              <a:buClr>
                <a:schemeClr val="accent3"/>
              </a:buClr>
              <a:buFont typeface="Wingdings 2"/>
              <a:buChar char=""/>
              <a:defRPr/>
            </a:pPr>
            <a:r>
              <a:rPr lang="fr-FR" sz="2000" dirty="0" smtClean="0">
                <a:solidFill>
                  <a:schemeClr val="tx2"/>
                </a:solidFill>
              </a:rPr>
              <a:t>Règlement sur les aides</a:t>
            </a:r>
            <a:r>
              <a:rPr lang="fr-FR" sz="2000" b="1" dirty="0" smtClean="0">
                <a:solidFill>
                  <a:schemeClr val="tx2"/>
                </a:solidFill>
              </a:rPr>
              <a:t> « </a:t>
            </a:r>
            <a:r>
              <a:rPr lang="fr-FR" sz="2000" b="1" dirty="0" smtClean="0">
                <a:solidFill>
                  <a:srgbClr val="FF0000"/>
                </a:solidFill>
              </a:rPr>
              <a:t>de </a:t>
            </a:r>
            <a:r>
              <a:rPr lang="fr-FR" sz="2000" b="1" dirty="0" err="1" smtClean="0">
                <a:solidFill>
                  <a:srgbClr val="FF0000"/>
                </a:solidFill>
              </a:rPr>
              <a:t>minimis</a:t>
            </a:r>
            <a:r>
              <a:rPr lang="fr-FR" sz="2000" b="1" dirty="0" smtClean="0">
                <a:solidFill>
                  <a:schemeClr val="tx2"/>
                </a:solidFill>
              </a:rPr>
              <a:t> » </a:t>
            </a:r>
            <a:r>
              <a:rPr lang="fr-FR" sz="2000" b="1" dirty="0" smtClean="0">
                <a:solidFill>
                  <a:srgbClr val="FF0000"/>
                </a:solidFill>
              </a:rPr>
              <a:t>SIEG </a:t>
            </a:r>
            <a:r>
              <a:rPr lang="fr-FR" sz="2000" b="1" dirty="0" smtClean="0">
                <a:solidFill>
                  <a:schemeClr val="tx2"/>
                </a:solidFill>
              </a:rPr>
              <a:t>n°360-2012</a:t>
            </a:r>
          </a:p>
          <a:p>
            <a:pPr marL="731520" lvl="1" indent="-274320">
              <a:lnSpc>
                <a:spcPct val="80000"/>
              </a:lnSpc>
              <a:spcBef>
                <a:spcPct val="20000"/>
              </a:spcBef>
              <a:buClr>
                <a:schemeClr val="accent3"/>
              </a:buClr>
              <a:buFont typeface="Wingdings 2"/>
              <a:buChar char=""/>
              <a:defRPr/>
            </a:pPr>
            <a:r>
              <a:rPr lang="fr-FR" sz="2000" b="1" dirty="0" smtClean="0">
                <a:solidFill>
                  <a:schemeClr val="bg1"/>
                </a:solidFill>
              </a:rPr>
              <a:t>Décision d’exemption SIEG du 20/12/11</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2000" b="0" i="0" u="none" strike="noStrike" kern="1200" cap="none" spc="0" normalizeH="0" baseline="0" noProof="0" dirty="0">
              <a:ln>
                <a:noFill/>
              </a:ln>
              <a:solidFill>
                <a:schemeClr val="tx2"/>
              </a:solidFill>
              <a:effectLst/>
              <a:uLnTx/>
              <a:uFillTx/>
              <a:latin typeface="+mn-lt"/>
              <a:ea typeface="+mn-ea"/>
              <a:cs typeface="+mn-cs"/>
            </a:endParaRPr>
          </a:p>
        </p:txBody>
      </p:sp>
      <p:sp>
        <p:nvSpPr>
          <p:cNvPr id="13" name="Rectangle à coins arrondis 12"/>
          <p:cNvSpPr/>
          <p:nvPr/>
        </p:nvSpPr>
        <p:spPr>
          <a:xfrm>
            <a:off x="8100392" y="3429000"/>
            <a:ext cx="1008112" cy="578345"/>
          </a:xfrm>
          <a:prstGeom prst="round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t>Régimes d’aides exemptés</a:t>
            </a:r>
            <a:endParaRPr lang="fr-FR" sz="1400" b="1" dirty="0"/>
          </a:p>
        </p:txBody>
      </p:sp>
      <p:sp>
        <p:nvSpPr>
          <p:cNvPr id="14" name="Rectangle à coins arrondis 13"/>
          <p:cNvSpPr/>
          <p:nvPr/>
        </p:nvSpPr>
        <p:spPr>
          <a:xfrm>
            <a:off x="8100392" y="4103353"/>
            <a:ext cx="1008112" cy="578345"/>
          </a:xfrm>
          <a:prstGeom prst="roundRect">
            <a:avLst/>
          </a:prstGeom>
          <a:solidFill>
            <a:srgbClr val="00B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t>Régimes d’aides exemptés</a:t>
            </a:r>
            <a:endParaRPr lang="fr-FR" sz="1400" b="1" dirty="0"/>
          </a:p>
        </p:txBody>
      </p:sp>
      <p:sp>
        <p:nvSpPr>
          <p:cNvPr id="15" name="Flèche vers la droite 14"/>
          <p:cNvSpPr/>
          <p:nvPr/>
        </p:nvSpPr>
        <p:spPr>
          <a:xfrm>
            <a:off x="7668344" y="3590685"/>
            <a:ext cx="336376" cy="27036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vers la droite 15"/>
          <p:cNvSpPr/>
          <p:nvPr/>
        </p:nvSpPr>
        <p:spPr>
          <a:xfrm>
            <a:off x="7707292" y="4122162"/>
            <a:ext cx="336376" cy="270363"/>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à coins arrondis 16"/>
          <p:cNvSpPr/>
          <p:nvPr/>
        </p:nvSpPr>
        <p:spPr>
          <a:xfrm>
            <a:off x="7212632" y="2634631"/>
            <a:ext cx="1895872" cy="578345"/>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t>Décision d’autorisation de Régimes d’aides notifiés</a:t>
            </a:r>
            <a:endParaRPr lang="fr-FR" sz="1400" dirty="0"/>
          </a:p>
        </p:txBody>
      </p:sp>
      <p:sp>
        <p:nvSpPr>
          <p:cNvPr id="18" name="Flèche vers la droite 17"/>
          <p:cNvSpPr/>
          <p:nvPr/>
        </p:nvSpPr>
        <p:spPr>
          <a:xfrm>
            <a:off x="6876256" y="2778619"/>
            <a:ext cx="336376" cy="270363"/>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à coins arrondis 18"/>
          <p:cNvSpPr/>
          <p:nvPr/>
        </p:nvSpPr>
        <p:spPr>
          <a:xfrm>
            <a:off x="8100392" y="5154911"/>
            <a:ext cx="1008112" cy="578345"/>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2"/>
                </a:solidFill>
              </a:rPr>
              <a:t>Pas de Régime d’aide</a:t>
            </a:r>
            <a:endParaRPr lang="fr-FR" sz="1400" b="1" dirty="0">
              <a:solidFill>
                <a:schemeClr val="tx2"/>
              </a:solidFill>
            </a:endParaRPr>
          </a:p>
        </p:txBody>
      </p:sp>
      <p:sp>
        <p:nvSpPr>
          <p:cNvPr id="20" name="Flèche vers la droite 19"/>
          <p:cNvSpPr/>
          <p:nvPr/>
        </p:nvSpPr>
        <p:spPr>
          <a:xfrm>
            <a:off x="7707292" y="5318877"/>
            <a:ext cx="336376" cy="270363"/>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1" name="Rectangle à coins arrondis 20"/>
          <p:cNvSpPr/>
          <p:nvPr/>
        </p:nvSpPr>
        <p:spPr>
          <a:xfrm>
            <a:off x="7286644" y="2266328"/>
            <a:ext cx="1821859" cy="295156"/>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t>Décision d’autorisation d’une aide individuelle</a:t>
            </a:r>
            <a:endParaRPr lang="fr-FR" sz="1200" b="1" dirty="0"/>
          </a:p>
        </p:txBody>
      </p:sp>
      <p:sp>
        <p:nvSpPr>
          <p:cNvPr id="22" name="Flèche vers la droite 21"/>
          <p:cNvSpPr/>
          <p:nvPr/>
        </p:nvSpPr>
        <p:spPr>
          <a:xfrm>
            <a:off x="6812140" y="2344795"/>
            <a:ext cx="336376" cy="270363"/>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à coins arrondis 22"/>
          <p:cNvSpPr/>
          <p:nvPr/>
        </p:nvSpPr>
        <p:spPr>
          <a:xfrm>
            <a:off x="107504" y="6224675"/>
            <a:ext cx="8280920" cy="6127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286861" y="6224676"/>
            <a:ext cx="8965659" cy="646331"/>
          </a:xfrm>
          <a:prstGeom prst="rect">
            <a:avLst/>
          </a:prstGeom>
          <a:noFill/>
        </p:spPr>
        <p:txBody>
          <a:bodyPr wrap="square" rtlCol="0">
            <a:spAutoFit/>
          </a:bodyPr>
          <a:lstStyle/>
          <a:p>
            <a:r>
              <a:rPr lang="fr-FR" dirty="0" smtClean="0"/>
              <a:t>3) L’AIDE A LA PRODUCTION, COMMERCIALISATION, TRANSFORMATION DE PRODUITS AGRICOLES SUR FEADER / FEAMP </a:t>
            </a:r>
            <a:endParaRPr lang="fr-FR" dirty="0"/>
          </a:p>
        </p:txBody>
      </p:sp>
      <p:sp>
        <p:nvSpPr>
          <p:cNvPr id="24" name="Rectangle 23"/>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5" name="Image 24"/>
          <p:cNvPicPr>
            <a:picLocks noChangeAspect="1"/>
          </p:cNvPicPr>
          <p:nvPr/>
        </p:nvPicPr>
        <p:blipFill>
          <a:blip r:embed="rId2"/>
          <a:stretch>
            <a:fillRect/>
          </a:stretch>
        </p:blipFill>
        <p:spPr>
          <a:xfrm>
            <a:off x="8608835" y="77911"/>
            <a:ext cx="564333" cy="370847"/>
          </a:xfrm>
          <a:prstGeom prst="rect">
            <a:avLst/>
          </a:prstGeom>
        </p:spPr>
      </p:pic>
    </p:spTree>
    <p:extLst>
      <p:ext uri="{BB962C8B-B14F-4D97-AF65-F5344CB8AC3E}">
        <p14:creationId xmlns:p14="http://schemas.microsoft.com/office/powerpoint/2010/main" val="99330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1+#ppt_w/2"/>
                                          </p:val>
                                        </p:tav>
                                        <p:tav tm="100000">
                                          <p:val>
                                            <p:strVal val="#ppt_x"/>
                                          </p:val>
                                        </p:tav>
                                      </p:tavLst>
                                    </p:anim>
                                    <p:anim calcmode="lin" valueType="num">
                                      <p:cBhvr additive="base">
                                        <p:cTn id="5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6">
                                            <p:txEl>
                                              <p:pRg st="17" end="17"/>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6">
                                            <p:txEl>
                                              <p:pRg st="19" end="19"/>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6">
                                            <p:txEl>
                                              <p:pRg st="20" end="20"/>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6">
                                            <p:txEl>
                                              <p:pRg st="21" end="21"/>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20"/>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1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2" presetClass="entr" presetSubtype="2" fill="hold" grpId="0" nodeType="clickEffect">
                                  <p:stCondLst>
                                    <p:cond delay="0"/>
                                  </p:stCondLst>
                                  <p:childTnLst>
                                    <p:set>
                                      <p:cBhvr>
                                        <p:cTn id="130" dur="1" fill="hold">
                                          <p:stCondLst>
                                            <p:cond delay="0"/>
                                          </p:stCondLst>
                                        </p:cTn>
                                        <p:tgtEl>
                                          <p:spTgt spid="23"/>
                                        </p:tgtEl>
                                        <p:attrNameLst>
                                          <p:attrName>style.visibility</p:attrName>
                                        </p:attrNameLst>
                                      </p:cBhvr>
                                      <p:to>
                                        <p:strVal val="visible"/>
                                      </p:to>
                                    </p:set>
                                    <p:anim calcmode="lin" valueType="num">
                                      <p:cBhvr additive="base">
                                        <p:cTn id="131" dur="500" fill="hold"/>
                                        <p:tgtEl>
                                          <p:spTgt spid="23"/>
                                        </p:tgtEl>
                                        <p:attrNameLst>
                                          <p:attrName>ppt_x</p:attrName>
                                        </p:attrNameLst>
                                      </p:cBhvr>
                                      <p:tavLst>
                                        <p:tav tm="0">
                                          <p:val>
                                            <p:strVal val="1+#ppt_w/2"/>
                                          </p:val>
                                        </p:tav>
                                        <p:tav tm="100000">
                                          <p:val>
                                            <p:strVal val="#ppt_x"/>
                                          </p:val>
                                        </p:tav>
                                      </p:tavLst>
                                    </p:anim>
                                    <p:anim calcmode="lin" valueType="num">
                                      <p:cBhvr additive="base">
                                        <p:cTn id="1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6" grpId="0" build="p"/>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836142"/>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 rôle du CGET sur les « aides d’Etat » </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539552" y="1285860"/>
            <a:ext cx="8686800" cy="4591412"/>
          </a:xfrm>
          <a:prstGeom prst="rect">
            <a:avLst/>
          </a:prstGeom>
        </p:spPr>
        <p:txBody>
          <a:bodyPr vert="horz" lIns="91440" tIns="45720" rIns="91440" bIns="45720" rtlCol="0">
            <a:normAutofit fontScale="55000" lnSpcReduction="20000"/>
          </a:bodyPr>
          <a:lstStyle/>
          <a:p>
            <a:pPr algn="just">
              <a:buFont typeface="Arial" pitchFamily="34" charset="0"/>
              <a:buChar char="•"/>
            </a:pPr>
            <a:r>
              <a:rPr lang="fr-FR" sz="3200" b="1" dirty="0" smtClean="0">
                <a:solidFill>
                  <a:schemeClr val="tx2"/>
                </a:solidFill>
                <a:latin typeface="+mj-lt"/>
              </a:rPr>
              <a:t> </a:t>
            </a:r>
            <a:r>
              <a:rPr lang="fr-FR" sz="3200" b="1" dirty="0" smtClean="0">
                <a:solidFill>
                  <a:schemeClr val="tx2"/>
                </a:solidFill>
              </a:rPr>
              <a:t>Le CGET </a:t>
            </a:r>
            <a:r>
              <a:rPr lang="fr-FR" sz="3200" dirty="0" smtClean="0">
                <a:solidFill>
                  <a:schemeClr val="tx2"/>
                </a:solidFill>
              </a:rPr>
              <a:t>constitue un </a:t>
            </a:r>
            <a:r>
              <a:rPr lang="fr-FR" sz="3200" b="1" dirty="0" smtClean="0">
                <a:solidFill>
                  <a:schemeClr val="tx2"/>
                </a:solidFill>
              </a:rPr>
              <a:t>centre de </a:t>
            </a:r>
            <a:r>
              <a:rPr lang="fr-FR" sz="3200" b="1" dirty="0" smtClean="0">
                <a:solidFill>
                  <a:srgbClr val="FF0000"/>
                </a:solidFill>
              </a:rPr>
              <a:t>conseil et d’expertise </a:t>
            </a:r>
            <a:r>
              <a:rPr lang="fr-FR" sz="3200" b="1" dirty="0" smtClean="0">
                <a:solidFill>
                  <a:schemeClr val="tx2"/>
                </a:solidFill>
              </a:rPr>
              <a:t>en matière de réglementation européenne de la concurrence </a:t>
            </a:r>
            <a:r>
              <a:rPr lang="fr-FR" sz="3200" dirty="0" smtClean="0">
                <a:solidFill>
                  <a:schemeClr val="tx2"/>
                </a:solidFill>
              </a:rPr>
              <a:t>et de droit interne applicable aux aides publiques et notamment sur les aides à finalité régionale, les compensations d’obligations de service d’intérêt économique général, les aides accordées par des instruments financiers, etc.</a:t>
            </a:r>
          </a:p>
          <a:p>
            <a:pPr algn="just"/>
            <a:endParaRPr lang="fr-FR" sz="3200" dirty="0" smtClean="0">
              <a:solidFill>
                <a:schemeClr val="tx2"/>
              </a:solidFill>
            </a:endParaRPr>
          </a:p>
          <a:p>
            <a:pPr algn="just">
              <a:buFont typeface="Arial" pitchFamily="34" charset="0"/>
              <a:buChar char="•"/>
            </a:pPr>
            <a:r>
              <a:rPr lang="fr-FR" sz="3200" dirty="0" smtClean="0">
                <a:solidFill>
                  <a:schemeClr val="tx2"/>
                </a:solidFill>
              </a:rPr>
              <a:t> </a:t>
            </a:r>
            <a:r>
              <a:rPr lang="fr-FR" sz="3200" b="1" dirty="0" smtClean="0">
                <a:solidFill>
                  <a:schemeClr val="tx2"/>
                </a:solidFill>
              </a:rPr>
              <a:t>Le CGET participe </a:t>
            </a:r>
            <a:r>
              <a:rPr lang="fr-FR" sz="3200" dirty="0" smtClean="0">
                <a:solidFill>
                  <a:schemeClr val="tx2"/>
                </a:solidFill>
              </a:rPr>
              <a:t>avec les autres ministères, sous l’égide du Secrétariat général aux affaires européennes, </a:t>
            </a:r>
            <a:r>
              <a:rPr lang="fr-FR" sz="3200" b="1" dirty="0" smtClean="0">
                <a:solidFill>
                  <a:schemeClr val="tx2"/>
                </a:solidFill>
              </a:rPr>
              <a:t>aux </a:t>
            </a:r>
            <a:r>
              <a:rPr lang="fr-FR" sz="3200" b="1" dirty="0" smtClean="0">
                <a:solidFill>
                  <a:srgbClr val="FF0000"/>
                </a:solidFill>
              </a:rPr>
              <a:t>négociations </a:t>
            </a:r>
            <a:r>
              <a:rPr lang="fr-FR" sz="3200" b="1" dirty="0" smtClean="0">
                <a:solidFill>
                  <a:schemeClr val="tx2"/>
                </a:solidFill>
              </a:rPr>
              <a:t>des textes proposés par la Commission européenne</a:t>
            </a:r>
            <a:r>
              <a:rPr lang="fr-FR" sz="3200" dirty="0" smtClean="0">
                <a:solidFill>
                  <a:schemeClr val="tx2"/>
                </a:solidFill>
              </a:rPr>
              <a:t>. </a:t>
            </a:r>
          </a:p>
          <a:p>
            <a:pPr algn="just">
              <a:buFont typeface="Arial" pitchFamily="34" charset="0"/>
              <a:buChar char="•"/>
            </a:pPr>
            <a:endParaRPr lang="fr-FR" sz="3200" dirty="0" smtClean="0">
              <a:solidFill>
                <a:schemeClr val="tx2"/>
              </a:solidFill>
            </a:endParaRPr>
          </a:p>
          <a:p>
            <a:pPr algn="just">
              <a:buFont typeface="Arial" pitchFamily="34" charset="0"/>
              <a:buChar char="•"/>
            </a:pPr>
            <a:r>
              <a:rPr lang="fr-FR" sz="3200" dirty="0" smtClean="0">
                <a:solidFill>
                  <a:schemeClr val="tx2"/>
                </a:solidFill>
              </a:rPr>
              <a:t> </a:t>
            </a:r>
            <a:r>
              <a:rPr lang="fr-FR" sz="3200" b="1" dirty="0" smtClean="0">
                <a:solidFill>
                  <a:schemeClr val="tx2"/>
                </a:solidFill>
              </a:rPr>
              <a:t>Le CGET anime également un </a:t>
            </a:r>
            <a:r>
              <a:rPr lang="fr-FR" sz="3200" b="1" dirty="0" smtClean="0">
                <a:solidFill>
                  <a:srgbClr val="FF0000"/>
                </a:solidFill>
              </a:rPr>
              <a:t>groupe de travail </a:t>
            </a:r>
            <a:r>
              <a:rPr lang="fr-FR" sz="3200" dirty="0" smtClean="0">
                <a:solidFill>
                  <a:schemeClr val="tx2"/>
                </a:solidFill>
              </a:rPr>
              <a:t>dont l’objectif est de </a:t>
            </a:r>
            <a:r>
              <a:rPr lang="fr-FR" sz="3200" b="1" dirty="0" smtClean="0">
                <a:solidFill>
                  <a:schemeClr val="tx2"/>
                </a:solidFill>
              </a:rPr>
              <a:t>mettre en place la réglementation des aides d’Etat pour la période </a:t>
            </a:r>
            <a:r>
              <a:rPr lang="fr-FR" sz="3200" b="1" dirty="0" smtClean="0">
                <a:solidFill>
                  <a:srgbClr val="FF0000"/>
                </a:solidFill>
              </a:rPr>
              <a:t>2014-2020 </a:t>
            </a:r>
            <a:r>
              <a:rPr lang="fr-FR" sz="3200" dirty="0" smtClean="0">
                <a:solidFill>
                  <a:srgbClr val="FF0000"/>
                </a:solidFill>
              </a:rPr>
              <a:t>(</a:t>
            </a:r>
            <a:r>
              <a:rPr lang="fr-FR" sz="3200" dirty="0" smtClean="0">
                <a:solidFill>
                  <a:schemeClr val="tx2"/>
                </a:solidFill>
              </a:rPr>
              <a:t>régimes d’aides nationaux, notes méthodologiques etc.). </a:t>
            </a:r>
          </a:p>
          <a:p>
            <a:pPr algn="just">
              <a:buFont typeface="Arial" pitchFamily="34" charset="0"/>
              <a:buChar char="•"/>
            </a:pPr>
            <a:endParaRPr lang="fr-FR" sz="3200" dirty="0" smtClean="0">
              <a:solidFill>
                <a:schemeClr val="tx2"/>
              </a:solidFill>
            </a:endParaRPr>
          </a:p>
          <a:p>
            <a:pPr algn="just">
              <a:buFont typeface="Arial" pitchFamily="34" charset="0"/>
              <a:buChar char="•"/>
            </a:pPr>
            <a:r>
              <a:rPr lang="fr-FR" sz="3200" dirty="0" smtClean="0">
                <a:solidFill>
                  <a:schemeClr val="tx2"/>
                </a:solidFill>
              </a:rPr>
              <a:t> Ce </a:t>
            </a:r>
            <a:r>
              <a:rPr lang="fr-FR" sz="3200" b="1" dirty="0" smtClean="0">
                <a:solidFill>
                  <a:schemeClr val="tx2"/>
                </a:solidFill>
              </a:rPr>
              <a:t>groupe de travail </a:t>
            </a:r>
            <a:r>
              <a:rPr lang="fr-FR" sz="3200" dirty="0" smtClean="0">
                <a:solidFill>
                  <a:schemeClr val="tx2"/>
                </a:solidFill>
              </a:rPr>
              <a:t>réunit les ministères concernés, les associations de collectivités territoriales ainsi que les conseils régionaux et les secrétaires généraux aux affaires régionales des préfectures</a:t>
            </a:r>
          </a:p>
          <a:p>
            <a:pPr algn="just">
              <a:buFont typeface="Arial" pitchFamily="34" charset="0"/>
              <a:buChar char="•"/>
            </a:pPr>
            <a:endParaRPr kumimoji="0" lang="fr-FR" sz="3200" b="1" u="none" strike="noStrike" kern="1200" cap="none" spc="0" normalizeH="0" baseline="0" noProof="0" dirty="0">
              <a:ln>
                <a:noFill/>
              </a:ln>
              <a:solidFill>
                <a:schemeClr val="tx2"/>
              </a:solidFill>
              <a:effectLst/>
              <a:uLnTx/>
              <a:uFillTx/>
              <a:latin typeface="+mj-lt"/>
              <a:ea typeface="+mn-ea"/>
              <a:cs typeface="+mn-cs"/>
            </a:endParaRPr>
          </a:p>
          <a:p>
            <a:pPr algn="just">
              <a:buFont typeface="Arial" pitchFamily="34" charset="0"/>
              <a:buChar char="•"/>
            </a:pPr>
            <a:r>
              <a:rPr lang="fr-FR" sz="3200" b="1" dirty="0" smtClean="0">
                <a:solidFill>
                  <a:schemeClr val="tx2"/>
                </a:solidFill>
                <a:latin typeface="+mj-lt"/>
              </a:rPr>
              <a:t> Le CGET assure également la coordination interministérielle de la mise ne œuvre de la politique des FESI en France, ainsi que de la négociation et de l’application de la réglementation qui en découle.</a:t>
            </a:r>
            <a:endParaRPr kumimoji="0" lang="fr-FR" sz="3100" b="1" u="none" strike="noStrike" kern="1200" cap="none" spc="0" normalizeH="0" baseline="0" noProof="0" dirty="0" smtClean="0">
              <a:ln>
                <a:noFill/>
              </a:ln>
              <a:solidFill>
                <a:schemeClr val="tx2"/>
              </a:solidFill>
              <a:effectLst/>
              <a:uLnTx/>
              <a:uFillTx/>
              <a:latin typeface="+mj-lt"/>
              <a:ea typeface="+mn-ea"/>
              <a:cs typeface="+mn-cs"/>
            </a:endParaRPr>
          </a:p>
        </p:txBody>
      </p:sp>
      <p:sp>
        <p:nvSpPr>
          <p:cNvPr id="6" name="Espace réservé du pied de page 5"/>
          <p:cNvSpPr>
            <a:spLocks noGrp="1"/>
          </p:cNvSpPr>
          <p:nvPr>
            <p:ph type="ftr" sz="quarter" idx="11"/>
          </p:nvPr>
        </p:nvSpPr>
        <p:spPr>
          <a:xfrm>
            <a:off x="3435152" y="6294893"/>
            <a:ext cx="2895600" cy="365125"/>
          </a:xfrm>
        </p:spPr>
        <p:txBody>
          <a:bodyPr/>
          <a:lstStyle/>
          <a:p>
            <a:r>
              <a:rPr lang="fr-FR" dirty="0" smtClean="0"/>
              <a:t>JP BOVE www.fcae.eu</a:t>
            </a:r>
            <a:endParaRPr lang="fr-FR" dirty="0"/>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22</a:t>
            </a:fld>
            <a:endParaRPr lang="fr-FR" dirty="0"/>
          </a:p>
        </p:txBody>
      </p:sp>
      <p:sp>
        <p:nvSpPr>
          <p:cNvPr id="2" name="Espace réservé de la date 1"/>
          <p:cNvSpPr>
            <a:spLocks noGrp="1"/>
          </p:cNvSpPr>
          <p:nvPr>
            <p:ph type="dt" sz="half" idx="10"/>
          </p:nvPr>
        </p:nvSpPr>
        <p:spPr>
          <a:xfrm>
            <a:off x="4371964" y="6492875"/>
            <a:ext cx="2133600" cy="365125"/>
          </a:xfrm>
        </p:spPr>
        <p:txBody>
          <a:bodyPr/>
          <a:lstStyle/>
          <a:p>
            <a:fld id="{C911B8E3-D336-4478-A93C-FE7D35C11FA7}" type="datetime1">
              <a:rPr lang="fr-FR" smtClean="0"/>
              <a:t>23/11/2016</a:t>
            </a:fld>
            <a:endParaRPr lang="fr-FR"/>
          </a:p>
        </p:txBody>
      </p:sp>
      <p:pic>
        <p:nvPicPr>
          <p:cNvPr id="9" name="Image 8"/>
          <p:cNvPicPr>
            <a:picLocks noChangeAspect="1"/>
          </p:cNvPicPr>
          <p:nvPr/>
        </p:nvPicPr>
        <p:blipFill>
          <a:blip r:embed="rId2"/>
          <a:stretch>
            <a:fillRect/>
          </a:stretch>
        </p:blipFill>
        <p:spPr>
          <a:xfrm>
            <a:off x="-44310" y="5128757"/>
            <a:ext cx="638892" cy="658703"/>
          </a:xfrm>
          <a:prstGeom prst="rect">
            <a:avLst/>
          </a:prstGeom>
        </p:spPr>
      </p:pic>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PROCEDURE DE NOTIFICATION.jpg"/>
          <p:cNvPicPr>
            <a:picLocks noChangeAspect="1"/>
          </p:cNvPicPr>
          <p:nvPr/>
        </p:nvPicPr>
        <p:blipFill>
          <a:blip r:embed="rId2" cstate="print"/>
          <a:srcRect b="12500"/>
          <a:stretch>
            <a:fillRect/>
          </a:stretch>
        </p:blipFill>
        <p:spPr>
          <a:xfrm>
            <a:off x="4214810" y="1038420"/>
            <a:ext cx="4929190" cy="5819579"/>
          </a:xfrm>
          <a:prstGeom prst="rect">
            <a:avLst/>
          </a:prstGeom>
        </p:spPr>
      </p:pic>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La procédure de notification des aides (1)</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428596" y="1357298"/>
            <a:ext cx="3929090" cy="4572032"/>
          </a:xfrm>
          <a:prstGeom prst="rect">
            <a:avLst/>
          </a:prstGeom>
        </p:spPr>
        <p:txBody>
          <a:bodyPr vert="horz" lIns="91440" tIns="45720" rIns="91440" bIns="45720" rtlCol="0">
            <a:normAutofit fontScale="77500" lnSpcReduction="20000"/>
          </a:bodyPr>
          <a:lstStyle/>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Procédure initiale </a:t>
            </a:r>
            <a:r>
              <a:rPr kumimoji="0" lang="fr-FR" sz="3200" i="0" u="none" strike="noStrike" kern="1200" cap="none" spc="0" normalizeH="0" baseline="0" noProof="0" dirty="0" smtClean="0">
                <a:ln>
                  <a:noFill/>
                </a:ln>
                <a:solidFill>
                  <a:schemeClr val="tx2"/>
                </a:solidFill>
                <a:effectLst/>
                <a:uLnTx/>
                <a:uFillTx/>
                <a:latin typeface="+mj-lt"/>
                <a:ea typeface="+mn-ea"/>
                <a:cs typeface="+mn-cs"/>
              </a:rPr>
              <a:t>prévue par le Traité</a:t>
            </a:r>
          </a:p>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Procédure préalable</a:t>
            </a:r>
          </a:p>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Approbation</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de la Commission européenne avant d’octroyer l’aide</a:t>
            </a:r>
          </a:p>
          <a:p>
            <a:pPr marL="0"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100" b="1" i="0" u="none" strike="noStrike" kern="1200" cap="none" spc="0" normalizeH="0" baseline="0" noProof="0" dirty="0" smtClean="0">
                <a:ln>
                  <a:noFill/>
                </a:ln>
                <a:solidFill>
                  <a:srgbClr val="FF0000"/>
                </a:solidFill>
                <a:effectLst/>
                <a:uLnTx/>
                <a:uFillTx/>
                <a:latin typeface="+mj-lt"/>
                <a:ea typeface="+mn-ea"/>
                <a:cs typeface="+mn-cs"/>
              </a:rPr>
              <a:t>Procédure lourde</a:t>
            </a:r>
            <a:r>
              <a:rPr kumimoji="0" lang="fr-FR" sz="31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minimum 2 mois - en moyenne 6 mois </a:t>
            </a:r>
            <a:r>
              <a:rPr lang="fr-FR" sz="3100" dirty="0" smtClean="0">
                <a:solidFill>
                  <a:schemeClr val="tx2"/>
                </a:solidFill>
                <a:latin typeface="+mj-lt"/>
              </a:rPr>
              <a:t>-</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parfois 2 ans… </a:t>
            </a:r>
          </a:p>
          <a:p>
            <a:pPr marL="0"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100" b="0" i="0" u="none" strike="noStrike" kern="1200" cap="none" spc="0" normalizeH="0" baseline="0" noProof="0" dirty="0" smtClean="0">
                <a:ln>
                  <a:noFill/>
                </a:ln>
                <a:solidFill>
                  <a:schemeClr val="tx2"/>
                </a:solidFill>
                <a:effectLst/>
                <a:uLnTx/>
                <a:uFillTx/>
                <a:latin typeface="+mj-lt"/>
                <a:ea typeface="+mn-ea"/>
                <a:cs typeface="+mn-cs"/>
              </a:rPr>
              <a:t>Toujours </a:t>
            </a:r>
            <a:r>
              <a:rPr kumimoji="0" lang="fr-FR" sz="3100" b="1" i="0" u="none" strike="noStrike" kern="1200" cap="none" spc="0" normalizeH="0" baseline="0" noProof="0" dirty="0" smtClean="0">
                <a:ln>
                  <a:noFill/>
                </a:ln>
                <a:solidFill>
                  <a:srgbClr val="FF0000"/>
                </a:solidFill>
                <a:effectLst/>
                <a:uLnTx/>
                <a:uFillTx/>
                <a:latin typeface="+mj-lt"/>
                <a:ea typeface="+mn-ea"/>
                <a:cs typeface="+mn-cs"/>
              </a:rPr>
              <a:t>par le canal de l’Etat</a:t>
            </a:r>
            <a:r>
              <a:rPr kumimoji="0" lang="fr-FR" sz="31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membre</a:t>
            </a:r>
          </a:p>
          <a:p>
            <a:pPr marL="0"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100" b="1" i="0" u="none" strike="noStrike" kern="1200" cap="none" spc="0" normalizeH="0" baseline="0" noProof="0" dirty="0" smtClean="0">
                <a:ln>
                  <a:noFill/>
                </a:ln>
                <a:solidFill>
                  <a:srgbClr val="FF0000"/>
                </a:solidFill>
                <a:effectLst/>
                <a:uLnTx/>
                <a:uFillTx/>
                <a:latin typeface="+mj-lt"/>
                <a:ea typeface="+mn-ea"/>
                <a:cs typeface="+mn-cs"/>
              </a:rPr>
              <a:t>Formulaire </a:t>
            </a:r>
            <a:r>
              <a:rPr kumimoji="0" lang="fr-FR" sz="3100" b="1" i="0" u="none" strike="noStrike" kern="1200" cap="none" spc="0" normalizeH="0" baseline="0" noProof="0" dirty="0" smtClean="0">
                <a:ln>
                  <a:noFill/>
                </a:ln>
                <a:solidFill>
                  <a:schemeClr val="tx2"/>
                </a:solidFill>
                <a:effectLst/>
                <a:uLnTx/>
                <a:uFillTx/>
                <a:latin typeface="+mj-lt"/>
                <a:ea typeface="+mn-ea"/>
                <a:cs typeface="+mn-cs"/>
              </a:rPr>
              <a:t>de notification </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a:t>
            </a:r>
            <a:r>
              <a:rPr kumimoji="0" lang="fr-FR" sz="3100" b="0" i="0" u="none" strike="noStrike" kern="1200" cap="none" spc="0" normalizeH="0" baseline="0" noProof="0" dirty="0" err="1" smtClean="0">
                <a:ln>
                  <a:noFill/>
                </a:ln>
                <a:solidFill>
                  <a:schemeClr val="tx2"/>
                </a:solidFill>
                <a:effectLst/>
                <a:uLnTx/>
                <a:uFillTx/>
                <a:latin typeface="+mj-lt"/>
                <a:ea typeface="+mn-ea"/>
                <a:cs typeface="+mn-cs"/>
              </a:rPr>
              <a:t>rgt</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 de procédure de 1999)</a:t>
            </a:r>
          </a:p>
          <a:p>
            <a:pPr marL="0"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100" b="1" i="0" u="none" strike="noStrike" kern="1200" cap="none" spc="0" normalizeH="0" baseline="0" noProof="0" dirty="0" smtClean="0">
                <a:ln>
                  <a:noFill/>
                </a:ln>
                <a:solidFill>
                  <a:schemeClr val="tx2"/>
                </a:solidFill>
                <a:effectLst/>
                <a:uLnTx/>
                <a:uFillTx/>
                <a:latin typeface="+mj-lt"/>
                <a:ea typeface="+mn-ea"/>
                <a:cs typeface="+mn-cs"/>
              </a:rPr>
              <a:t>Notification électronique </a:t>
            </a:r>
            <a:r>
              <a:rPr kumimoji="0" lang="fr-FR" sz="3100" b="0" i="0" u="none" strike="noStrike" kern="1200" cap="none" spc="0" normalizeH="0" baseline="0" noProof="0" dirty="0" smtClean="0">
                <a:ln>
                  <a:noFill/>
                </a:ln>
                <a:solidFill>
                  <a:schemeClr val="tx2"/>
                </a:solidFill>
                <a:effectLst/>
                <a:uLnTx/>
                <a:uFillTx/>
                <a:latin typeface="+mj-lt"/>
                <a:ea typeface="+mn-ea"/>
                <a:cs typeface="+mn-cs"/>
              </a:rPr>
              <a:t>(logiciel SANI)</a:t>
            </a:r>
            <a:endParaRPr kumimoji="0" lang="fr-FR" sz="3100" b="1"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6" name="Espace réservé du pied de page 5"/>
          <p:cNvSpPr>
            <a:spLocks noGrp="1"/>
          </p:cNvSpPr>
          <p:nvPr>
            <p:ph type="ftr" sz="quarter" idx="11"/>
          </p:nvPr>
        </p:nvSpPr>
        <p:spPr>
          <a:xfrm>
            <a:off x="1428728" y="6286520"/>
            <a:ext cx="2895600" cy="365125"/>
          </a:xfrm>
        </p:spPr>
        <p:txBody>
          <a:bodyPr/>
          <a:lstStyle/>
          <a:p>
            <a:r>
              <a:rPr lang="fr-FR" smtClean="0"/>
              <a:t>JP BOVE www.fcae.eu</a:t>
            </a:r>
            <a:endParaRPr lang="fr-FR" dirty="0"/>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23</a:t>
            </a:fld>
            <a:endParaRPr lang="fr-FR"/>
          </a:p>
        </p:txBody>
      </p:sp>
      <p:sp>
        <p:nvSpPr>
          <p:cNvPr id="2" name="Espace réservé de la date 1"/>
          <p:cNvSpPr>
            <a:spLocks noGrp="1"/>
          </p:cNvSpPr>
          <p:nvPr>
            <p:ph type="dt" sz="half" idx="10"/>
          </p:nvPr>
        </p:nvSpPr>
        <p:spPr>
          <a:xfrm>
            <a:off x="2383342" y="6463881"/>
            <a:ext cx="2133600" cy="365125"/>
          </a:xfrm>
        </p:spPr>
        <p:txBody>
          <a:bodyPr/>
          <a:lstStyle/>
          <a:p>
            <a:fld id="{509CB8A2-B46C-4B53-8D57-308CF25D26B8}" type="datetime1">
              <a:rPr lang="fr-FR" smtClean="0"/>
              <a:t>23/11/2016</a:t>
            </a:fld>
            <a:endParaRPr lang="fr-FR" dirty="0"/>
          </a:p>
        </p:txBody>
      </p:sp>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964488"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Procédure d’exemption de notification des aides (2)</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357158" y="1357298"/>
            <a:ext cx="8858248" cy="4572032"/>
          </a:xfrm>
          <a:prstGeom prst="rect">
            <a:avLst/>
          </a:prstGeom>
        </p:spPr>
        <p:txBody>
          <a:bodyPr vert="horz" lIns="91440" tIns="45720" rIns="91440" bIns="45720" rtlCol="0">
            <a:normAutofit fontScale="77500" lnSpcReduction="20000"/>
          </a:bodyPr>
          <a:lstStyle/>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rgbClr val="FF0000"/>
                </a:solidFill>
                <a:effectLst/>
                <a:uLnTx/>
                <a:uFillTx/>
                <a:latin typeface="+mj-lt"/>
                <a:ea typeface="+mn-ea"/>
                <a:cs typeface="+mn-cs"/>
              </a:rPr>
              <a:t>Depuis 2001</a:t>
            </a:r>
            <a:r>
              <a:rPr kumimoji="0" lang="fr-FR" sz="2800" b="1" i="0" u="sng" strike="noStrike" kern="1200" cap="none" spc="0" normalizeH="0" baseline="0" noProof="0" dirty="0" smtClean="0">
                <a:ln>
                  <a:noFill/>
                </a:ln>
                <a:solidFill>
                  <a:schemeClr val="tx2"/>
                </a:solidFill>
                <a:effectLst/>
                <a:uLnTx/>
                <a:uFillTx/>
                <a:latin typeface="+mj-lt"/>
                <a:ea typeface="+mn-ea"/>
                <a:cs typeface="+mn-cs"/>
              </a:rPr>
              <a:t>:</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EXEMPTION DE NOTIFICATION</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Adoption de règlements d’exemption </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Pour éviter aux Etats de notifier les aides</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Dans certains domaines (PME, emploi, formation, AFR)</a:t>
            </a:r>
          </a:p>
          <a:p>
            <a:pPr marL="1463040" marR="0" lvl="4" indent="-210312" defTabSz="914400" rtl="0" eaLnBrk="1" fontAlgn="auto" latinLnBrk="0" hangingPunct="1">
              <a:lnSpc>
                <a:spcPct val="90000"/>
              </a:lnSpc>
              <a:spcBef>
                <a:spcPct val="20000"/>
              </a:spcBef>
              <a:spcAft>
                <a:spcPts val="0"/>
              </a:spcAft>
              <a:buClr>
                <a:schemeClr val="accent4"/>
              </a:buClr>
              <a:buSzTx/>
              <a:buFont typeface="Wingdings 2"/>
              <a:buChar char=""/>
              <a:tabLst/>
              <a:defRPr/>
            </a:pPr>
            <a:endParaRPr kumimoji="0" lang="fr-FR" sz="9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rgbClr val="FF0000"/>
                </a:solidFill>
                <a:effectLst/>
                <a:uLnTx/>
                <a:uFillTx/>
                <a:latin typeface="+mj-lt"/>
                <a:ea typeface="+mn-ea"/>
                <a:cs typeface="+mn-cs"/>
              </a:rPr>
              <a:t>2008</a:t>
            </a:r>
            <a:r>
              <a:rPr kumimoji="0" lang="fr-FR" sz="2800" b="1" i="0" u="sng" strike="noStrike" kern="1200" cap="none" spc="0" normalizeH="0" baseline="0" noProof="0" dirty="0" smtClean="0">
                <a:ln>
                  <a:noFill/>
                </a:ln>
                <a:solidFill>
                  <a:schemeClr val="tx2"/>
                </a:solidFill>
                <a:effectLst/>
                <a:uLnTx/>
                <a:uFillTx/>
                <a:latin typeface="+mj-lt"/>
                <a:ea typeface="+mn-ea"/>
                <a:cs typeface="+mn-cs"/>
              </a:rPr>
              <a:t>:</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GENERALISATION des EXEMPTIONS</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Le règlement général d’exemption (RGEC) du 6 août 2008</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Le(s) règlement(s) « de-</a:t>
            </a:r>
            <a:r>
              <a:rPr kumimoji="0" lang="fr-FR" sz="2800" b="0"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 </a:t>
            </a:r>
          </a:p>
          <a:p>
            <a:pPr marL="2469197" marR="0" lvl="8" indent="-246888" defTabSz="914400" rtl="0" eaLnBrk="1" fontAlgn="auto" latinLnBrk="0" hangingPunct="1">
              <a:lnSpc>
                <a:spcPct val="9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2014</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 EXTENSION du RGEC - 17 juin 2014 – n°651-2014</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AFR, PME, RDI, Environnement,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Haut débit, Culture, Sport etc.</a:t>
            </a:r>
          </a:p>
          <a:p>
            <a:pPr marL="914717" marR="0" lvl="2"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400" b="1" i="0" u="none" strike="noStrike" kern="1200" cap="none" spc="0" normalizeH="0" baseline="0" noProof="0" dirty="0" smtClean="0">
                <a:ln>
                  <a:noFill/>
                </a:ln>
                <a:solidFill>
                  <a:srgbClr val="FF0000"/>
                </a:solidFill>
                <a:effectLst/>
                <a:uLnTx/>
                <a:uFillTx/>
                <a:latin typeface="+mj-lt"/>
                <a:ea typeface="+mn-ea"/>
                <a:cs typeface="+mn-cs"/>
              </a:rPr>
              <a:t>Une quinzaine de catégories d’aides, infrastructures locales etc.</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1" i="0" u="none" strike="noStrike" kern="1200" cap="none" spc="0" normalizeH="0" baseline="0" noProof="0" dirty="0" smtClean="0">
                <a:ln>
                  <a:noFill/>
                </a:ln>
                <a:solidFill>
                  <a:srgbClr val="00B050"/>
                </a:solidFill>
                <a:effectLst/>
                <a:uLnTx/>
                <a:uFillTx/>
                <a:latin typeface="+mj-lt"/>
                <a:ea typeface="+mn-ea"/>
                <a:cs typeface="+mn-cs"/>
              </a:rPr>
              <a:t>RGT exemption agricole IAA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sylvicole rural (1/7/14), </a:t>
            </a:r>
            <a:r>
              <a:rPr kumimoji="0" lang="fr-FR" sz="2800" b="1" i="0" u="none" strike="noStrike" kern="1200" cap="none" spc="0" normalizeH="0" baseline="0" noProof="0" dirty="0" smtClean="0">
                <a:ln>
                  <a:noFill/>
                </a:ln>
                <a:solidFill>
                  <a:srgbClr val="00B050"/>
                </a:solidFill>
                <a:effectLst/>
                <a:uLnTx/>
                <a:uFillTx/>
                <a:latin typeface="+mj-lt"/>
                <a:ea typeface="+mn-ea"/>
                <a:cs typeface="+mn-cs"/>
              </a:rPr>
              <a:t>Rgt. PME Pêche</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4 règlements « de </a:t>
            </a:r>
            <a:r>
              <a:rPr kumimoji="0" lang="fr-FR" sz="2800" b="1"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(général, </a:t>
            </a:r>
            <a:r>
              <a:rPr kumimoji="0" lang="fr-FR" sz="2800" b="0" i="0" u="none" strike="noStrike" kern="1200" cap="none" spc="0" normalizeH="0" baseline="0" noProof="0" dirty="0" smtClean="0">
                <a:ln>
                  <a:noFill/>
                </a:ln>
                <a:solidFill>
                  <a:srgbClr val="00B050"/>
                </a:solidFill>
                <a:effectLst/>
                <a:uLnTx/>
                <a:uFillTx/>
                <a:latin typeface="+mj-lt"/>
                <a:ea typeface="+mn-ea"/>
                <a:cs typeface="+mn-cs"/>
              </a:rPr>
              <a:t>Agricole, Pêche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SIEG)</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1 Décision d’exemption SIEG</a:t>
            </a: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endParaRPr kumimoji="0" lang="fr-FR" sz="2800" b="1" i="0" u="none" strike="noStrike" kern="1200" cap="none" spc="0" normalizeH="0" baseline="0" noProof="0" dirty="0" smtClean="0">
              <a:ln>
                <a:noFill/>
              </a:ln>
              <a:solidFill>
                <a:srgbClr val="C00000"/>
              </a:solidFill>
              <a:effectLst/>
              <a:uLnTx/>
              <a:uFillTx/>
              <a:latin typeface="+mj-lt"/>
              <a:ea typeface="+mn-ea"/>
              <a:cs typeface="+mn-cs"/>
            </a:endParaRP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endParaRPr kumimoji="0" lang="fr-FR" sz="2800" b="1" i="0" u="none" strike="noStrike" kern="1200" cap="none" spc="0" normalizeH="0" baseline="0" noProof="0" dirty="0" smtClean="0">
              <a:ln>
                <a:noFill/>
              </a:ln>
              <a:solidFill>
                <a:srgbClr val="C00000"/>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24</a:t>
            </a:fld>
            <a:endParaRPr lang="fr-FR" dirty="0"/>
          </a:p>
        </p:txBody>
      </p:sp>
      <p:sp>
        <p:nvSpPr>
          <p:cNvPr id="2" name="Espace réservé de la date 1"/>
          <p:cNvSpPr>
            <a:spLocks noGrp="1"/>
          </p:cNvSpPr>
          <p:nvPr>
            <p:ph type="dt" sz="half" idx="10"/>
          </p:nvPr>
        </p:nvSpPr>
        <p:spPr>
          <a:xfrm>
            <a:off x="4152900" y="6472745"/>
            <a:ext cx="2133600" cy="365125"/>
          </a:xfrm>
        </p:spPr>
        <p:txBody>
          <a:bodyPr/>
          <a:lstStyle/>
          <a:p>
            <a:fld id="{10B76789-478B-4A76-BFFC-525CFBDBB35B}" type="datetime1">
              <a:rPr lang="fr-FR" smtClean="0"/>
              <a:t>23/11/2016</a:t>
            </a:fld>
            <a:endParaRPr lang="fr-FR" dirty="0"/>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2"/>
          <a:stretch>
            <a:fillRect/>
          </a:stretch>
        </p:blipFill>
        <p:spPr>
          <a:xfrm>
            <a:off x="8608835" y="77911"/>
            <a:ext cx="564333" cy="370847"/>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 calcmode="lin" valueType="num">
                                      <p:cBhvr additive="base">
                                        <p:cTn id="2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 calcmode="lin" valueType="num">
                                      <p:cBhvr additive="base">
                                        <p:cTn id="3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anim calcmode="lin" valueType="num">
                                      <p:cBhvr additive="base">
                                        <p:cTn id="3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 calcmode="lin" valueType="num">
                                      <p:cBhvr additive="base">
                                        <p:cTn id="4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anim calcmode="lin" valueType="num">
                                      <p:cBhvr additive="base">
                                        <p:cTn id="47"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anim calcmode="lin" valueType="num">
                                      <p:cBhvr additive="base">
                                        <p:cTn id="51"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13" end="13"/>
                                            </p:txEl>
                                          </p:spTgt>
                                        </p:tgtEl>
                                        <p:attrNameLst>
                                          <p:attrName>style.visibility</p:attrName>
                                        </p:attrNameLst>
                                      </p:cBhvr>
                                      <p:to>
                                        <p:strVal val="visible"/>
                                      </p:to>
                                    </p:set>
                                    <p:anim calcmode="lin" valueType="num">
                                      <p:cBhvr additive="base">
                                        <p:cTn id="55"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3" end="13"/>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14" end="14"/>
                                            </p:txEl>
                                          </p:spTgt>
                                        </p:tgtEl>
                                        <p:attrNameLst>
                                          <p:attrName>style.visibility</p:attrName>
                                        </p:attrNameLst>
                                      </p:cBhvr>
                                      <p:to>
                                        <p:strVal val="visible"/>
                                      </p:to>
                                    </p:set>
                                    <p:anim calcmode="lin" valueType="num">
                                      <p:cBhvr additive="base">
                                        <p:cTn id="59"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5" name="Rectangle à coins arrondis 14"/>
          <p:cNvSpPr/>
          <p:nvPr/>
        </p:nvSpPr>
        <p:spPr>
          <a:xfrm>
            <a:off x="5357818" y="2214554"/>
            <a:ext cx="3786182" cy="42862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txBox="1">
            <a:spLocks noChangeArrowheads="1"/>
          </p:cNvSpPr>
          <p:nvPr/>
        </p:nvSpPr>
        <p:spPr bwMode="auto">
          <a:xfrm>
            <a:off x="5000628" y="1500174"/>
            <a:ext cx="4214842" cy="2286016"/>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fr-FR" sz="1600" b="1" dirty="0" smtClean="0">
                <a:solidFill>
                  <a:schemeClr val="tx2"/>
                </a:solidFill>
                <a:latin typeface="Calibri" pitchFamily="34" charset="0"/>
              </a:rPr>
              <a:t>Le CGCT article L1511-1-1</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Obligation de respect des règles aides d’Etat</a:t>
            </a:r>
          </a:p>
          <a:p>
            <a:pPr marL="342900" indent="-342900">
              <a:lnSpc>
                <a:spcPct val="80000"/>
              </a:lnSpc>
              <a:spcBef>
                <a:spcPct val="20000"/>
              </a:spcBef>
              <a:buFont typeface="Arial" charset="0"/>
              <a:buChar char="•"/>
            </a:pPr>
            <a:r>
              <a:rPr lang="fr-FR" sz="1600" b="1" dirty="0" smtClean="0">
                <a:solidFill>
                  <a:schemeClr val="tx2"/>
                </a:solidFill>
                <a:latin typeface="Calibri" pitchFamily="34" charset="0"/>
              </a:rPr>
              <a:t>Le </a:t>
            </a:r>
            <a:r>
              <a:rPr lang="fr-FR" sz="1600" b="1" dirty="0">
                <a:solidFill>
                  <a:schemeClr val="tx2"/>
                </a:solidFill>
                <a:latin typeface="Calibri" pitchFamily="34" charset="0"/>
              </a:rPr>
              <a:t>texte des </a:t>
            </a:r>
            <a:r>
              <a:rPr lang="fr-FR" sz="1600" b="1" dirty="0">
                <a:solidFill>
                  <a:srgbClr val="FF0000"/>
                </a:solidFill>
                <a:latin typeface="Calibri" pitchFamily="34" charset="0"/>
              </a:rPr>
              <a:t>REGIMES D’AIDE </a:t>
            </a:r>
            <a:r>
              <a:rPr lang="fr-FR" sz="1600" b="1" dirty="0" smtClean="0">
                <a:solidFill>
                  <a:srgbClr val="FF0000"/>
                </a:solidFill>
                <a:latin typeface="Calibri" pitchFamily="34" charset="0"/>
              </a:rPr>
              <a:t>CADRES EXEMPTES </a:t>
            </a:r>
            <a:r>
              <a:rPr lang="fr-FR" sz="1600" b="1" dirty="0">
                <a:solidFill>
                  <a:schemeClr val="tx2"/>
                </a:solidFill>
                <a:latin typeface="Calibri" pitchFamily="34" charset="0"/>
              </a:rPr>
              <a:t>de notification</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Simples notes administratives</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Circulaires </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Arrêtés</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Décrets </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Lois</a:t>
            </a:r>
          </a:p>
        </p:txBody>
      </p:sp>
      <p:sp>
        <p:nvSpPr>
          <p:cNvPr id="13" name="Rectangle à coins arrondis 12"/>
          <p:cNvSpPr/>
          <p:nvPr/>
        </p:nvSpPr>
        <p:spPr>
          <a:xfrm>
            <a:off x="1428728" y="3143248"/>
            <a:ext cx="2643206" cy="28575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à coins arrondis 13"/>
          <p:cNvSpPr/>
          <p:nvPr/>
        </p:nvSpPr>
        <p:spPr>
          <a:xfrm>
            <a:off x="357158" y="5357826"/>
            <a:ext cx="4429156" cy="50006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5357818" y="4929198"/>
            <a:ext cx="3786182" cy="42862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357290" y="71414"/>
            <a:ext cx="4500594" cy="3571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smtClean="0">
                <a:latin typeface="Arial" pitchFamily="34" charset="0"/>
                <a:cs typeface="Arial" pitchFamily="34" charset="0"/>
              </a:rPr>
              <a:t>Quels textes appliquer ?</a:t>
            </a:r>
            <a:endParaRPr lang="fr-FR" sz="2400" b="1" dirty="0">
              <a:latin typeface="Arial" pitchFamily="34" charset="0"/>
              <a:cs typeface="Arial" pitchFamily="34" charset="0"/>
            </a:endParaRPr>
          </a:p>
        </p:txBody>
      </p:sp>
      <p:sp>
        <p:nvSpPr>
          <p:cNvPr id="6" name="Rectangle 4"/>
          <p:cNvSpPr txBox="1">
            <a:spLocks noChangeArrowheads="1"/>
          </p:cNvSpPr>
          <p:nvPr/>
        </p:nvSpPr>
        <p:spPr bwMode="auto">
          <a:xfrm>
            <a:off x="5143504" y="4929198"/>
            <a:ext cx="4071966" cy="1357322"/>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fr-FR" sz="1600" b="1" dirty="0" smtClean="0">
                <a:solidFill>
                  <a:schemeClr val="tx2"/>
                </a:solidFill>
                <a:latin typeface="Calibri" pitchFamily="34" charset="0"/>
              </a:rPr>
              <a:t>Le </a:t>
            </a:r>
            <a:r>
              <a:rPr lang="fr-FR" sz="1400" b="1" dirty="0">
                <a:solidFill>
                  <a:schemeClr val="tx2"/>
                </a:solidFill>
                <a:latin typeface="Calibri" pitchFamily="34" charset="0"/>
              </a:rPr>
              <a:t>texte</a:t>
            </a:r>
            <a:r>
              <a:rPr lang="fr-FR" sz="1600" b="1" dirty="0">
                <a:solidFill>
                  <a:schemeClr val="tx2"/>
                </a:solidFill>
                <a:latin typeface="Calibri" pitchFamily="34" charset="0"/>
              </a:rPr>
              <a:t> de la notification des </a:t>
            </a:r>
            <a:r>
              <a:rPr lang="fr-FR" sz="1600" b="1" dirty="0">
                <a:solidFill>
                  <a:srgbClr val="FF0000"/>
                </a:solidFill>
                <a:latin typeface="Calibri" pitchFamily="34" charset="0"/>
              </a:rPr>
              <a:t>REGIMES </a:t>
            </a:r>
            <a:r>
              <a:rPr lang="fr-FR" sz="1600" b="1" dirty="0" smtClean="0">
                <a:solidFill>
                  <a:srgbClr val="FF0000"/>
                </a:solidFill>
                <a:latin typeface="Calibri" pitchFamily="34" charset="0"/>
              </a:rPr>
              <a:t>D’AIDE CADRES </a:t>
            </a:r>
            <a:r>
              <a:rPr lang="fr-FR" sz="1600" b="1" dirty="0">
                <a:solidFill>
                  <a:srgbClr val="FF0000"/>
                </a:solidFill>
                <a:latin typeface="Calibri" pitchFamily="34" charset="0"/>
              </a:rPr>
              <a:t>NOTIFIES </a:t>
            </a:r>
            <a:r>
              <a:rPr lang="fr-FR" sz="1600" b="1" dirty="0">
                <a:solidFill>
                  <a:schemeClr val="tx2"/>
                </a:solidFill>
                <a:latin typeface="Calibri" pitchFamily="34" charset="0"/>
              </a:rPr>
              <a:t>à la </a:t>
            </a:r>
            <a:r>
              <a:rPr lang="fr-FR" sz="1600" b="1" dirty="0" smtClean="0">
                <a:solidFill>
                  <a:schemeClr val="tx2"/>
                </a:solidFill>
                <a:latin typeface="Calibri" pitchFamily="34" charset="0"/>
              </a:rPr>
              <a:t>Commission</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Simples notes administratives</a:t>
            </a:r>
          </a:p>
          <a:p>
            <a:pPr marL="800100" lvl="1" indent="-342900">
              <a:lnSpc>
                <a:spcPct val="80000"/>
              </a:lnSpc>
              <a:spcBef>
                <a:spcPct val="20000"/>
              </a:spcBef>
              <a:buFont typeface="Arial" charset="0"/>
              <a:buChar char="•"/>
            </a:pPr>
            <a:r>
              <a:rPr lang="fr-FR" sz="1600" dirty="0" smtClean="0">
                <a:solidFill>
                  <a:schemeClr val="tx2"/>
                </a:solidFill>
                <a:latin typeface="Calibri" pitchFamily="34" charset="0"/>
              </a:rPr>
              <a:t>Circulaires, arrêtés, décrets, lois</a:t>
            </a:r>
            <a:endParaRPr lang="fr-FR" sz="1600" b="1" dirty="0">
              <a:solidFill>
                <a:schemeClr val="tx2"/>
              </a:solidFill>
              <a:latin typeface="Calibri" pitchFamily="34" charset="0"/>
            </a:endParaRPr>
          </a:p>
        </p:txBody>
      </p:sp>
      <p:pic>
        <p:nvPicPr>
          <p:cNvPr id="9" name="Picture 6"/>
          <p:cNvPicPr>
            <a:picLocks noChangeArrowheads="1"/>
          </p:cNvPicPr>
          <p:nvPr/>
        </p:nvPicPr>
        <p:blipFill>
          <a:blip r:embed="rId3" cstate="print"/>
          <a:srcRect/>
          <a:stretch>
            <a:fillRect/>
          </a:stretch>
        </p:blipFill>
        <p:spPr bwMode="auto">
          <a:xfrm>
            <a:off x="1214414" y="785794"/>
            <a:ext cx="900114" cy="500066"/>
          </a:xfrm>
          <a:prstGeom prst="rect">
            <a:avLst/>
          </a:prstGeom>
          <a:noFill/>
          <a:ln w="12700">
            <a:noFill/>
            <a:miter lim="800000"/>
            <a:headEnd/>
            <a:tailEnd/>
          </a:ln>
        </p:spPr>
      </p:pic>
      <p:graphicFrame>
        <p:nvGraphicFramePr>
          <p:cNvPr id="10" name="Objet 9"/>
          <p:cNvGraphicFramePr>
            <a:graphicFrameLocks noChangeAspect="1"/>
          </p:cNvGraphicFramePr>
          <p:nvPr/>
        </p:nvGraphicFramePr>
        <p:xfrm>
          <a:off x="5724539" y="785794"/>
          <a:ext cx="776287" cy="503237"/>
        </p:xfrm>
        <a:graphic>
          <a:graphicData uri="http://schemas.openxmlformats.org/presentationml/2006/ole">
            <mc:AlternateContent xmlns:mc="http://schemas.openxmlformats.org/markup-compatibility/2006">
              <mc:Choice xmlns:v="urn:schemas-microsoft-com:vml" Requires="v">
                <p:oleObj spid="_x0000_s35986" name="Document" r:id="rId5" imgW="1200912" imgH="713232" progId="Word.Document.8">
                  <p:embed/>
                </p:oleObj>
              </mc:Choice>
              <mc:Fallback>
                <p:oleObj name="Document" r:id="rId5" imgW="1200912" imgH="713232" progId="Word.Document.8">
                  <p:embed/>
                  <p:pic>
                    <p:nvPicPr>
                      <p:cNvPr id="0" name="Obje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539" y="785794"/>
                        <a:ext cx="7762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ZoneTexte 10"/>
          <p:cNvSpPr txBox="1">
            <a:spLocks noChangeArrowheads="1"/>
          </p:cNvSpPr>
          <p:nvPr/>
        </p:nvSpPr>
        <p:spPr bwMode="auto">
          <a:xfrm>
            <a:off x="2143108" y="762640"/>
            <a:ext cx="2357454" cy="584775"/>
          </a:xfrm>
          <a:prstGeom prst="rect">
            <a:avLst/>
          </a:prstGeom>
          <a:noFill/>
          <a:ln w="9525">
            <a:noFill/>
            <a:miter lim="800000"/>
            <a:headEnd/>
            <a:tailEnd/>
          </a:ln>
        </p:spPr>
        <p:txBody>
          <a:bodyPr wrap="square">
            <a:spAutoFit/>
          </a:bodyPr>
          <a:lstStyle/>
          <a:p>
            <a:r>
              <a:rPr lang="fr-FR" sz="1600" b="1" dirty="0">
                <a:solidFill>
                  <a:srgbClr val="FF0000"/>
                </a:solidFill>
              </a:rPr>
              <a:t>TEXTES EUROPEENS</a:t>
            </a:r>
          </a:p>
          <a:p>
            <a:r>
              <a:rPr lang="fr-FR" sz="1600" b="1" dirty="0">
                <a:solidFill>
                  <a:srgbClr val="FF0000"/>
                </a:solidFill>
              </a:rPr>
              <a:t>SUR LES AIDES D’ETAT</a:t>
            </a:r>
          </a:p>
        </p:txBody>
      </p:sp>
      <p:sp>
        <p:nvSpPr>
          <p:cNvPr id="12" name="ZoneTexte 11"/>
          <p:cNvSpPr txBox="1">
            <a:spLocks noChangeArrowheads="1"/>
          </p:cNvSpPr>
          <p:nvPr/>
        </p:nvSpPr>
        <p:spPr bwMode="auto">
          <a:xfrm>
            <a:off x="6572264" y="785794"/>
            <a:ext cx="2214578" cy="584775"/>
          </a:xfrm>
          <a:prstGeom prst="rect">
            <a:avLst/>
          </a:prstGeom>
          <a:noFill/>
          <a:ln w="9525">
            <a:noFill/>
            <a:miter lim="800000"/>
            <a:headEnd/>
            <a:tailEnd/>
          </a:ln>
        </p:spPr>
        <p:txBody>
          <a:bodyPr wrap="square">
            <a:spAutoFit/>
          </a:bodyPr>
          <a:lstStyle/>
          <a:p>
            <a:r>
              <a:rPr lang="fr-FR" sz="1600" b="1" dirty="0">
                <a:solidFill>
                  <a:srgbClr val="FF0000"/>
                </a:solidFill>
              </a:rPr>
              <a:t>TEXTES </a:t>
            </a:r>
            <a:r>
              <a:rPr lang="fr-FR" sz="1600" b="1" dirty="0" smtClean="0">
                <a:solidFill>
                  <a:srgbClr val="FF0000"/>
                </a:solidFill>
              </a:rPr>
              <a:t>NATIONAUX SUR LES AIDES D’ETAT</a:t>
            </a:r>
            <a:endParaRPr lang="fr-FR" sz="1600" b="1" dirty="0">
              <a:solidFill>
                <a:srgbClr val="FF0000"/>
              </a:solidFill>
            </a:endParaRPr>
          </a:p>
        </p:txBody>
      </p:sp>
      <p:sp>
        <p:nvSpPr>
          <p:cNvPr id="17" name="ZoneTexte 16"/>
          <p:cNvSpPr txBox="1"/>
          <p:nvPr/>
        </p:nvSpPr>
        <p:spPr>
          <a:xfrm>
            <a:off x="571472" y="5845750"/>
            <a:ext cx="7786742" cy="369332"/>
          </a:xfrm>
          <a:prstGeom prst="rect">
            <a:avLst/>
          </a:prstGeom>
          <a:noFill/>
        </p:spPr>
        <p:txBody>
          <a:bodyPr wrap="square" rtlCol="0">
            <a:spAutoFit/>
          </a:bodyPr>
          <a:lstStyle/>
          <a:p>
            <a:r>
              <a:rPr lang="fr-FR" b="1" dirty="0" smtClean="0">
                <a:solidFill>
                  <a:srgbClr val="FFFF00"/>
                </a:solidFill>
              </a:rPr>
              <a:t>les textes surlignés en jaune servent de base juridique à l’attribution des aides </a:t>
            </a:r>
            <a:endParaRPr lang="fr-FR" b="1" dirty="0">
              <a:solidFill>
                <a:srgbClr val="FFFF00"/>
              </a:solidFill>
            </a:endParaRPr>
          </a:p>
        </p:txBody>
      </p:sp>
      <p:cxnSp>
        <p:nvCxnSpPr>
          <p:cNvPr id="19" name="Connecteur droit 18"/>
          <p:cNvCxnSpPr/>
          <p:nvPr/>
        </p:nvCxnSpPr>
        <p:spPr>
          <a:xfrm rot="5400000">
            <a:off x="2321703" y="3321843"/>
            <a:ext cx="4929222" cy="0"/>
          </a:xfrm>
          <a:prstGeom prst="line">
            <a:avLst/>
          </a:prstGeom>
          <a:ln w="349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4714876" y="2355842"/>
            <a:ext cx="571504" cy="1588"/>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4714876" y="5143512"/>
            <a:ext cx="642942" cy="285752"/>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3857620" y="1641462"/>
            <a:ext cx="1428760" cy="1588"/>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à coins arrondis 22"/>
          <p:cNvSpPr/>
          <p:nvPr/>
        </p:nvSpPr>
        <p:spPr>
          <a:xfrm>
            <a:off x="1428728" y="3429000"/>
            <a:ext cx="2643206" cy="28575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4"/>
          <p:cNvSpPr txBox="1">
            <a:spLocks noChangeArrowheads="1"/>
          </p:cNvSpPr>
          <p:nvPr/>
        </p:nvSpPr>
        <p:spPr>
          <a:xfrm>
            <a:off x="71406" y="1428736"/>
            <a:ext cx="4929222" cy="4500594"/>
          </a:xfrm>
          <a:prstGeom prst="rect">
            <a:avLst/>
          </a:prstGeom>
          <a:ln>
            <a:solidFill>
              <a:srgbClr val="FFFF00"/>
            </a:solidFill>
          </a:ln>
        </p:spPr>
        <p:txBody>
          <a:bodyPr vert="horz" lIns="91440" tIns="45720" rIns="91440" bIns="45720" rtlCol="0">
            <a:normAutofit lnSpcReduction="10000"/>
          </a:bodyPr>
          <a:lstStyle/>
          <a:p>
            <a:pPr marR="0" lvl="0" defTabSz="914400" rtl="0" eaLnBrk="1" fontAlgn="auto" latinLnBrk="0" hangingPunct="1">
              <a:spcAft>
                <a:spcPts val="0"/>
              </a:spcAft>
              <a:buClr>
                <a:schemeClr val="accent3"/>
              </a:buClr>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LE TRAITE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TFUE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Art. 38, 42, 107, 108…)</a:t>
            </a:r>
          </a:p>
          <a:p>
            <a:pPr marL="914400" marR="0" lvl="2" indent="-246888" defTabSz="914400" rtl="0" eaLnBrk="1" fontAlgn="auto" latinLnBrk="0" hangingPunct="1">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Fixe les Principes et la procédure en matière d’aide</a:t>
            </a:r>
          </a:p>
          <a:p>
            <a:pPr marL="274320" marR="0" lvl="0" indent="-274320" defTabSz="914400" rtl="0" eaLnBrk="1" fontAlgn="auto" latinLnBrk="0" hangingPunct="1">
              <a:spcAft>
                <a:spcPts val="0"/>
              </a:spcAft>
              <a:buClr>
                <a:schemeClr val="accent3"/>
              </a:buClr>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LES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REGLEMENTS D’EXEMPTION</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DE NOTIFICATION</a:t>
            </a:r>
            <a:endParaRPr kumimoji="0" lang="fr-FR" sz="1600" b="0" i="0" u="none" strike="noStrike" kern="1200" cap="none" spc="0" normalizeH="0" baseline="0" noProof="0" dirty="0" smtClean="0">
              <a:ln>
                <a:noFill/>
              </a:ln>
              <a:solidFill>
                <a:schemeClr val="tx2"/>
              </a:solidFill>
              <a:effectLst/>
              <a:uLnTx/>
              <a:uFillTx/>
              <a:latin typeface="+mj-lt"/>
              <a:ea typeface="+mn-ea"/>
              <a:cs typeface="+mn-cs"/>
            </a:endParaRPr>
          </a:p>
          <a:p>
            <a:pPr lvl="1" indent="-246888">
              <a:buFont typeface="Wingdings 2"/>
              <a:buChar char=""/>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Déterminent les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aides autorisées sans notification</a:t>
            </a:r>
          </a:p>
          <a:p>
            <a:pPr lvl="1" indent="-246888">
              <a:buFont typeface="Wingdings 2"/>
              <a:buChar char=""/>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Évitent d’avoir à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notifier les aides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avant de les octroyer</a:t>
            </a:r>
          </a:p>
          <a:p>
            <a:pPr lvl="1" indent="-246888">
              <a:buFont typeface="Wingdings 2"/>
              <a:buChar char=""/>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Mais nécessitent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une information à la Commission </a:t>
            </a:r>
          </a:p>
          <a:p>
            <a:pPr marL="914400" marR="0" lvl="2" indent="-246888" defTabSz="914400" rtl="0" eaLnBrk="1" fontAlgn="auto" latinLnBrk="0" hangingPunct="1">
              <a:spcAft>
                <a:spcPts val="0"/>
              </a:spcAft>
              <a:buClrTx/>
              <a:buSzTx/>
              <a:buFont typeface="Wingdings 2"/>
              <a:buChar char=""/>
              <a:tabLst/>
              <a:defRPr/>
            </a:pPr>
            <a:r>
              <a:rPr kumimoji="0" lang="fr-FR" sz="1600" b="1" i="0" u="none" strike="noStrike" kern="1200" cap="none" spc="0" normalizeH="0" baseline="0" noProof="0" dirty="0" smtClean="0">
                <a:ln>
                  <a:noFill/>
                </a:ln>
                <a:solidFill>
                  <a:srgbClr val="FF0000"/>
                </a:solidFill>
                <a:effectLst/>
                <a:uLnTx/>
                <a:uFillTx/>
                <a:latin typeface="+mj-lt"/>
                <a:ea typeface="+mn-ea"/>
                <a:cs typeface="+mn-cs"/>
              </a:rPr>
              <a:t>sauf les règlements « de-</a:t>
            </a:r>
            <a:r>
              <a:rPr kumimoji="0" lang="fr-FR" sz="1600" b="1" i="0" u="none" strike="noStrike" kern="1200" cap="none" spc="0" normalizeH="0" baseline="0" noProof="0" dirty="0" err="1" smtClean="0">
                <a:ln>
                  <a:noFill/>
                </a:ln>
                <a:solidFill>
                  <a:srgbClr val="FF0000"/>
                </a:solidFill>
                <a:effectLst/>
                <a:uLnTx/>
                <a:uFillTx/>
                <a:latin typeface="+mj-lt"/>
                <a:ea typeface="+mn-ea"/>
                <a:cs typeface="+mn-cs"/>
              </a:rPr>
              <a:t>minimis</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 »</a:t>
            </a:r>
          </a:p>
          <a:p>
            <a:pPr marL="914400" marR="0" lvl="2" indent="-246888" defTabSz="914400" rtl="0" eaLnBrk="1" fontAlgn="auto" latinLnBrk="0" hangingPunct="1">
              <a:spcAft>
                <a:spcPts val="0"/>
              </a:spcAft>
              <a:buClrTx/>
              <a:buSzTx/>
              <a:buFont typeface="Wingdings 2"/>
              <a:buChar char=""/>
              <a:tabLst/>
              <a:defRPr/>
            </a:pPr>
            <a:r>
              <a:rPr lang="fr-FR" sz="1600" b="1" dirty="0" smtClean="0">
                <a:solidFill>
                  <a:srgbClr val="FF0000"/>
                </a:solidFill>
                <a:latin typeface="+mj-lt"/>
              </a:rPr>
              <a:t>Sauf la décision d’exemption SIEG</a:t>
            </a:r>
          </a:p>
          <a:p>
            <a:pPr marL="914400" marR="0" lvl="2" indent="-246888" defTabSz="914400" rtl="0" eaLnBrk="1" fontAlgn="auto" latinLnBrk="0" hangingPunct="1">
              <a:spcAft>
                <a:spcPts val="0"/>
              </a:spcAft>
              <a:buClrTx/>
              <a:buSzTx/>
              <a:buFont typeface="Wingdings 2"/>
              <a:buChar char=""/>
              <a:tabLst/>
              <a:defRPr/>
            </a:pPr>
            <a:endParaRPr kumimoji="0" lang="fr-FR" sz="1050" b="1" i="0" u="none" strike="noStrike" kern="1200" cap="none" spc="0" normalizeH="0" baseline="0" noProof="0" dirty="0" smtClean="0">
              <a:ln>
                <a:noFill/>
              </a:ln>
              <a:solidFill>
                <a:srgbClr val="FF0000"/>
              </a:solidFill>
              <a:effectLst/>
              <a:uLnTx/>
              <a:uFillTx/>
              <a:latin typeface="+mj-lt"/>
              <a:ea typeface="+mn-ea"/>
              <a:cs typeface="+mn-cs"/>
            </a:endParaRPr>
          </a:p>
          <a:p>
            <a:pPr marL="274320" marR="0" lvl="0" indent="-274320" defTabSz="914400" rtl="0" eaLnBrk="1" fontAlgn="auto" latinLnBrk="0" hangingPunct="1">
              <a:spcAft>
                <a:spcPts val="0"/>
              </a:spcAft>
              <a:buClr>
                <a:schemeClr val="accent3"/>
              </a:buClr>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LES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ENCADREMENTS</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COMMUNICATIONS,  LIGNES DIRECTRICES, ex Communication Du 19/7/2016</a:t>
            </a:r>
            <a:r>
              <a:rPr kumimoji="0" lang="fr-FR" sz="1600" b="1" i="0" u="sng" strike="noStrike" kern="1200" cap="none" spc="0" normalizeH="0" baseline="0" noProof="0" dirty="0" smtClean="0">
                <a:ln>
                  <a:noFill/>
                </a:ln>
                <a:solidFill>
                  <a:schemeClr val="tx2"/>
                </a:solidFill>
                <a:effectLst/>
                <a:uLnTx/>
                <a:uFillTx/>
                <a:latin typeface="+mj-lt"/>
                <a:ea typeface="+mn-ea"/>
                <a:cs typeface="+mn-cs"/>
              </a:rPr>
              <a:t> </a:t>
            </a:r>
          </a:p>
          <a:p>
            <a:pPr marL="914400" marR="0" lvl="2" indent="-246888" defTabSz="914400" rtl="0" eaLnBrk="1" fontAlgn="auto" latinLnBrk="0" hangingPunct="1">
              <a:spcAft>
                <a:spcPts val="0"/>
              </a:spcAft>
              <a:buClrTx/>
              <a:buSzTx/>
              <a:buFont typeface="Wingdings 2"/>
              <a:buChar char=""/>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Déterminent le contenu des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aides autorisées par notification</a:t>
            </a:r>
          </a:p>
          <a:p>
            <a:pPr marL="914400" marR="0" lvl="2" indent="-246888" defTabSz="914400" rtl="0" eaLnBrk="1" fontAlgn="auto" latinLnBrk="0" hangingPunct="1">
              <a:spcAft>
                <a:spcPts val="0"/>
              </a:spcAft>
              <a:buClrTx/>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Nécessitent de notifier les aides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individuellement ou par régime d’aide,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attendre l’autorisation de la Commission</a:t>
            </a:r>
          </a:p>
          <a:p>
            <a:pPr lvl="5" indent="-246888">
              <a:buFont typeface="Wingdings 2"/>
              <a:buChar char=""/>
              <a:defRPr/>
            </a:pPr>
            <a:endParaRPr kumimoji="0" lang="fr-FR" sz="5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spcAft>
                <a:spcPts val="0"/>
              </a:spcAft>
              <a:buClr>
                <a:schemeClr val="accent3"/>
              </a:buClr>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LES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DECISIONS</a:t>
            </a:r>
            <a:r>
              <a:rPr kumimoji="0" lang="fr-FR" sz="1600" b="1" i="1" u="none" strike="noStrike" kern="1200" cap="none" spc="0" normalizeH="0" baseline="0" noProof="0" dirty="0" smtClean="0">
                <a:ln>
                  <a:noFill/>
                </a:ln>
                <a:solidFill>
                  <a:srgbClr val="FF0000"/>
                </a:solidFill>
                <a:effectLst/>
                <a:uLnTx/>
                <a:uFillTx/>
                <a:latin typeface="+mj-lt"/>
                <a:ea typeface="+mn-ea"/>
                <a:cs typeface="+mn-cs"/>
              </a:rPr>
              <a:t>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DE LA COMMISSION ADOPTANT LES REGIMES NOTIFIES</a:t>
            </a:r>
          </a:p>
          <a:p>
            <a:pPr marL="274320" marR="0" lvl="0" indent="-274320" defTabSz="914400" rtl="0" eaLnBrk="1" fontAlgn="auto" latinLnBrk="0" hangingPunct="1">
              <a:spcAft>
                <a:spcPts val="0"/>
              </a:spcAft>
              <a:buClr>
                <a:schemeClr val="accent3"/>
              </a:buClr>
              <a:buSzTx/>
              <a:buFont typeface="Wingdings 2"/>
              <a:buChar char=""/>
              <a:tabLst/>
              <a:defRPr/>
            </a:pPr>
            <a:endParaRPr kumimoji="0" lang="fr-FR" sz="1600" b="1"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20" name="Espace réservé du pied de page 19"/>
          <p:cNvSpPr>
            <a:spLocks noGrp="1"/>
          </p:cNvSpPr>
          <p:nvPr>
            <p:ph type="ftr" sz="quarter" idx="11"/>
          </p:nvPr>
        </p:nvSpPr>
        <p:spPr>
          <a:xfrm>
            <a:off x="3124200" y="6421461"/>
            <a:ext cx="2895600" cy="365125"/>
          </a:xfrm>
        </p:spPr>
        <p:txBody>
          <a:bodyPr/>
          <a:lstStyle/>
          <a:p>
            <a:r>
              <a:rPr lang="fr-FR" smtClean="0"/>
              <a:t>JP BOVE www.fcae.eu</a:t>
            </a:r>
            <a:endParaRPr lang="fr-FR"/>
          </a:p>
        </p:txBody>
      </p:sp>
      <p:sp>
        <p:nvSpPr>
          <p:cNvPr id="25" name="Espace réservé du numéro de diapositive 24"/>
          <p:cNvSpPr>
            <a:spLocks noGrp="1"/>
          </p:cNvSpPr>
          <p:nvPr>
            <p:ph type="sldNum" sz="quarter" idx="12"/>
          </p:nvPr>
        </p:nvSpPr>
        <p:spPr/>
        <p:txBody>
          <a:bodyPr/>
          <a:lstStyle/>
          <a:p>
            <a:fld id="{2B825D18-8F47-4676-AC87-C8BC662B5306}" type="slidenum">
              <a:rPr lang="fr-FR" smtClean="0"/>
              <a:pPr/>
              <a:t>25</a:t>
            </a:fld>
            <a:endParaRPr lang="fr-FR" dirty="0"/>
          </a:p>
        </p:txBody>
      </p:sp>
      <p:sp>
        <p:nvSpPr>
          <p:cNvPr id="2" name="Espace réservé de la date 1"/>
          <p:cNvSpPr>
            <a:spLocks noGrp="1"/>
          </p:cNvSpPr>
          <p:nvPr>
            <p:ph type="dt" sz="half" idx="10"/>
          </p:nvPr>
        </p:nvSpPr>
        <p:spPr>
          <a:xfrm>
            <a:off x="4081802" y="6556402"/>
            <a:ext cx="2133600" cy="365125"/>
          </a:xfrm>
        </p:spPr>
        <p:txBody>
          <a:bodyPr/>
          <a:lstStyle/>
          <a:p>
            <a:fld id="{1A981C2F-24DE-4B24-B6E4-69872D562E51}" type="datetime1">
              <a:rPr lang="fr-FR" smtClean="0"/>
              <a:t>23/11/2016</a:t>
            </a:fld>
            <a:endParaRPr lang="fr-FR" dirty="0"/>
          </a:p>
        </p:txBody>
      </p:sp>
      <p:pic>
        <p:nvPicPr>
          <p:cNvPr id="29" name="Image 28"/>
          <p:cNvPicPr>
            <a:picLocks noChangeAspect="1"/>
          </p:cNvPicPr>
          <p:nvPr/>
        </p:nvPicPr>
        <p:blipFill>
          <a:blip r:embed="rId7"/>
          <a:stretch>
            <a:fillRect/>
          </a:stretch>
        </p:blipFill>
        <p:spPr>
          <a:xfrm>
            <a:off x="8608835" y="77911"/>
            <a:ext cx="564333" cy="370847"/>
          </a:xfrm>
          <a:prstGeom prst="rect">
            <a:avLst/>
          </a:prstGeom>
        </p:spPr>
      </p:pic>
      <p:pic>
        <p:nvPicPr>
          <p:cNvPr id="30" name="Picture 4" descr="Afficher l'image d'origin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31" name="Image 30"/>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4">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
                                            <p:txEl>
                                              <p:pRg st="9" end="9"/>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4">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4">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1+#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1+#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499"/>
                                          </p:stCondLst>
                                        </p:cTn>
                                        <p:tgtEl>
                                          <p:spTgt spid="5">
                                            <p:txEl>
                                              <p:pRg st="0" end="0"/>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499"/>
                                          </p:stCondLst>
                                        </p:cTn>
                                        <p:tgtEl>
                                          <p:spTgt spid="5">
                                            <p:txEl>
                                              <p:pRg st="2" end="2"/>
                                            </p:tx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499"/>
                                          </p:stCondLst>
                                        </p:cTn>
                                        <p:tgtEl>
                                          <p:spTgt spid="5">
                                            <p:txEl>
                                              <p:pRg st="3" end="3"/>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499"/>
                                          </p:stCondLst>
                                        </p:cTn>
                                        <p:tgtEl>
                                          <p:spTgt spid="5">
                                            <p:txEl>
                                              <p:pRg st="4" end="4"/>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499"/>
                                          </p:stCondLst>
                                        </p:cTn>
                                        <p:tgtEl>
                                          <p:spTgt spid="5">
                                            <p:txEl>
                                              <p:pRg st="5" end="5"/>
                                            </p:tx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499"/>
                                          </p:stCondLst>
                                        </p:cTn>
                                        <p:tgtEl>
                                          <p:spTgt spid="5">
                                            <p:txEl>
                                              <p:pRg st="6" end="6"/>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499"/>
                                          </p:stCondLst>
                                        </p:cTn>
                                        <p:tgtEl>
                                          <p:spTgt spid="5">
                                            <p:txEl>
                                              <p:pRg st="7" end="7"/>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499"/>
                                          </p:stCondLst>
                                        </p:cTn>
                                        <p:tgtEl>
                                          <p:spTgt spid="6">
                                            <p:txEl>
                                              <p:pRg st="0" end="0"/>
                                            </p:tx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499"/>
                                          </p:stCondLst>
                                        </p:cTn>
                                        <p:tgtEl>
                                          <p:spTgt spid="6">
                                            <p:txEl>
                                              <p:pRg st="1" end="1"/>
                                            </p:txEl>
                                          </p:spTgt>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499"/>
                                          </p:stCondLst>
                                        </p:cTn>
                                        <p:tgtEl>
                                          <p:spTgt spid="6">
                                            <p:txEl>
                                              <p:pRg st="2" end="2"/>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0-#ppt_w/2"/>
                                          </p:val>
                                        </p:tav>
                                        <p:tav tm="100000">
                                          <p:val>
                                            <p:strVal val="#ppt_x"/>
                                          </p:val>
                                        </p:tav>
                                      </p:tavLst>
                                    </p:anim>
                                    <p:anim calcmode="lin" valueType="num">
                                      <p:cBhvr additive="base">
                                        <p:cTn id="9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additive="base">
                                        <p:cTn id="97" dur="500" fill="hold"/>
                                        <p:tgtEl>
                                          <p:spTgt spid="21"/>
                                        </p:tgtEl>
                                        <p:attrNameLst>
                                          <p:attrName>ppt_x</p:attrName>
                                        </p:attrNameLst>
                                      </p:cBhvr>
                                      <p:tavLst>
                                        <p:tav tm="0">
                                          <p:val>
                                            <p:strVal val="0-#ppt_w/2"/>
                                          </p:val>
                                        </p:tav>
                                        <p:tav tm="100000">
                                          <p:val>
                                            <p:strVal val="#ppt_x"/>
                                          </p:val>
                                        </p:tav>
                                      </p:tavLst>
                                    </p:anim>
                                    <p:anim calcmode="lin" valueType="num">
                                      <p:cBhvr additive="base">
                                        <p:cTn id="9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fill="hold"/>
                                        <p:tgtEl>
                                          <p:spTgt spid="22"/>
                                        </p:tgtEl>
                                        <p:attrNameLst>
                                          <p:attrName>ppt_x</p:attrName>
                                        </p:attrNameLst>
                                      </p:cBhvr>
                                      <p:tavLst>
                                        <p:tav tm="0">
                                          <p:val>
                                            <p:strVal val="0-#ppt_w/2"/>
                                          </p:val>
                                        </p:tav>
                                        <p:tav tm="100000">
                                          <p:val>
                                            <p:strVal val="#ppt_x"/>
                                          </p:val>
                                        </p:tav>
                                      </p:tavLst>
                                    </p:anim>
                                    <p:anim calcmode="lin" valueType="num">
                                      <p:cBhvr additive="base">
                                        <p:cTn id="10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additive="base">
                                        <p:cTn id="109" dur="500" fill="hold"/>
                                        <p:tgtEl>
                                          <p:spTgt spid="17"/>
                                        </p:tgtEl>
                                        <p:attrNameLst>
                                          <p:attrName>ppt_x</p:attrName>
                                        </p:attrNameLst>
                                      </p:cBhvr>
                                      <p:tavLst>
                                        <p:tav tm="0">
                                          <p:val>
                                            <p:strVal val="#ppt_x"/>
                                          </p:val>
                                        </p:tav>
                                        <p:tav tm="100000">
                                          <p:val>
                                            <p:strVal val="#ppt_x"/>
                                          </p:val>
                                        </p:tav>
                                      </p:tavLst>
                                    </p:anim>
                                    <p:anim calcmode="lin" valueType="num">
                                      <p:cBhvr additive="base">
                                        <p:cTn id="11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additive="base">
                                        <p:cTn id="115" dur="500" fill="hold"/>
                                        <p:tgtEl>
                                          <p:spTgt spid="13"/>
                                        </p:tgtEl>
                                        <p:attrNameLst>
                                          <p:attrName>ppt_x</p:attrName>
                                        </p:attrNameLst>
                                      </p:cBhvr>
                                      <p:tavLst>
                                        <p:tav tm="0">
                                          <p:val>
                                            <p:strVal val="0-#ppt_w/2"/>
                                          </p:val>
                                        </p:tav>
                                        <p:tav tm="100000">
                                          <p:val>
                                            <p:strVal val="#ppt_x"/>
                                          </p:val>
                                        </p:tav>
                                      </p:tavLst>
                                    </p:anim>
                                    <p:anim calcmode="lin" valueType="num">
                                      <p:cBhvr additive="base">
                                        <p:cTn id="1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500" fill="hold"/>
                                        <p:tgtEl>
                                          <p:spTgt spid="23"/>
                                        </p:tgtEl>
                                        <p:attrNameLst>
                                          <p:attrName>ppt_x</p:attrName>
                                        </p:attrNameLst>
                                      </p:cBhvr>
                                      <p:tavLst>
                                        <p:tav tm="0">
                                          <p:val>
                                            <p:strVal val="0-#ppt_w/2"/>
                                          </p:val>
                                        </p:tav>
                                        <p:tav tm="100000">
                                          <p:val>
                                            <p:strVal val="#ppt_x"/>
                                          </p:val>
                                        </p:tav>
                                      </p:tavLst>
                                    </p:anim>
                                    <p:anim calcmode="lin" valueType="num">
                                      <p:cBhvr additive="base">
                                        <p:cTn id="1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14"/>
                                        </p:tgtEl>
                                        <p:attrNameLst>
                                          <p:attrName>style.visibility</p:attrName>
                                        </p:attrNameLst>
                                      </p:cBhvr>
                                      <p:to>
                                        <p:strVal val="visible"/>
                                      </p:to>
                                    </p:set>
                                    <p:anim calcmode="lin" valueType="num">
                                      <p:cBhvr additive="base">
                                        <p:cTn id="127" dur="500" fill="hold"/>
                                        <p:tgtEl>
                                          <p:spTgt spid="14"/>
                                        </p:tgtEl>
                                        <p:attrNameLst>
                                          <p:attrName>ppt_x</p:attrName>
                                        </p:attrNameLst>
                                      </p:cBhvr>
                                      <p:tavLst>
                                        <p:tav tm="0">
                                          <p:val>
                                            <p:strVal val="0-#ppt_w/2"/>
                                          </p:val>
                                        </p:tav>
                                        <p:tav tm="100000">
                                          <p:val>
                                            <p:strVal val="#ppt_x"/>
                                          </p:val>
                                        </p:tav>
                                      </p:tavLst>
                                    </p:anim>
                                    <p:anim calcmode="lin" valueType="num">
                                      <p:cBhvr additive="base">
                                        <p:cTn id="12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2" fill="hold" grpId="0" nodeType="clickEffect">
                                  <p:stCondLst>
                                    <p:cond delay="0"/>
                                  </p:stCondLst>
                                  <p:childTnLst>
                                    <p:set>
                                      <p:cBhvr>
                                        <p:cTn id="132" dur="1" fill="hold">
                                          <p:stCondLst>
                                            <p:cond delay="0"/>
                                          </p:stCondLst>
                                        </p:cTn>
                                        <p:tgtEl>
                                          <p:spTgt spid="15"/>
                                        </p:tgtEl>
                                        <p:attrNameLst>
                                          <p:attrName>style.visibility</p:attrName>
                                        </p:attrNameLst>
                                      </p:cBhvr>
                                      <p:to>
                                        <p:strVal val="visible"/>
                                      </p:to>
                                    </p:set>
                                    <p:anim calcmode="lin" valueType="num">
                                      <p:cBhvr additive="base">
                                        <p:cTn id="133" dur="500" fill="hold"/>
                                        <p:tgtEl>
                                          <p:spTgt spid="15"/>
                                        </p:tgtEl>
                                        <p:attrNameLst>
                                          <p:attrName>ppt_x</p:attrName>
                                        </p:attrNameLst>
                                      </p:cBhvr>
                                      <p:tavLst>
                                        <p:tav tm="0">
                                          <p:val>
                                            <p:strVal val="1+#ppt_w/2"/>
                                          </p:val>
                                        </p:tav>
                                        <p:tav tm="100000">
                                          <p:val>
                                            <p:strVal val="#ppt_x"/>
                                          </p:val>
                                        </p:tav>
                                      </p:tavLst>
                                    </p:anim>
                                    <p:anim calcmode="lin" valueType="num">
                                      <p:cBhvr additive="base">
                                        <p:cTn id="13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stCondLst>
                                    <p:cond delay="0"/>
                                  </p:stCondLst>
                                  <p:childTnLst>
                                    <p:set>
                                      <p:cBhvr>
                                        <p:cTn id="138" dur="1" fill="hold">
                                          <p:stCondLst>
                                            <p:cond delay="0"/>
                                          </p:stCondLst>
                                        </p:cTn>
                                        <p:tgtEl>
                                          <p:spTgt spid="16"/>
                                        </p:tgtEl>
                                        <p:attrNameLst>
                                          <p:attrName>style.visibility</p:attrName>
                                        </p:attrNameLst>
                                      </p:cBhvr>
                                      <p:to>
                                        <p:strVal val="visible"/>
                                      </p:to>
                                    </p:set>
                                    <p:anim calcmode="lin" valueType="num">
                                      <p:cBhvr additive="base">
                                        <p:cTn id="139" dur="500" fill="hold"/>
                                        <p:tgtEl>
                                          <p:spTgt spid="16"/>
                                        </p:tgtEl>
                                        <p:attrNameLst>
                                          <p:attrName>ppt_x</p:attrName>
                                        </p:attrNameLst>
                                      </p:cBhvr>
                                      <p:tavLst>
                                        <p:tav tm="0">
                                          <p:val>
                                            <p:strVal val="1+#ppt_w/2"/>
                                          </p:val>
                                        </p:tav>
                                        <p:tav tm="100000">
                                          <p:val>
                                            <p:strVal val="#ppt_x"/>
                                          </p:val>
                                        </p:tav>
                                      </p:tavLst>
                                    </p:anim>
                                    <p:anim calcmode="lin" valueType="num">
                                      <p:cBhvr additive="base">
                                        <p:cTn id="14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build="p" autoUpdateAnimBg="0"/>
      <p:bldP spid="13" grpId="0" animBg="1"/>
      <p:bldP spid="14" grpId="0" animBg="1"/>
      <p:bldP spid="16" grpId="0" animBg="1"/>
      <p:bldP spid="6" grpId="0" uiExpand="1" build="p" autoUpdateAnimBg="0"/>
      <p:bldP spid="11" grpId="0"/>
      <p:bldP spid="12" grpId="0"/>
      <p:bldP spid="17" grpId="0"/>
      <p:bldP spid="23" grpId="0" animBg="1"/>
      <p:bldP spid="4"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62" name="Rectangle 61"/>
          <p:cNvSpPr/>
          <p:nvPr/>
        </p:nvSpPr>
        <p:spPr>
          <a:xfrm rot="5400000">
            <a:off x="8001024" y="5929330"/>
            <a:ext cx="214314" cy="1214446"/>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24" name="Flèche vers le bas 23"/>
          <p:cNvSpPr/>
          <p:nvPr/>
        </p:nvSpPr>
        <p:spPr>
          <a:xfrm>
            <a:off x="6423042" y="2285992"/>
            <a:ext cx="360363" cy="258287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6" name="Rectangle 45"/>
          <p:cNvSpPr/>
          <p:nvPr/>
        </p:nvSpPr>
        <p:spPr>
          <a:xfrm rot="5400000">
            <a:off x="2703509" y="5561037"/>
            <a:ext cx="214314" cy="9509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bg1"/>
              </a:solidFill>
            </a:endParaRPr>
          </a:p>
        </p:txBody>
      </p:sp>
      <p:sp>
        <p:nvSpPr>
          <p:cNvPr id="12290" name="Titre 1"/>
          <p:cNvSpPr>
            <a:spLocks noGrp="1"/>
          </p:cNvSpPr>
          <p:nvPr>
            <p:ph type="title"/>
          </p:nvPr>
        </p:nvSpPr>
        <p:spPr>
          <a:xfrm>
            <a:off x="142908" y="-71462"/>
            <a:ext cx="9144000" cy="642919"/>
          </a:xfrm>
        </p:spPr>
        <p:txBody>
          <a:bodyPr/>
          <a:lstStyle/>
          <a:p>
            <a:pPr eaLnBrk="1" hangingPunct="1"/>
            <a:r>
              <a:rPr lang="fr-FR" sz="2800" b="1" dirty="0" smtClean="0">
                <a:solidFill>
                  <a:srgbClr val="FF0000"/>
                </a:solidFill>
              </a:rPr>
              <a:t>RECAPITULATIF DES 7 SITUATIONS POSSIBLES</a:t>
            </a:r>
            <a:endParaRPr lang="fr-FR" sz="1600" b="1" dirty="0" smtClean="0">
              <a:solidFill>
                <a:srgbClr val="FF0000"/>
              </a:solidFill>
            </a:endParaRPr>
          </a:p>
        </p:txBody>
      </p:sp>
      <p:sp>
        <p:nvSpPr>
          <p:cNvPr id="9" name="ZoneTexte 8"/>
          <p:cNvSpPr txBox="1"/>
          <p:nvPr/>
        </p:nvSpPr>
        <p:spPr>
          <a:xfrm>
            <a:off x="928662" y="571480"/>
            <a:ext cx="8143900" cy="285752"/>
          </a:xfrm>
          <a:prstGeom prst="rect">
            <a:avLst/>
          </a:prstGeom>
          <a:solidFill>
            <a:schemeClr val="tx2"/>
          </a:solidFill>
        </p:spPr>
        <p:style>
          <a:lnRef idx="2">
            <a:schemeClr val="accent1"/>
          </a:lnRef>
          <a:fillRef idx="1">
            <a:schemeClr val="lt1"/>
          </a:fillRef>
          <a:effectRef idx="0">
            <a:schemeClr val="accent1"/>
          </a:effectRef>
          <a:fontRef idx="minor">
            <a:schemeClr val="dk1"/>
          </a:fontRef>
        </p:style>
        <p:txBody>
          <a:bodyPr wrap="square" lIns="36000" tIns="36000" rIns="36000" bIns="36000">
            <a:normAutofit fontScale="92500" lnSpcReduction="10000"/>
          </a:bodyPr>
          <a:lstStyle/>
          <a:p>
            <a:pPr algn="ctr">
              <a:defRPr/>
            </a:pPr>
            <a:r>
              <a:rPr lang="fr-FR" sz="1600" b="1" dirty="0">
                <a:solidFill>
                  <a:schemeClr val="bg1"/>
                </a:solidFill>
                <a:latin typeface="+mj-lt"/>
              </a:rPr>
              <a:t>TRAITE DE ROME</a:t>
            </a:r>
          </a:p>
        </p:txBody>
      </p:sp>
      <p:sp>
        <p:nvSpPr>
          <p:cNvPr id="17" name="ZoneTexte 16"/>
          <p:cNvSpPr txBox="1"/>
          <p:nvPr/>
        </p:nvSpPr>
        <p:spPr>
          <a:xfrm>
            <a:off x="3000364" y="1357299"/>
            <a:ext cx="4000528" cy="307777"/>
          </a:xfrm>
          <a:prstGeom prst="rect">
            <a:avLst/>
          </a:prstGeom>
          <a:solidFill>
            <a:schemeClr val="tx2"/>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fr-FR" sz="1400" b="1" dirty="0">
                <a:solidFill>
                  <a:schemeClr val="bg1"/>
                </a:solidFill>
                <a:latin typeface="+mj-lt"/>
              </a:rPr>
              <a:t>LIGNES </a:t>
            </a:r>
            <a:r>
              <a:rPr lang="fr-FR" sz="1400" b="1" dirty="0" smtClean="0">
                <a:solidFill>
                  <a:schemeClr val="bg1"/>
                </a:solidFill>
                <a:latin typeface="+mj-lt"/>
              </a:rPr>
              <a:t>DIRECTRICES, ENCADREMENT  </a:t>
            </a:r>
            <a:r>
              <a:rPr lang="fr-FR" sz="1400" b="1" dirty="0">
                <a:solidFill>
                  <a:schemeClr val="bg1"/>
                </a:solidFill>
                <a:latin typeface="+mj-lt"/>
              </a:rPr>
              <a:t>AIDES D’ETAT</a:t>
            </a:r>
          </a:p>
        </p:txBody>
      </p:sp>
      <p:sp>
        <p:nvSpPr>
          <p:cNvPr id="18" name="ZoneTexte 17"/>
          <p:cNvSpPr txBox="1"/>
          <p:nvPr/>
        </p:nvSpPr>
        <p:spPr>
          <a:xfrm>
            <a:off x="3000364" y="1785926"/>
            <a:ext cx="1571636" cy="584775"/>
          </a:xfrm>
          <a:prstGeom prst="rect">
            <a:avLst/>
          </a:prstGeom>
          <a:solidFill>
            <a:schemeClr val="tx2"/>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err="1" smtClean="0">
                <a:solidFill>
                  <a:schemeClr val="bg1"/>
                </a:solidFill>
                <a:latin typeface="+mj-lt"/>
              </a:rPr>
              <a:t>Rgt</a:t>
            </a:r>
            <a:r>
              <a:rPr lang="fr-FR" sz="1600" b="1" dirty="0" smtClean="0">
                <a:solidFill>
                  <a:schemeClr val="bg1"/>
                </a:solidFill>
                <a:latin typeface="+mj-lt"/>
              </a:rPr>
              <a:t> EXEMPTION RGEC, REA, RP</a:t>
            </a:r>
            <a:endParaRPr lang="fr-FR" sz="1600" b="1" dirty="0">
              <a:solidFill>
                <a:schemeClr val="bg1"/>
              </a:solidFill>
              <a:latin typeface="+mj-lt"/>
            </a:endParaRPr>
          </a:p>
        </p:txBody>
      </p:sp>
      <p:sp>
        <p:nvSpPr>
          <p:cNvPr id="19" name="ZoneTexte 18"/>
          <p:cNvSpPr txBox="1"/>
          <p:nvPr/>
        </p:nvSpPr>
        <p:spPr>
          <a:xfrm>
            <a:off x="3000364" y="4941888"/>
            <a:ext cx="1500198" cy="584775"/>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smtClean="0">
                <a:solidFill>
                  <a:schemeClr val="tx2"/>
                </a:solidFill>
                <a:latin typeface="+mj-lt"/>
              </a:rPr>
              <a:t>REGIME D’AIDE </a:t>
            </a:r>
            <a:r>
              <a:rPr lang="fr-FR" sz="1600" b="1" dirty="0">
                <a:solidFill>
                  <a:schemeClr val="tx2"/>
                </a:solidFill>
                <a:latin typeface="+mj-lt"/>
              </a:rPr>
              <a:t>EXEMPTE </a:t>
            </a:r>
          </a:p>
        </p:txBody>
      </p:sp>
      <p:sp>
        <p:nvSpPr>
          <p:cNvPr id="20" name="ZoneTexte 19"/>
          <p:cNvSpPr txBox="1"/>
          <p:nvPr/>
        </p:nvSpPr>
        <p:spPr>
          <a:xfrm>
            <a:off x="4756167" y="4941888"/>
            <a:ext cx="2101849" cy="584775"/>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600" b="1" dirty="0">
                <a:solidFill>
                  <a:schemeClr val="tx2"/>
                </a:solidFill>
                <a:latin typeface="+mj-lt"/>
              </a:rPr>
              <a:t>REGIME D’AIDE OU AIDE NOTIFIEE</a:t>
            </a:r>
          </a:p>
        </p:txBody>
      </p:sp>
      <p:sp>
        <p:nvSpPr>
          <p:cNvPr id="21" name="ZoneTexte 20"/>
          <p:cNvSpPr txBox="1"/>
          <p:nvPr/>
        </p:nvSpPr>
        <p:spPr>
          <a:xfrm>
            <a:off x="7072330" y="1329625"/>
            <a:ext cx="928694" cy="1384995"/>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400" b="1" dirty="0" smtClean="0">
                <a:solidFill>
                  <a:schemeClr val="tx2"/>
                </a:solidFill>
                <a:latin typeface="+mj-lt"/>
              </a:rPr>
              <a:t>RGT </a:t>
            </a:r>
            <a:r>
              <a:rPr lang="fr-FR" sz="1400" b="1" dirty="0">
                <a:solidFill>
                  <a:schemeClr val="tx2"/>
                </a:solidFill>
                <a:latin typeface="+mj-lt"/>
              </a:rPr>
              <a:t>DE </a:t>
            </a:r>
            <a:r>
              <a:rPr lang="fr-FR" sz="1400" b="1" dirty="0" smtClean="0">
                <a:solidFill>
                  <a:schemeClr val="tx2"/>
                </a:solidFill>
                <a:latin typeface="+mj-lt"/>
              </a:rPr>
              <a:t>MINIMIS</a:t>
            </a:r>
          </a:p>
          <a:p>
            <a:pPr algn="ctr">
              <a:defRPr/>
            </a:pPr>
            <a:r>
              <a:rPr lang="fr-FR" sz="1400" b="1" dirty="0" smtClean="0">
                <a:solidFill>
                  <a:schemeClr val="tx2"/>
                </a:solidFill>
                <a:latin typeface="+mj-lt"/>
              </a:rPr>
              <a:t>GENERAL</a:t>
            </a:r>
          </a:p>
          <a:p>
            <a:pPr algn="ctr">
              <a:defRPr/>
            </a:pPr>
            <a:r>
              <a:rPr lang="fr-FR" sz="1400" b="1" dirty="0" smtClean="0">
                <a:solidFill>
                  <a:schemeClr val="tx2"/>
                </a:solidFill>
                <a:latin typeface="+mj-lt"/>
              </a:rPr>
              <a:t>AGRI COLE PECHE</a:t>
            </a:r>
            <a:endParaRPr lang="fr-FR" sz="1400" b="1" dirty="0">
              <a:solidFill>
                <a:schemeClr val="tx2"/>
              </a:solidFill>
              <a:latin typeface="+mj-lt"/>
            </a:endParaRPr>
          </a:p>
        </p:txBody>
      </p:sp>
      <p:cxnSp>
        <p:nvCxnSpPr>
          <p:cNvPr id="13" name="Connecteur droit 12"/>
          <p:cNvCxnSpPr/>
          <p:nvPr/>
        </p:nvCxnSpPr>
        <p:spPr>
          <a:xfrm rot="5400000">
            <a:off x="2928926" y="4143380"/>
            <a:ext cx="3429024" cy="0"/>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27" name="Connecteur droit 26"/>
          <p:cNvCxnSpPr/>
          <p:nvPr/>
        </p:nvCxnSpPr>
        <p:spPr>
          <a:xfrm rot="5400000">
            <a:off x="-2107453" y="3464719"/>
            <a:ext cx="5929354" cy="0"/>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cxnSp>
        <p:nvCxnSpPr>
          <p:cNvPr id="28" name="Connecteur droit 27"/>
          <p:cNvCxnSpPr/>
          <p:nvPr/>
        </p:nvCxnSpPr>
        <p:spPr>
          <a:xfrm rot="5400000">
            <a:off x="4787121" y="3928259"/>
            <a:ext cx="4284666" cy="0"/>
          </a:xfrm>
          <a:prstGeom prst="line">
            <a:avLst/>
          </a:prstGeom>
          <a:ln>
            <a:prstDash val="dash"/>
          </a:ln>
        </p:spPr>
        <p:style>
          <a:lnRef idx="1">
            <a:schemeClr val="accent4"/>
          </a:lnRef>
          <a:fillRef idx="0">
            <a:schemeClr val="accent4"/>
          </a:fillRef>
          <a:effectRef idx="0">
            <a:schemeClr val="accent4"/>
          </a:effectRef>
          <a:fontRef idx="minor">
            <a:schemeClr val="tx1"/>
          </a:fontRef>
        </p:style>
      </p:cxnSp>
      <p:sp>
        <p:nvSpPr>
          <p:cNvPr id="23" name="ZoneTexte 22"/>
          <p:cNvSpPr txBox="1"/>
          <p:nvPr/>
        </p:nvSpPr>
        <p:spPr>
          <a:xfrm>
            <a:off x="3000364" y="4000504"/>
            <a:ext cx="1584176" cy="830997"/>
          </a:xfrm>
          <a:prstGeom prst="rect">
            <a:avLst/>
          </a:prstGeom>
          <a:solidFill>
            <a:schemeClr val="bg1"/>
          </a:solidFill>
          <a:ln>
            <a:solidFill>
              <a:schemeClr val="tx2"/>
            </a:solidFill>
          </a:ln>
          <a:effectLst>
            <a:innerShdw blurRad="63500" dist="50800" dir="18900000">
              <a:prstClr val="black">
                <a:alpha val="50000"/>
              </a:prstClr>
            </a:innerShdw>
          </a:effectLst>
        </p:spPr>
        <p:txBody>
          <a:bodyPr>
            <a:spAutoFit/>
          </a:bodyPr>
          <a:lstStyle/>
          <a:p>
            <a:pPr>
              <a:defRPr/>
            </a:pPr>
            <a:r>
              <a:rPr lang="fr-FR" sz="1600" b="1" dirty="0">
                <a:solidFill>
                  <a:schemeClr val="tx2"/>
                </a:solidFill>
                <a:latin typeface="+mj-lt"/>
              </a:rPr>
              <a:t>L’ETAT PREPARE LE REGIME ET INFORME LA CE</a:t>
            </a:r>
          </a:p>
        </p:txBody>
      </p:sp>
      <p:sp>
        <p:nvSpPr>
          <p:cNvPr id="32" name="ZoneTexte 31"/>
          <p:cNvSpPr txBox="1"/>
          <p:nvPr/>
        </p:nvSpPr>
        <p:spPr>
          <a:xfrm>
            <a:off x="4756363" y="4005064"/>
            <a:ext cx="1595242" cy="830997"/>
          </a:xfrm>
          <a:prstGeom prst="rect">
            <a:avLst/>
          </a:prstGeom>
          <a:noFill/>
          <a:ln>
            <a:solidFill>
              <a:srgbClr val="FF0000"/>
            </a:solidFill>
          </a:ln>
          <a:effectLst>
            <a:innerShdw blurRad="63500" dist="50800" dir="18900000">
              <a:prstClr val="black">
                <a:alpha val="50000"/>
              </a:prstClr>
            </a:innerShdw>
          </a:effectLst>
        </p:spPr>
        <p:txBody>
          <a:bodyPr>
            <a:spAutoFit/>
          </a:bodyPr>
          <a:lstStyle/>
          <a:p>
            <a:pPr algn="ctr">
              <a:defRPr/>
            </a:pPr>
            <a:r>
              <a:rPr lang="fr-FR" sz="1600" b="1" dirty="0">
                <a:solidFill>
                  <a:srgbClr val="FF0000"/>
                </a:solidFill>
                <a:latin typeface="+mj-lt"/>
              </a:rPr>
              <a:t>L’ETAT NOTIFIE LE REGIME A LA</a:t>
            </a:r>
          </a:p>
          <a:p>
            <a:pPr>
              <a:defRPr/>
            </a:pPr>
            <a:r>
              <a:rPr lang="fr-FR" sz="1600" b="1" dirty="0">
                <a:solidFill>
                  <a:srgbClr val="FF0000"/>
                </a:solidFill>
                <a:latin typeface="+mj-lt"/>
              </a:rPr>
              <a:t>COMMISSION</a:t>
            </a:r>
          </a:p>
        </p:txBody>
      </p:sp>
      <p:sp>
        <p:nvSpPr>
          <p:cNvPr id="34" name="ZoneTexte 33"/>
          <p:cNvSpPr txBox="1"/>
          <p:nvPr/>
        </p:nvSpPr>
        <p:spPr>
          <a:xfrm>
            <a:off x="4709509" y="1844825"/>
            <a:ext cx="2148507" cy="307777"/>
          </a:xfrm>
          <a:prstGeom prst="rect">
            <a:avLst/>
          </a:prstGeom>
          <a:noFill/>
          <a:ln>
            <a:solidFill>
              <a:srgbClr val="FF0000"/>
            </a:solidFill>
          </a:ln>
          <a:effectLst>
            <a:innerShdw blurRad="63500" dist="50800" dir="18900000">
              <a:prstClr val="black">
                <a:alpha val="50000"/>
              </a:prstClr>
            </a:innerShdw>
          </a:effectLst>
        </p:spPr>
        <p:txBody>
          <a:bodyPr wrap="square">
            <a:spAutoFit/>
          </a:bodyPr>
          <a:lstStyle/>
          <a:p>
            <a:pPr>
              <a:defRPr/>
            </a:pPr>
            <a:r>
              <a:rPr lang="fr-FR" sz="1400" b="1" dirty="0">
                <a:solidFill>
                  <a:srgbClr val="FF0000"/>
                </a:solidFill>
                <a:latin typeface="+mj-lt"/>
              </a:rPr>
              <a:t>ADOPTION COMMISSION</a:t>
            </a:r>
          </a:p>
        </p:txBody>
      </p:sp>
      <p:sp>
        <p:nvSpPr>
          <p:cNvPr id="25" name="Flèche vers le bas 24"/>
          <p:cNvSpPr/>
          <p:nvPr/>
        </p:nvSpPr>
        <p:spPr>
          <a:xfrm rot="10800000">
            <a:off x="3532183" y="3321050"/>
            <a:ext cx="396875" cy="684213"/>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37" name="Flèche vers le bas 36"/>
          <p:cNvSpPr/>
          <p:nvPr/>
        </p:nvSpPr>
        <p:spPr>
          <a:xfrm rot="10800000">
            <a:off x="5332430" y="3351216"/>
            <a:ext cx="398462" cy="64928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8" name="Flèche vers le bas 37"/>
          <p:cNvSpPr/>
          <p:nvPr/>
        </p:nvSpPr>
        <p:spPr>
          <a:xfrm rot="10800000">
            <a:off x="7407279" y="2786058"/>
            <a:ext cx="379430" cy="350046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29" name="Flèche vers le bas 28"/>
          <p:cNvSpPr/>
          <p:nvPr/>
        </p:nvSpPr>
        <p:spPr>
          <a:xfrm rot="10800000">
            <a:off x="3690933" y="5500702"/>
            <a:ext cx="381000" cy="473075"/>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1" name="Flèche vers le bas 30"/>
          <p:cNvSpPr/>
          <p:nvPr/>
        </p:nvSpPr>
        <p:spPr>
          <a:xfrm rot="10800000">
            <a:off x="5551497" y="5572140"/>
            <a:ext cx="377825" cy="44291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bg1"/>
              </a:solidFill>
            </a:endParaRPr>
          </a:p>
        </p:txBody>
      </p:sp>
      <p:sp>
        <p:nvSpPr>
          <p:cNvPr id="36" name="Rectangle 35"/>
          <p:cNvSpPr/>
          <p:nvPr/>
        </p:nvSpPr>
        <p:spPr>
          <a:xfrm rot="5400000">
            <a:off x="1631140" y="5214152"/>
            <a:ext cx="227013" cy="2917855"/>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39" name="ZoneTexte 38"/>
          <p:cNvSpPr txBox="1"/>
          <p:nvPr/>
        </p:nvSpPr>
        <p:spPr>
          <a:xfrm>
            <a:off x="-32" y="571480"/>
            <a:ext cx="800595" cy="1092607"/>
          </a:xfrm>
          <a:prstGeom prst="rect">
            <a:avLst/>
          </a:prstGeom>
          <a:solidFill>
            <a:schemeClr val="bg1"/>
          </a:solidFill>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a:solidFill>
                  <a:schemeClr val="tx2"/>
                </a:solidFill>
                <a:latin typeface="+mj-lt"/>
              </a:rPr>
              <a:t>HORS CHAMP DE LA </a:t>
            </a:r>
            <a:r>
              <a:rPr lang="fr-FR" sz="1300" b="1" dirty="0" smtClean="0">
                <a:solidFill>
                  <a:schemeClr val="tx2"/>
                </a:solidFill>
                <a:latin typeface="+mj-lt"/>
              </a:rPr>
              <a:t>CONCUR-RENCE</a:t>
            </a:r>
            <a:endParaRPr lang="fr-FR" sz="1300" b="1" dirty="0">
              <a:solidFill>
                <a:schemeClr val="tx2"/>
              </a:solidFill>
              <a:latin typeface="+mj-lt"/>
            </a:endParaRPr>
          </a:p>
        </p:txBody>
      </p:sp>
      <p:sp>
        <p:nvSpPr>
          <p:cNvPr id="40" name="Flèche vers le bas 39"/>
          <p:cNvSpPr/>
          <p:nvPr/>
        </p:nvSpPr>
        <p:spPr>
          <a:xfrm rot="10800000">
            <a:off x="174588" y="3214686"/>
            <a:ext cx="396875" cy="3500462"/>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42" name="ZoneTexte 41"/>
          <p:cNvSpPr txBox="1">
            <a:spLocks noChangeArrowheads="1"/>
          </p:cNvSpPr>
          <p:nvPr/>
        </p:nvSpPr>
        <p:spPr bwMode="auto">
          <a:xfrm>
            <a:off x="2571736" y="5845750"/>
            <a:ext cx="396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3</a:t>
            </a:r>
            <a:endParaRPr lang="fr-FR" sz="1800" dirty="0">
              <a:solidFill>
                <a:schemeClr val="bg1"/>
              </a:solidFill>
              <a:latin typeface="Arial Black" pitchFamily="34" charset="0"/>
            </a:endParaRPr>
          </a:p>
        </p:txBody>
      </p:sp>
      <p:sp>
        <p:nvSpPr>
          <p:cNvPr id="43" name="ZoneTexte 42"/>
          <p:cNvSpPr txBox="1">
            <a:spLocks noChangeArrowheads="1"/>
          </p:cNvSpPr>
          <p:nvPr/>
        </p:nvSpPr>
        <p:spPr bwMode="auto">
          <a:xfrm>
            <a:off x="2555875" y="6500834"/>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a:solidFill>
                  <a:schemeClr val="bg1"/>
                </a:solidFill>
                <a:latin typeface="Arial Black" pitchFamily="34" charset="0"/>
              </a:rPr>
              <a:t>1</a:t>
            </a:r>
          </a:p>
        </p:txBody>
      </p:sp>
      <p:sp>
        <p:nvSpPr>
          <p:cNvPr id="45" name="ZoneTexte 44"/>
          <p:cNvSpPr txBox="1">
            <a:spLocks noChangeArrowheads="1"/>
          </p:cNvSpPr>
          <p:nvPr/>
        </p:nvSpPr>
        <p:spPr bwMode="auto">
          <a:xfrm>
            <a:off x="5572132" y="5630881"/>
            <a:ext cx="396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5</a:t>
            </a:r>
            <a:endParaRPr lang="fr-FR" sz="1800" dirty="0">
              <a:solidFill>
                <a:schemeClr val="bg1"/>
              </a:solidFill>
              <a:latin typeface="Arial Black" pitchFamily="34" charset="0"/>
            </a:endParaRPr>
          </a:p>
        </p:txBody>
      </p:sp>
      <p:sp>
        <p:nvSpPr>
          <p:cNvPr id="41" name="ZoneTexte 40"/>
          <p:cNvSpPr txBox="1"/>
          <p:nvPr/>
        </p:nvSpPr>
        <p:spPr>
          <a:xfrm>
            <a:off x="3000364" y="2526565"/>
            <a:ext cx="1571636" cy="738664"/>
          </a:xfrm>
          <a:prstGeom prst="rect">
            <a:avLst/>
          </a:prstGeom>
          <a:noFill/>
          <a:ln>
            <a:solidFill>
              <a:schemeClr val="tx2"/>
            </a:solidFill>
          </a:ln>
          <a:effectLst>
            <a:innerShdw blurRad="63500" dist="50800" dir="18900000">
              <a:prstClr val="black">
                <a:alpha val="50000"/>
              </a:prstClr>
            </a:innerShdw>
          </a:effectLst>
        </p:spPr>
        <p:txBody>
          <a:bodyPr wrap="square">
            <a:spAutoFit/>
          </a:bodyPr>
          <a:lstStyle/>
          <a:p>
            <a:pPr algn="ctr">
              <a:defRPr/>
            </a:pPr>
            <a:r>
              <a:rPr lang="fr-FR" sz="1400" b="1" dirty="0" smtClean="0">
                <a:solidFill>
                  <a:schemeClr val="tx2"/>
                </a:solidFill>
                <a:latin typeface="+mj-lt"/>
              </a:rPr>
              <a:t>La COMMISSION EST SIMPLEMENT INFORMEE</a:t>
            </a:r>
            <a:endParaRPr lang="fr-FR" sz="1400" b="1" dirty="0">
              <a:solidFill>
                <a:schemeClr val="tx2"/>
              </a:solidFill>
              <a:latin typeface="+mj-lt"/>
            </a:endParaRPr>
          </a:p>
        </p:txBody>
      </p:sp>
      <p:sp>
        <p:nvSpPr>
          <p:cNvPr id="47" name="Flèche vers le bas 46"/>
          <p:cNvSpPr/>
          <p:nvPr/>
        </p:nvSpPr>
        <p:spPr>
          <a:xfrm rot="10800000">
            <a:off x="2214544" y="3786190"/>
            <a:ext cx="357191" cy="2357454"/>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cxnSp>
        <p:nvCxnSpPr>
          <p:cNvPr id="51" name="Connecteur droit 50"/>
          <p:cNvCxnSpPr/>
          <p:nvPr/>
        </p:nvCxnSpPr>
        <p:spPr>
          <a:xfrm rot="5400000">
            <a:off x="500031" y="3500438"/>
            <a:ext cx="4857787" cy="1"/>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sp>
        <p:nvSpPr>
          <p:cNvPr id="54" name="ZoneTexte 53"/>
          <p:cNvSpPr txBox="1">
            <a:spLocks noChangeArrowheads="1"/>
          </p:cNvSpPr>
          <p:nvPr/>
        </p:nvSpPr>
        <p:spPr bwMode="auto">
          <a:xfrm>
            <a:off x="3714744" y="5643578"/>
            <a:ext cx="396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4</a:t>
            </a:r>
            <a:endParaRPr lang="fr-FR" sz="1800" dirty="0">
              <a:solidFill>
                <a:schemeClr val="bg1"/>
              </a:solidFill>
              <a:latin typeface="Arial Black" pitchFamily="34" charset="0"/>
            </a:endParaRPr>
          </a:p>
        </p:txBody>
      </p:sp>
      <p:sp>
        <p:nvSpPr>
          <p:cNvPr id="55" name="ZoneTexte 54"/>
          <p:cNvSpPr txBox="1"/>
          <p:nvPr/>
        </p:nvSpPr>
        <p:spPr>
          <a:xfrm>
            <a:off x="1928794" y="2190270"/>
            <a:ext cx="928694" cy="728849"/>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lIns="36000" tIns="36000" rIns="36000" bIns="36000">
            <a:spAutoFit/>
          </a:bodyPr>
          <a:lstStyle/>
          <a:p>
            <a:pPr algn="ctr">
              <a:defRPr/>
            </a:pPr>
            <a:r>
              <a:rPr lang="fr-FR" sz="1400" b="1" dirty="0" smtClean="0">
                <a:solidFill>
                  <a:schemeClr val="tx2"/>
                </a:solidFill>
                <a:latin typeface="+mj-lt"/>
              </a:rPr>
              <a:t>DECISION </a:t>
            </a:r>
            <a:r>
              <a:rPr lang="fr-FR" sz="1200" b="1" dirty="0" smtClean="0">
                <a:solidFill>
                  <a:schemeClr val="tx2"/>
                </a:solidFill>
                <a:latin typeface="+mj-lt"/>
              </a:rPr>
              <a:t>EXEMPTION</a:t>
            </a:r>
            <a:r>
              <a:rPr lang="fr-FR" sz="1400" b="1" dirty="0" smtClean="0">
                <a:solidFill>
                  <a:schemeClr val="tx2"/>
                </a:solidFill>
                <a:latin typeface="+mj-lt"/>
              </a:rPr>
              <a:t> </a:t>
            </a:r>
          </a:p>
          <a:p>
            <a:pPr algn="ctr">
              <a:defRPr/>
            </a:pPr>
            <a:r>
              <a:rPr lang="fr-FR" sz="1400" b="1" dirty="0" smtClean="0">
                <a:solidFill>
                  <a:schemeClr val="tx2"/>
                </a:solidFill>
              </a:rPr>
              <a:t>SIEG</a:t>
            </a:r>
            <a:endParaRPr lang="fr-FR" sz="1400" b="1" dirty="0">
              <a:solidFill>
                <a:schemeClr val="tx2"/>
              </a:solidFill>
            </a:endParaRPr>
          </a:p>
        </p:txBody>
      </p:sp>
      <p:sp>
        <p:nvSpPr>
          <p:cNvPr id="56" name="Rectangle à coins arrondis 55"/>
          <p:cNvSpPr/>
          <p:nvPr/>
        </p:nvSpPr>
        <p:spPr>
          <a:xfrm>
            <a:off x="1928794" y="1000108"/>
            <a:ext cx="928694" cy="500066"/>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800" b="1" dirty="0" smtClean="0">
                <a:latin typeface="+mj-lt"/>
              </a:rPr>
              <a:t>Art 106</a:t>
            </a:r>
          </a:p>
          <a:p>
            <a:pPr algn="ctr"/>
            <a:r>
              <a:rPr lang="fr-FR" sz="1800" b="1" dirty="0" smtClean="0">
                <a:latin typeface="+mj-lt"/>
              </a:rPr>
              <a:t>SIEG</a:t>
            </a:r>
            <a:endParaRPr lang="fr-FR" sz="1800" b="1" dirty="0">
              <a:latin typeface="+mj-lt"/>
            </a:endParaRPr>
          </a:p>
        </p:txBody>
      </p:sp>
      <p:sp>
        <p:nvSpPr>
          <p:cNvPr id="57" name="Rectangle à coins arrondis 56"/>
          <p:cNvSpPr/>
          <p:nvPr/>
        </p:nvSpPr>
        <p:spPr>
          <a:xfrm>
            <a:off x="3000364" y="928670"/>
            <a:ext cx="6072198" cy="28575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latin typeface="+mj-lt"/>
              </a:rPr>
              <a:t>Art 107 : AIDES D’ETAT</a:t>
            </a:r>
            <a:endParaRPr lang="fr-FR" sz="1600" b="1" dirty="0">
              <a:latin typeface="+mj-lt"/>
            </a:endParaRPr>
          </a:p>
        </p:txBody>
      </p:sp>
      <p:sp>
        <p:nvSpPr>
          <p:cNvPr id="58" name="Rectangle à coins arrondis 57"/>
          <p:cNvSpPr/>
          <p:nvPr/>
        </p:nvSpPr>
        <p:spPr>
          <a:xfrm>
            <a:off x="1928794" y="1571612"/>
            <a:ext cx="928694" cy="500066"/>
          </a:xfrm>
          <a:prstGeom prst="round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400" b="1" dirty="0" smtClean="0">
                <a:latin typeface="+mj-lt"/>
              </a:rPr>
              <a:t>Arrêt ALTMARK</a:t>
            </a:r>
            <a:endParaRPr lang="fr-FR" sz="2000" b="1" dirty="0">
              <a:latin typeface="+mj-lt"/>
            </a:endParaRPr>
          </a:p>
        </p:txBody>
      </p:sp>
      <p:sp>
        <p:nvSpPr>
          <p:cNvPr id="59" name="ZoneTexte 58"/>
          <p:cNvSpPr txBox="1"/>
          <p:nvPr/>
        </p:nvSpPr>
        <p:spPr>
          <a:xfrm>
            <a:off x="2000232" y="4214818"/>
            <a:ext cx="857256" cy="1365365"/>
          </a:xfrm>
          <a:prstGeom prst="rect">
            <a:avLst/>
          </a:prstGeom>
          <a:solidFill>
            <a:schemeClr val="bg1"/>
          </a:solidFill>
          <a:ln>
            <a:solidFill>
              <a:schemeClr val="tx2"/>
            </a:solidFill>
          </a:ln>
          <a:effectLst>
            <a:innerShdw blurRad="63500" dist="50800" dir="18900000">
              <a:prstClr val="black">
                <a:alpha val="50000"/>
              </a:prstClr>
            </a:innerShdw>
          </a:effectLst>
        </p:spPr>
        <p:txBody>
          <a:bodyPr wrap="square" lIns="0" tIns="36000" rIns="0" bIns="36000">
            <a:spAutoFit/>
          </a:bodyPr>
          <a:lstStyle/>
          <a:p>
            <a:pPr algn="ctr">
              <a:defRPr/>
            </a:pPr>
            <a:r>
              <a:rPr lang="fr-FR" sz="1200" b="1" dirty="0" smtClean="0">
                <a:solidFill>
                  <a:schemeClr val="tx2"/>
                </a:solidFill>
                <a:latin typeface="+mj-lt"/>
              </a:rPr>
              <a:t>COMPEN-</a:t>
            </a:r>
          </a:p>
          <a:p>
            <a:pPr algn="ctr">
              <a:defRPr/>
            </a:pPr>
            <a:r>
              <a:rPr lang="fr-FR" sz="1200" b="1" dirty="0" smtClean="0">
                <a:solidFill>
                  <a:schemeClr val="tx2"/>
                </a:solidFill>
                <a:latin typeface="+mj-lt"/>
              </a:rPr>
              <a:t>-SATION </a:t>
            </a:r>
          </a:p>
          <a:p>
            <a:pPr algn="ctr">
              <a:defRPr/>
            </a:pPr>
            <a:r>
              <a:rPr lang="fr-FR" sz="1200" b="1" dirty="0" smtClean="0">
                <a:solidFill>
                  <a:schemeClr val="tx2"/>
                </a:solidFill>
                <a:latin typeface="+mj-lt"/>
              </a:rPr>
              <a:t>D’OSP  SIEG </a:t>
            </a:r>
          </a:p>
          <a:p>
            <a:pPr algn="ctr">
              <a:defRPr/>
            </a:pPr>
            <a:r>
              <a:rPr lang="fr-FR" sz="1200" b="1" dirty="0" smtClean="0">
                <a:solidFill>
                  <a:schemeClr val="tx2"/>
                </a:solidFill>
                <a:latin typeface="+mj-lt"/>
              </a:rPr>
              <a:t>PAS DE </a:t>
            </a:r>
          </a:p>
          <a:p>
            <a:pPr algn="ctr">
              <a:defRPr/>
            </a:pPr>
            <a:r>
              <a:rPr lang="fr-FR" sz="1200" b="1" dirty="0" smtClean="0">
                <a:solidFill>
                  <a:schemeClr val="tx2"/>
                </a:solidFill>
                <a:latin typeface="+mj-lt"/>
              </a:rPr>
              <a:t>NOTIF </a:t>
            </a:r>
          </a:p>
          <a:p>
            <a:pPr algn="ctr">
              <a:defRPr/>
            </a:pPr>
            <a:r>
              <a:rPr lang="fr-FR" sz="1200" b="1" dirty="0" smtClean="0">
                <a:solidFill>
                  <a:schemeClr val="tx2"/>
                </a:solidFill>
                <a:latin typeface="+mj-lt"/>
              </a:rPr>
              <a:t>PAS </a:t>
            </a:r>
          </a:p>
          <a:p>
            <a:pPr algn="ctr">
              <a:defRPr/>
            </a:pPr>
            <a:r>
              <a:rPr lang="fr-FR" sz="1200" b="1" dirty="0" smtClean="0">
                <a:solidFill>
                  <a:schemeClr val="tx2"/>
                </a:solidFill>
                <a:latin typeface="+mj-lt"/>
              </a:rPr>
              <a:t>D’INFO</a:t>
            </a:r>
            <a:endParaRPr lang="fr-FR" sz="1200" b="1" dirty="0">
              <a:solidFill>
                <a:schemeClr val="tx2"/>
              </a:solidFill>
              <a:latin typeface="+mj-lt"/>
            </a:endParaRPr>
          </a:p>
        </p:txBody>
      </p:sp>
      <p:sp>
        <p:nvSpPr>
          <p:cNvPr id="22" name="ZoneTexte 21"/>
          <p:cNvSpPr txBox="1"/>
          <p:nvPr/>
        </p:nvSpPr>
        <p:spPr>
          <a:xfrm>
            <a:off x="7072330" y="3429000"/>
            <a:ext cx="928694" cy="136960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200" b="1" dirty="0">
                <a:solidFill>
                  <a:schemeClr val="tx2"/>
                </a:solidFill>
                <a:latin typeface="+mj-lt"/>
              </a:rPr>
              <a:t>AIDES PAS NOTIFIEES, </a:t>
            </a:r>
            <a:r>
              <a:rPr lang="fr-FR" sz="1200" b="1" dirty="0" smtClean="0">
                <a:solidFill>
                  <a:schemeClr val="tx2"/>
                </a:solidFill>
                <a:latin typeface="+mj-lt"/>
              </a:rPr>
              <a:t>EXEMPTEES </a:t>
            </a:r>
            <a:r>
              <a:rPr lang="fr-FR" sz="1200" b="1" dirty="0">
                <a:solidFill>
                  <a:schemeClr val="tx2"/>
                </a:solidFill>
                <a:latin typeface="+mj-lt"/>
              </a:rPr>
              <a:t>SANS </a:t>
            </a:r>
            <a:endParaRPr lang="fr-FR" sz="1200" b="1" dirty="0" smtClean="0">
              <a:solidFill>
                <a:schemeClr val="tx2"/>
              </a:solidFill>
              <a:latin typeface="+mj-lt"/>
            </a:endParaRPr>
          </a:p>
          <a:p>
            <a:pPr algn="ctr">
              <a:defRPr/>
            </a:pPr>
            <a:r>
              <a:rPr lang="fr-FR" sz="1200" b="1" dirty="0" smtClean="0">
                <a:solidFill>
                  <a:schemeClr val="tx2"/>
                </a:solidFill>
                <a:latin typeface="+mj-lt"/>
              </a:rPr>
              <a:t>INFORMER</a:t>
            </a:r>
          </a:p>
          <a:p>
            <a:pPr algn="ctr">
              <a:defRPr/>
            </a:pPr>
            <a:r>
              <a:rPr lang="fr-FR" sz="1200" b="1" dirty="0" smtClean="0">
                <a:solidFill>
                  <a:schemeClr val="tx2"/>
                </a:solidFill>
                <a:latin typeface="+mj-lt"/>
              </a:rPr>
              <a:t>LA </a:t>
            </a:r>
          </a:p>
          <a:p>
            <a:pPr algn="ctr">
              <a:defRPr/>
            </a:pPr>
            <a:r>
              <a:rPr lang="fr-FR" sz="1100" b="1" dirty="0" smtClean="0">
                <a:solidFill>
                  <a:schemeClr val="tx2"/>
                </a:solidFill>
                <a:latin typeface="+mj-lt"/>
              </a:rPr>
              <a:t>Commissio</a:t>
            </a:r>
            <a:r>
              <a:rPr lang="fr-FR" sz="1100" b="1" dirty="0" smtClean="0">
                <a:solidFill>
                  <a:schemeClr val="tx2"/>
                </a:solidFill>
              </a:rPr>
              <a:t>n</a:t>
            </a:r>
            <a:endParaRPr lang="fr-FR" sz="1100" b="1" dirty="0">
              <a:solidFill>
                <a:schemeClr val="tx2"/>
              </a:solidFill>
            </a:endParaRPr>
          </a:p>
        </p:txBody>
      </p:sp>
      <p:sp>
        <p:nvSpPr>
          <p:cNvPr id="5" name="ZoneTexte 4"/>
          <p:cNvSpPr txBox="1">
            <a:spLocks noChangeArrowheads="1"/>
          </p:cNvSpPr>
          <p:nvPr/>
        </p:nvSpPr>
        <p:spPr bwMode="auto">
          <a:xfrm>
            <a:off x="7429520" y="5874375"/>
            <a:ext cx="396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6</a:t>
            </a:r>
            <a:endParaRPr lang="fr-FR" sz="1800" dirty="0">
              <a:solidFill>
                <a:schemeClr val="bg1"/>
              </a:solidFill>
              <a:latin typeface="Arial Black" pitchFamily="34" charset="0"/>
            </a:endParaRPr>
          </a:p>
        </p:txBody>
      </p:sp>
      <p:sp>
        <p:nvSpPr>
          <p:cNvPr id="44" name="ZoneTexte 43"/>
          <p:cNvSpPr txBox="1"/>
          <p:nvPr/>
        </p:nvSpPr>
        <p:spPr>
          <a:xfrm>
            <a:off x="4759287" y="2428868"/>
            <a:ext cx="2098729" cy="738664"/>
          </a:xfrm>
          <a:prstGeom prst="rect">
            <a:avLst/>
          </a:prstGeom>
          <a:solidFill>
            <a:schemeClr val="bg1"/>
          </a:solidFill>
          <a:ln>
            <a:solidFill>
              <a:srgbClr val="FF0000"/>
            </a:solidFill>
          </a:ln>
          <a:effectLst>
            <a:innerShdw blurRad="63500" dist="50800" dir="18900000">
              <a:prstClr val="black">
                <a:alpha val="50000"/>
              </a:prstClr>
            </a:innerShdw>
          </a:effectLst>
        </p:spPr>
        <p:txBody>
          <a:bodyPr wrap="square">
            <a:spAutoFit/>
          </a:bodyPr>
          <a:lstStyle/>
          <a:p>
            <a:pPr algn="ctr">
              <a:defRPr/>
            </a:pPr>
            <a:r>
              <a:rPr lang="fr-FR" sz="1400" b="1" dirty="0" smtClean="0">
                <a:solidFill>
                  <a:srgbClr val="FF0000"/>
                </a:solidFill>
                <a:latin typeface="+mj-lt"/>
              </a:rPr>
              <a:t>LA COMMISSION </a:t>
            </a:r>
            <a:r>
              <a:rPr lang="fr-FR" sz="1400" b="1" dirty="0">
                <a:solidFill>
                  <a:srgbClr val="FF0000"/>
                </a:solidFill>
                <a:latin typeface="+mj-lt"/>
              </a:rPr>
              <a:t>DECIDE (OU PAS) D’AUTORISER LE </a:t>
            </a:r>
            <a:r>
              <a:rPr lang="fr-FR" sz="1400" b="1" dirty="0" smtClean="0">
                <a:solidFill>
                  <a:srgbClr val="FF0000"/>
                </a:solidFill>
                <a:latin typeface="+mj-lt"/>
              </a:rPr>
              <a:t>REGIME NOTIFIE </a:t>
            </a:r>
            <a:endParaRPr lang="fr-FR" sz="1400" b="1" dirty="0">
              <a:solidFill>
                <a:srgbClr val="FF0000"/>
              </a:solidFill>
              <a:latin typeface="+mj-lt"/>
            </a:endParaRPr>
          </a:p>
        </p:txBody>
      </p:sp>
      <p:cxnSp>
        <p:nvCxnSpPr>
          <p:cNvPr id="48" name="Connecteur droit 47"/>
          <p:cNvCxnSpPr/>
          <p:nvPr/>
        </p:nvCxnSpPr>
        <p:spPr>
          <a:xfrm rot="5400000">
            <a:off x="5607851" y="3750471"/>
            <a:ext cx="4929222" cy="0"/>
          </a:xfrm>
          <a:prstGeom prst="line">
            <a:avLst/>
          </a:prstGeom>
          <a:ln>
            <a:prstDash val="dash"/>
          </a:ln>
        </p:spPr>
        <p:style>
          <a:lnRef idx="1">
            <a:schemeClr val="accent4"/>
          </a:lnRef>
          <a:fillRef idx="0">
            <a:schemeClr val="accent4"/>
          </a:fillRef>
          <a:effectRef idx="0">
            <a:schemeClr val="accent4"/>
          </a:effectRef>
          <a:fontRef idx="minor">
            <a:schemeClr val="tx1"/>
          </a:fontRef>
        </p:style>
      </p:cxnSp>
      <p:sp>
        <p:nvSpPr>
          <p:cNvPr id="50" name="Rectangle à coins arrondis 49"/>
          <p:cNvSpPr/>
          <p:nvPr/>
        </p:nvSpPr>
        <p:spPr>
          <a:xfrm>
            <a:off x="8143900" y="1357298"/>
            <a:ext cx="928662" cy="714380"/>
          </a:xfrm>
          <a:prstGeom prst="roundRect">
            <a:avLst/>
          </a:prstGeom>
          <a:solidFill>
            <a:srgbClr val="00B05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latin typeface="+mj-lt"/>
              </a:rPr>
              <a:t>Rgt. </a:t>
            </a:r>
          </a:p>
          <a:p>
            <a:pPr algn="ctr"/>
            <a:r>
              <a:rPr lang="fr-FR" sz="1600" b="1" dirty="0" smtClean="0">
                <a:latin typeface="+mj-lt"/>
              </a:rPr>
              <a:t>FEADERFEAMP </a:t>
            </a:r>
            <a:endParaRPr lang="fr-FR" b="1" dirty="0"/>
          </a:p>
        </p:txBody>
      </p:sp>
      <p:sp>
        <p:nvSpPr>
          <p:cNvPr id="52" name="Rectangle à coins arrondis 51"/>
          <p:cNvSpPr/>
          <p:nvPr/>
        </p:nvSpPr>
        <p:spPr>
          <a:xfrm>
            <a:off x="8143900" y="2143116"/>
            <a:ext cx="928662" cy="928694"/>
          </a:xfrm>
          <a:prstGeom prst="round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rgbClr val="00B050"/>
                </a:solidFill>
                <a:latin typeface="+mj-lt"/>
              </a:rPr>
              <a:t>PDRR ou PO FEAMP</a:t>
            </a:r>
            <a:endParaRPr lang="fr-FR" b="1" dirty="0">
              <a:solidFill>
                <a:srgbClr val="00B050"/>
              </a:solidFill>
              <a:latin typeface="+mj-lt"/>
            </a:endParaRPr>
          </a:p>
        </p:txBody>
      </p:sp>
      <p:sp>
        <p:nvSpPr>
          <p:cNvPr id="53" name="Flèche vers le bas 52"/>
          <p:cNvSpPr/>
          <p:nvPr/>
        </p:nvSpPr>
        <p:spPr>
          <a:xfrm rot="10800000">
            <a:off x="8501090" y="3143247"/>
            <a:ext cx="357190" cy="3500461"/>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61" name="ZoneTexte 60"/>
          <p:cNvSpPr txBox="1">
            <a:spLocks noChangeArrowheads="1"/>
          </p:cNvSpPr>
          <p:nvPr/>
        </p:nvSpPr>
        <p:spPr bwMode="auto">
          <a:xfrm>
            <a:off x="8072462" y="6357958"/>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7</a:t>
            </a:r>
            <a:endParaRPr lang="fr-FR" sz="1800" dirty="0">
              <a:solidFill>
                <a:schemeClr val="bg1"/>
              </a:solidFill>
              <a:latin typeface="Arial Black" pitchFamily="34" charset="0"/>
            </a:endParaRPr>
          </a:p>
        </p:txBody>
      </p:sp>
      <p:sp>
        <p:nvSpPr>
          <p:cNvPr id="63" name="ZoneTexte 62"/>
          <p:cNvSpPr txBox="1"/>
          <p:nvPr/>
        </p:nvSpPr>
        <p:spPr>
          <a:xfrm>
            <a:off x="8143900" y="3429000"/>
            <a:ext cx="928694" cy="2765748"/>
          </a:xfrm>
          <a:prstGeom prst="rect">
            <a:avLst/>
          </a:prstGeom>
        </p:spPr>
        <p:style>
          <a:lnRef idx="2">
            <a:schemeClr val="accent1"/>
          </a:lnRef>
          <a:fillRef idx="1">
            <a:schemeClr val="lt1"/>
          </a:fillRef>
          <a:effectRef idx="0">
            <a:schemeClr val="accent1"/>
          </a:effectRef>
          <a:fontRef idx="minor">
            <a:schemeClr val="dk1"/>
          </a:fontRef>
        </p:style>
        <p:txBody>
          <a:bodyPr wrap="square" lIns="36000" tIns="36000" rIns="36000" bIns="36000">
            <a:spAutoFit/>
          </a:bodyPr>
          <a:lstStyle/>
          <a:p>
            <a:pPr algn="ctr">
              <a:defRPr/>
            </a:pPr>
            <a:r>
              <a:rPr lang="fr-FR" sz="1200" b="1" dirty="0" smtClean="0">
                <a:solidFill>
                  <a:srgbClr val="00B050"/>
                </a:solidFill>
                <a:latin typeface="+mj-lt"/>
              </a:rPr>
              <a:t>POUR LES ENTREPRISES PRODUITS AGRICOLES L’ADOPTION DU PDRR VAUT </a:t>
            </a:r>
            <a:r>
              <a:rPr lang="fr-FR" sz="1000" b="1" dirty="0" smtClean="0">
                <a:solidFill>
                  <a:srgbClr val="00B050"/>
                </a:solidFill>
                <a:latin typeface="+mj-lt"/>
              </a:rPr>
              <a:t>NOTIFICATION</a:t>
            </a:r>
          </a:p>
          <a:p>
            <a:pPr algn="ctr">
              <a:defRPr/>
            </a:pPr>
            <a:r>
              <a:rPr lang="fr-FR" sz="1200" b="1" dirty="0" smtClean="0">
                <a:solidFill>
                  <a:srgbClr val="00B050"/>
                </a:solidFill>
                <a:latin typeface="+mj-lt"/>
              </a:rPr>
              <a:t>RESPECT DU TEXTE DU PDRR</a:t>
            </a:r>
          </a:p>
          <a:p>
            <a:pPr algn="ctr">
              <a:defRPr/>
            </a:pPr>
            <a:r>
              <a:rPr lang="fr-FR" sz="1200" b="1" dirty="0" smtClean="0">
                <a:solidFill>
                  <a:srgbClr val="00B050"/>
                </a:solidFill>
                <a:latin typeface="+mj-lt"/>
              </a:rPr>
              <a:t>PAS DE </a:t>
            </a:r>
            <a:r>
              <a:rPr lang="fr-FR" sz="1100" b="1" dirty="0" smtClean="0">
                <a:solidFill>
                  <a:srgbClr val="00B050"/>
                </a:solidFill>
                <a:latin typeface="+mj-lt"/>
              </a:rPr>
              <a:t>PROCEDURE</a:t>
            </a:r>
          </a:p>
          <a:p>
            <a:pPr algn="ctr">
              <a:defRPr/>
            </a:pPr>
            <a:r>
              <a:rPr lang="fr-FR" sz="1100" b="1" dirty="0" smtClean="0">
                <a:solidFill>
                  <a:srgbClr val="00B050"/>
                </a:solidFill>
                <a:latin typeface="+mj-lt"/>
              </a:rPr>
              <a:t>SUPP. A</a:t>
            </a:r>
          </a:p>
          <a:p>
            <a:pPr algn="ctr">
              <a:defRPr/>
            </a:pPr>
            <a:r>
              <a:rPr lang="fr-FR" sz="1100" b="1" dirty="0" smtClean="0">
                <a:solidFill>
                  <a:srgbClr val="00B050"/>
                </a:solidFill>
                <a:latin typeface="+mj-lt"/>
              </a:rPr>
              <a:t>ENGAGER</a:t>
            </a:r>
          </a:p>
        </p:txBody>
      </p:sp>
      <p:cxnSp>
        <p:nvCxnSpPr>
          <p:cNvPr id="60" name="Connecteur droit 59"/>
          <p:cNvCxnSpPr/>
          <p:nvPr/>
        </p:nvCxnSpPr>
        <p:spPr>
          <a:xfrm rot="16200000" flipH="1">
            <a:off x="-607257" y="3393279"/>
            <a:ext cx="4929224" cy="1"/>
          </a:xfrm>
          <a:prstGeom prst="line">
            <a:avLst/>
          </a:prstGeom>
          <a:ln w="25400">
            <a:solidFill>
              <a:srgbClr val="FF0000"/>
            </a:solidFill>
            <a:prstDash val="dash"/>
          </a:ln>
        </p:spPr>
        <p:style>
          <a:lnRef idx="1">
            <a:schemeClr val="accent4"/>
          </a:lnRef>
          <a:fillRef idx="0">
            <a:schemeClr val="accent4"/>
          </a:fillRef>
          <a:effectRef idx="0">
            <a:schemeClr val="accent4"/>
          </a:effectRef>
          <a:fontRef idx="minor">
            <a:schemeClr val="tx1"/>
          </a:fontRef>
        </p:style>
      </p:cxnSp>
      <p:sp>
        <p:nvSpPr>
          <p:cNvPr id="71" name="ZoneTexte 70"/>
          <p:cNvSpPr txBox="1"/>
          <p:nvPr/>
        </p:nvSpPr>
        <p:spPr>
          <a:xfrm>
            <a:off x="1928794" y="3022255"/>
            <a:ext cx="928694" cy="692497"/>
          </a:xfrm>
          <a:prstGeom prst="rect">
            <a:avLst/>
          </a:prstGeom>
          <a:solidFill>
            <a:srgbClr val="FFFF00"/>
          </a:solidFill>
          <a:ln>
            <a:solidFill>
              <a:schemeClr val="tx2"/>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fr-FR" sz="1300" b="1" dirty="0" smtClean="0">
                <a:solidFill>
                  <a:schemeClr val="tx2"/>
                </a:solidFill>
                <a:latin typeface="+mj-lt"/>
              </a:rPr>
              <a:t>RGT DE MINIMIS</a:t>
            </a:r>
          </a:p>
          <a:p>
            <a:pPr algn="ctr">
              <a:defRPr/>
            </a:pPr>
            <a:r>
              <a:rPr lang="fr-FR" sz="1300" b="1" dirty="0" smtClean="0">
                <a:solidFill>
                  <a:schemeClr val="tx2"/>
                </a:solidFill>
                <a:latin typeface="+mj-lt"/>
              </a:rPr>
              <a:t>SIEG</a:t>
            </a:r>
            <a:endParaRPr lang="fr-FR" sz="1300" b="1" dirty="0">
              <a:solidFill>
                <a:schemeClr val="tx2"/>
              </a:solidFill>
            </a:endParaRPr>
          </a:p>
        </p:txBody>
      </p:sp>
      <p:sp>
        <p:nvSpPr>
          <p:cNvPr id="72" name="Rectangle 71"/>
          <p:cNvSpPr/>
          <p:nvPr/>
        </p:nvSpPr>
        <p:spPr>
          <a:xfrm rot="5400000">
            <a:off x="2143108" y="5357827"/>
            <a:ext cx="214315" cy="1928827"/>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73" name="Flèche vers le bas 72"/>
          <p:cNvSpPr/>
          <p:nvPr/>
        </p:nvSpPr>
        <p:spPr>
          <a:xfrm rot="10800000">
            <a:off x="1185828" y="2928934"/>
            <a:ext cx="385773" cy="3429024"/>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2"/>
              </a:solidFill>
            </a:endParaRPr>
          </a:p>
        </p:txBody>
      </p:sp>
      <p:sp>
        <p:nvSpPr>
          <p:cNvPr id="74" name="ZoneTexte 73"/>
          <p:cNvSpPr txBox="1">
            <a:spLocks noChangeArrowheads="1"/>
          </p:cNvSpPr>
          <p:nvPr/>
        </p:nvSpPr>
        <p:spPr bwMode="auto">
          <a:xfrm>
            <a:off x="2571736" y="6143644"/>
            <a:ext cx="396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fr-FR" sz="1800" dirty="0" smtClean="0">
                <a:solidFill>
                  <a:schemeClr val="bg1"/>
                </a:solidFill>
                <a:latin typeface="Arial Black" pitchFamily="34" charset="0"/>
              </a:rPr>
              <a:t>2</a:t>
            </a:r>
            <a:endParaRPr lang="fr-FR" sz="1800" dirty="0">
              <a:solidFill>
                <a:schemeClr val="bg1"/>
              </a:solidFill>
              <a:latin typeface="Arial Black" pitchFamily="34" charset="0"/>
            </a:endParaRPr>
          </a:p>
        </p:txBody>
      </p:sp>
      <p:sp>
        <p:nvSpPr>
          <p:cNvPr id="75" name="Rectangle à coins arrondis 74"/>
          <p:cNvSpPr/>
          <p:nvPr/>
        </p:nvSpPr>
        <p:spPr>
          <a:xfrm>
            <a:off x="928662" y="1000108"/>
            <a:ext cx="857256" cy="500066"/>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20000"/>
          </a:bodyPr>
          <a:lstStyle/>
          <a:p>
            <a:pPr algn="ctr"/>
            <a:r>
              <a:rPr lang="fr-FR" b="1" dirty="0" smtClean="0">
                <a:solidFill>
                  <a:schemeClr val="tx2"/>
                </a:solidFill>
                <a:latin typeface="+mj-lt"/>
              </a:rPr>
              <a:t>Marchés publics</a:t>
            </a:r>
            <a:endParaRPr lang="fr-FR" b="1" dirty="0">
              <a:solidFill>
                <a:schemeClr val="tx2"/>
              </a:solidFill>
              <a:latin typeface="+mj-lt"/>
            </a:endParaRPr>
          </a:p>
        </p:txBody>
      </p:sp>
      <p:sp>
        <p:nvSpPr>
          <p:cNvPr id="76" name="Rectangle à coins arrondis 75"/>
          <p:cNvSpPr/>
          <p:nvPr/>
        </p:nvSpPr>
        <p:spPr>
          <a:xfrm>
            <a:off x="928662" y="1633526"/>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r>
              <a:rPr lang="fr-FR" sz="1100" b="1" dirty="0" smtClean="0">
                <a:solidFill>
                  <a:schemeClr val="tx2"/>
                </a:solidFill>
                <a:latin typeface="+mj-lt"/>
              </a:rPr>
              <a:t>Marché de travaux</a:t>
            </a:r>
            <a:endParaRPr lang="fr-FR" sz="1100" b="1" dirty="0">
              <a:solidFill>
                <a:schemeClr val="tx2"/>
              </a:solidFill>
              <a:latin typeface="+mj-lt"/>
            </a:endParaRPr>
          </a:p>
        </p:txBody>
      </p:sp>
      <p:sp>
        <p:nvSpPr>
          <p:cNvPr id="77" name="Rectangle à coins arrondis 76"/>
          <p:cNvSpPr/>
          <p:nvPr/>
        </p:nvSpPr>
        <p:spPr>
          <a:xfrm>
            <a:off x="928662" y="2062154"/>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fr-FR" sz="1100" b="1" dirty="0" smtClean="0">
                <a:solidFill>
                  <a:schemeClr val="tx2"/>
                </a:solidFill>
                <a:latin typeface="+mj-lt"/>
              </a:rPr>
              <a:t>Marché de services</a:t>
            </a:r>
            <a:endParaRPr lang="fr-FR" sz="1100" b="1" dirty="0">
              <a:solidFill>
                <a:schemeClr val="tx2"/>
              </a:solidFill>
              <a:latin typeface="+mj-lt"/>
            </a:endParaRPr>
          </a:p>
        </p:txBody>
      </p:sp>
      <p:sp>
        <p:nvSpPr>
          <p:cNvPr id="78" name="Rectangle à coins arrondis 77"/>
          <p:cNvSpPr/>
          <p:nvPr/>
        </p:nvSpPr>
        <p:spPr>
          <a:xfrm>
            <a:off x="928662" y="2490782"/>
            <a:ext cx="857256" cy="3667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20000"/>
          </a:bodyPr>
          <a:lstStyle/>
          <a:p>
            <a:pPr algn="ctr"/>
            <a:r>
              <a:rPr lang="fr-FR" sz="1100" b="1" dirty="0" smtClean="0">
                <a:solidFill>
                  <a:schemeClr val="tx2"/>
                </a:solidFill>
                <a:latin typeface="+mj-lt"/>
              </a:rPr>
              <a:t>Marché de fournitures</a:t>
            </a:r>
            <a:endParaRPr lang="fr-FR" sz="1100" b="1" dirty="0">
              <a:solidFill>
                <a:schemeClr val="tx2"/>
              </a:solidFill>
              <a:latin typeface="+mj-lt"/>
            </a:endParaRPr>
          </a:p>
        </p:txBody>
      </p:sp>
      <p:sp>
        <p:nvSpPr>
          <p:cNvPr id="26" name="ZoneTexte 25"/>
          <p:cNvSpPr txBox="1"/>
          <p:nvPr/>
        </p:nvSpPr>
        <p:spPr>
          <a:xfrm>
            <a:off x="3203574" y="5929330"/>
            <a:ext cx="4297384" cy="92867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a:noAutofit/>
          </a:bodyPr>
          <a:lstStyle/>
          <a:p>
            <a:pPr algn="ctr">
              <a:defRPr/>
            </a:pPr>
            <a:r>
              <a:rPr lang="fr-FR" sz="2200" b="1" dirty="0" smtClean="0">
                <a:solidFill>
                  <a:schemeClr val="tx2"/>
                </a:solidFill>
                <a:latin typeface="+mj-lt"/>
              </a:rPr>
              <a:t>LE SERVICE INSTRUCTEUR DE L’AIDE </a:t>
            </a:r>
          </a:p>
          <a:p>
            <a:pPr algn="ctr">
              <a:defRPr/>
            </a:pPr>
            <a:r>
              <a:rPr lang="fr-FR" sz="2200" b="1" dirty="0" smtClean="0">
                <a:solidFill>
                  <a:schemeClr val="tx2"/>
                </a:solidFill>
                <a:latin typeface="+mj-lt"/>
              </a:rPr>
              <a:t>CHOISIT L’UNE DES 7 POSSIBILITES</a:t>
            </a:r>
            <a:endParaRPr lang="fr-FR" sz="2200" b="1" dirty="0">
              <a:solidFill>
                <a:schemeClr val="tx2"/>
              </a:solidFill>
              <a:latin typeface="+mj-lt"/>
            </a:endParaRPr>
          </a:p>
        </p:txBody>
      </p:sp>
      <p:sp useBgFill="1">
        <p:nvSpPr>
          <p:cNvPr id="79" name="ZoneTexte 78"/>
          <p:cNvSpPr txBox="1"/>
          <p:nvPr/>
        </p:nvSpPr>
        <p:spPr>
          <a:xfrm>
            <a:off x="0" y="4013356"/>
            <a:ext cx="800595" cy="1473086"/>
          </a:xfrm>
          <a:prstGeom prst="rect">
            <a:avLst/>
          </a:prstGeom>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smtClean="0">
                <a:solidFill>
                  <a:schemeClr val="tx2"/>
                </a:solidFill>
                <a:latin typeface="+mj-lt"/>
              </a:rPr>
              <a:t>L’UN DES 5 CRITERES </a:t>
            </a:r>
          </a:p>
          <a:p>
            <a:pPr algn="ctr">
              <a:defRPr/>
            </a:pPr>
            <a:r>
              <a:rPr lang="fr-FR" sz="1300" b="1" dirty="0" smtClean="0">
                <a:solidFill>
                  <a:schemeClr val="tx2"/>
                </a:solidFill>
                <a:latin typeface="+mj-lt"/>
              </a:rPr>
              <a:t>DES AIDES D’ETAT N’EST PAS REMPLI</a:t>
            </a:r>
            <a:endParaRPr lang="fr-FR" sz="1300" b="1" dirty="0">
              <a:solidFill>
                <a:schemeClr val="tx2"/>
              </a:solidFill>
              <a:latin typeface="+mj-lt"/>
            </a:endParaRPr>
          </a:p>
        </p:txBody>
      </p:sp>
      <p:sp useBgFill="1">
        <p:nvSpPr>
          <p:cNvPr id="83" name="ZoneTexte 82"/>
          <p:cNvSpPr txBox="1"/>
          <p:nvPr/>
        </p:nvSpPr>
        <p:spPr>
          <a:xfrm>
            <a:off x="1000100" y="3286124"/>
            <a:ext cx="800595" cy="2673415"/>
          </a:xfrm>
          <a:prstGeom prst="rect">
            <a:avLst/>
          </a:prstGeom>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smtClean="0">
                <a:solidFill>
                  <a:schemeClr val="tx2"/>
                </a:solidFill>
                <a:latin typeface="+mj-lt"/>
              </a:rPr>
              <a:t>RESPECT DU CODE DES MARCHES PUBLICS </a:t>
            </a:r>
          </a:p>
          <a:p>
            <a:pPr algn="ctr">
              <a:defRPr/>
            </a:pPr>
            <a:r>
              <a:rPr lang="fr-FR" sz="1300" b="1" dirty="0" smtClean="0">
                <a:solidFill>
                  <a:schemeClr val="tx2"/>
                </a:solidFill>
                <a:latin typeface="+mj-lt"/>
              </a:rPr>
              <a:t>S’IL S’AGIT D’UN ACHAT (et pas une </a:t>
            </a:r>
            <a:r>
              <a:rPr lang="fr-FR" sz="1300" b="1" dirty="0" err="1" smtClean="0">
                <a:solidFill>
                  <a:schemeClr val="tx2"/>
                </a:solidFill>
                <a:latin typeface="+mj-lt"/>
              </a:rPr>
              <a:t>subv</a:t>
            </a:r>
            <a:r>
              <a:rPr lang="fr-FR" sz="1300" b="1" dirty="0" smtClean="0">
                <a:solidFill>
                  <a:schemeClr val="tx2"/>
                </a:solidFill>
                <a:latin typeface="+mj-lt"/>
              </a:rPr>
              <a:t>.)</a:t>
            </a:r>
          </a:p>
          <a:p>
            <a:pPr algn="ctr">
              <a:defRPr/>
            </a:pPr>
            <a:r>
              <a:rPr lang="fr-FR" sz="1300" b="1" dirty="0" smtClean="0">
                <a:solidFill>
                  <a:schemeClr val="tx2"/>
                </a:solidFill>
                <a:latin typeface="+mj-lt"/>
              </a:rPr>
              <a:t>-&gt; PAS D’AIDE</a:t>
            </a:r>
          </a:p>
          <a:p>
            <a:pPr algn="ctr">
              <a:defRPr/>
            </a:pPr>
            <a:r>
              <a:rPr lang="fr-FR" sz="1300" b="1" dirty="0" smtClean="0">
                <a:solidFill>
                  <a:schemeClr val="tx2"/>
                </a:solidFill>
                <a:latin typeface="+mj-lt"/>
              </a:rPr>
              <a:t>D’ETAT</a:t>
            </a:r>
            <a:endParaRPr lang="fr-FR" sz="1300" b="1" dirty="0">
              <a:solidFill>
                <a:schemeClr val="tx2"/>
              </a:solidFill>
              <a:latin typeface="+mj-lt"/>
            </a:endParaRPr>
          </a:p>
        </p:txBody>
      </p:sp>
      <p:sp>
        <p:nvSpPr>
          <p:cNvPr id="89" name="ZoneTexte 88"/>
          <p:cNvSpPr txBox="1"/>
          <p:nvPr/>
        </p:nvSpPr>
        <p:spPr>
          <a:xfrm>
            <a:off x="-32" y="1870216"/>
            <a:ext cx="800595" cy="1273032"/>
          </a:xfrm>
          <a:prstGeom prst="rect">
            <a:avLst/>
          </a:prstGeom>
          <a:solidFill>
            <a:srgbClr val="FFFF00"/>
          </a:solidFill>
          <a:ln>
            <a:solidFill>
              <a:schemeClr val="tx2"/>
            </a:solidFill>
          </a:ln>
          <a:effectLst>
            <a:innerShdw blurRad="63500" dist="50800" dir="18900000">
              <a:prstClr val="black">
                <a:alpha val="50000"/>
              </a:prstClr>
            </a:innerShdw>
          </a:effectLst>
        </p:spPr>
        <p:txBody>
          <a:bodyPr wrap="square" lIns="36000" tIns="36000" rIns="36000" bIns="36000">
            <a:spAutoFit/>
          </a:bodyPr>
          <a:lstStyle/>
          <a:p>
            <a:pPr algn="ctr">
              <a:defRPr/>
            </a:pPr>
            <a:r>
              <a:rPr lang="fr-FR" sz="1300" b="1" dirty="0" err="1" smtClean="0">
                <a:solidFill>
                  <a:schemeClr val="tx2"/>
                </a:solidFill>
                <a:latin typeface="+mj-lt"/>
              </a:rPr>
              <a:t>Argumen</a:t>
            </a:r>
            <a:r>
              <a:rPr lang="fr-FR" sz="1300" b="1" dirty="0" smtClean="0">
                <a:solidFill>
                  <a:schemeClr val="tx2"/>
                </a:solidFill>
                <a:latin typeface="+mj-lt"/>
              </a:rPr>
              <a:t>--taire</a:t>
            </a:r>
          </a:p>
          <a:p>
            <a:pPr algn="ctr">
              <a:defRPr/>
            </a:pPr>
            <a:r>
              <a:rPr lang="fr-FR" sz="1300" b="1" dirty="0" smtClean="0">
                <a:solidFill>
                  <a:schemeClr val="tx2"/>
                </a:solidFill>
                <a:latin typeface="+mj-lt"/>
              </a:rPr>
              <a:t>Sur le critère non rempli</a:t>
            </a:r>
            <a:endParaRPr lang="fr-FR" sz="1300" b="1" dirty="0">
              <a:solidFill>
                <a:schemeClr val="tx2"/>
              </a:solidFill>
              <a:latin typeface="+mj-lt"/>
            </a:endParaRPr>
          </a:p>
        </p:txBody>
      </p:sp>
      <p:sp>
        <p:nvSpPr>
          <p:cNvPr id="90" name="ZoneTexte 89"/>
          <p:cNvSpPr txBox="1"/>
          <p:nvPr/>
        </p:nvSpPr>
        <p:spPr>
          <a:xfrm>
            <a:off x="3203574" y="6643710"/>
            <a:ext cx="4297384" cy="214314"/>
          </a:xfrm>
          <a:prstGeom prst="rect">
            <a:avLst/>
          </a:prstGeom>
          <a:solidFill>
            <a:srgbClr val="FFFF00"/>
          </a:solidFill>
          <a:ln>
            <a:noFill/>
          </a:ln>
        </p:spPr>
        <p:style>
          <a:lnRef idx="2">
            <a:schemeClr val="accent1"/>
          </a:lnRef>
          <a:fillRef idx="1">
            <a:schemeClr val="lt1"/>
          </a:fillRef>
          <a:effectRef idx="0">
            <a:schemeClr val="accent1"/>
          </a:effectRef>
          <a:fontRef idx="minor">
            <a:schemeClr val="dk1"/>
          </a:fontRef>
        </p:style>
        <p:txBody>
          <a:bodyPr wrap="square" lIns="36000" tIns="36000" rIns="36000" bIns="36000" anchor="ctr" anchorCtr="0">
            <a:noAutofit/>
          </a:bodyPr>
          <a:lstStyle/>
          <a:p>
            <a:pPr algn="ctr">
              <a:defRPr/>
            </a:pPr>
            <a:r>
              <a:rPr lang="fr-FR" sz="1400" b="1" dirty="0" smtClean="0">
                <a:solidFill>
                  <a:schemeClr val="tx2"/>
                </a:solidFill>
                <a:latin typeface="+mj-lt"/>
              </a:rPr>
              <a:t>en jaune les textes servant de base juridique aux aides</a:t>
            </a:r>
          </a:p>
        </p:txBody>
      </p:sp>
      <p:sp>
        <p:nvSpPr>
          <p:cNvPr id="64" name="Espace réservé du pied de page 63"/>
          <p:cNvSpPr>
            <a:spLocks noGrp="1"/>
          </p:cNvSpPr>
          <p:nvPr>
            <p:ph type="ftr" sz="quarter" idx="11"/>
          </p:nvPr>
        </p:nvSpPr>
        <p:spPr>
          <a:xfrm>
            <a:off x="0" y="6492875"/>
            <a:ext cx="2895600" cy="365125"/>
          </a:xfrm>
        </p:spPr>
        <p:txBody>
          <a:bodyPr/>
          <a:lstStyle/>
          <a:p>
            <a:r>
              <a:rPr lang="fr-FR" smtClean="0"/>
              <a:t>JP BOVE www.fcae.eu</a:t>
            </a:r>
            <a:endParaRPr lang="fr-FR" dirty="0"/>
          </a:p>
        </p:txBody>
      </p:sp>
      <p:sp>
        <p:nvSpPr>
          <p:cNvPr id="65" name="Espace réservé du numéro de diapositive 64"/>
          <p:cNvSpPr>
            <a:spLocks noGrp="1"/>
          </p:cNvSpPr>
          <p:nvPr>
            <p:ph type="sldNum" sz="quarter" idx="12"/>
          </p:nvPr>
        </p:nvSpPr>
        <p:spPr/>
        <p:txBody>
          <a:bodyPr/>
          <a:lstStyle/>
          <a:p>
            <a:fld id="{2B825D18-8F47-4676-AC87-C8BC662B5306}" type="slidenum">
              <a:rPr lang="fr-FR" smtClean="0"/>
              <a:pPr/>
              <a:t>26</a:t>
            </a:fld>
            <a:endParaRPr lang="fr-FR"/>
          </a:p>
        </p:txBody>
      </p:sp>
      <p:sp>
        <p:nvSpPr>
          <p:cNvPr id="2" name="Espace réservé de la date 1"/>
          <p:cNvSpPr>
            <a:spLocks noGrp="1"/>
          </p:cNvSpPr>
          <p:nvPr>
            <p:ph type="dt" sz="half" idx="10"/>
          </p:nvPr>
        </p:nvSpPr>
        <p:spPr/>
        <p:txBody>
          <a:bodyPr/>
          <a:lstStyle/>
          <a:p>
            <a:fld id="{AC5D061E-71CC-406F-9F80-5B8DD5F97FE8}" type="datetime1">
              <a:rPr lang="fr-FR" smtClean="0"/>
              <a:t>23/11/2016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additive="base">
                                        <p:cTn id="25" dur="500" fill="hold"/>
                                        <p:tgtEl>
                                          <p:spTgt spid="75"/>
                                        </p:tgtEl>
                                        <p:attrNameLst>
                                          <p:attrName>ppt_x</p:attrName>
                                        </p:attrNameLst>
                                      </p:cBhvr>
                                      <p:tavLst>
                                        <p:tav tm="0">
                                          <p:val>
                                            <p:strVal val="#ppt_x"/>
                                          </p:val>
                                        </p:tav>
                                        <p:tav tm="100000">
                                          <p:val>
                                            <p:strVal val="#ppt_x"/>
                                          </p:val>
                                        </p:tav>
                                      </p:tavLst>
                                    </p:anim>
                                    <p:anim calcmode="lin" valueType="num">
                                      <p:cBhvr additive="base">
                                        <p:cTn id="26"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ppt_x"/>
                                          </p:val>
                                        </p:tav>
                                        <p:tav tm="100000">
                                          <p:val>
                                            <p:strVal val="#ppt_x"/>
                                          </p:val>
                                        </p:tav>
                                      </p:tavLst>
                                    </p:anim>
                                    <p:anim calcmode="lin" valueType="num">
                                      <p:cBhvr additive="base">
                                        <p:cTn id="3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ppt_x"/>
                                          </p:val>
                                        </p:tav>
                                        <p:tav tm="100000">
                                          <p:val>
                                            <p:strVal val="#ppt_x"/>
                                          </p:val>
                                        </p:tav>
                                      </p:tavLst>
                                    </p:anim>
                                    <p:anim calcmode="lin" valueType="num">
                                      <p:cBhvr additive="base">
                                        <p:cTn id="38"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0"/>
                                        </p:tgtEl>
                                        <p:attrNameLst>
                                          <p:attrName>style.visibility</p:attrName>
                                        </p:attrNameLst>
                                      </p:cBhvr>
                                      <p:to>
                                        <p:strVal val="visible"/>
                                      </p:to>
                                    </p:set>
                                    <p:anim calcmode="lin" valueType="num">
                                      <p:cBhvr additive="base">
                                        <p:cTn id="49" dur="500" fill="hold"/>
                                        <p:tgtEl>
                                          <p:spTgt spid="90"/>
                                        </p:tgtEl>
                                        <p:attrNameLst>
                                          <p:attrName>ppt_x</p:attrName>
                                        </p:attrNameLst>
                                      </p:cBhvr>
                                      <p:tavLst>
                                        <p:tav tm="0">
                                          <p:val>
                                            <p:strVal val="#ppt_x"/>
                                          </p:val>
                                        </p:tav>
                                        <p:tav tm="100000">
                                          <p:val>
                                            <p:strVal val="#ppt_x"/>
                                          </p:val>
                                        </p:tav>
                                      </p:tavLst>
                                    </p:anim>
                                    <p:anim calcmode="lin" valueType="num">
                                      <p:cBhvr additive="base">
                                        <p:cTn id="50"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9"/>
                                        </p:tgtEl>
                                        <p:attrNameLst>
                                          <p:attrName>style.visibility</p:attrName>
                                        </p:attrNameLst>
                                      </p:cBhvr>
                                      <p:to>
                                        <p:strVal val="visible"/>
                                      </p:to>
                                    </p:set>
                                    <p:anim calcmode="lin" valueType="num">
                                      <p:cBhvr additive="base">
                                        <p:cTn id="55" dur="500" fill="hold"/>
                                        <p:tgtEl>
                                          <p:spTgt spid="79"/>
                                        </p:tgtEl>
                                        <p:attrNameLst>
                                          <p:attrName>ppt_x</p:attrName>
                                        </p:attrNameLst>
                                      </p:cBhvr>
                                      <p:tavLst>
                                        <p:tav tm="0">
                                          <p:val>
                                            <p:strVal val="#ppt_x"/>
                                          </p:val>
                                        </p:tav>
                                        <p:tav tm="100000">
                                          <p:val>
                                            <p:strVal val="#ppt_x"/>
                                          </p:val>
                                        </p:tav>
                                      </p:tavLst>
                                    </p:anim>
                                    <p:anim calcmode="lin" valueType="num">
                                      <p:cBhvr additive="base">
                                        <p:cTn id="56"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ppt_x"/>
                                          </p:val>
                                        </p:tav>
                                        <p:tav tm="100000">
                                          <p:val>
                                            <p:strVal val="#ppt_x"/>
                                          </p:val>
                                        </p:tav>
                                      </p:tavLst>
                                    </p:anim>
                                    <p:anim calcmode="lin" valueType="num">
                                      <p:cBhvr additive="base">
                                        <p:cTn id="66" dur="500" fill="hold"/>
                                        <p:tgtEl>
                                          <p:spTgt spid="3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ppt_x"/>
                                          </p:val>
                                        </p:tav>
                                        <p:tav tm="100000">
                                          <p:val>
                                            <p:strVal val="#ppt_x"/>
                                          </p:val>
                                        </p:tav>
                                      </p:tavLst>
                                    </p:anim>
                                    <p:anim calcmode="lin" valueType="num">
                                      <p:cBhvr additive="base">
                                        <p:cTn id="7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89"/>
                                        </p:tgtEl>
                                        <p:attrNameLst>
                                          <p:attrName>style.visibility</p:attrName>
                                        </p:attrNameLst>
                                      </p:cBhvr>
                                      <p:to>
                                        <p:strVal val="visible"/>
                                      </p:to>
                                    </p:set>
                                    <p:anim calcmode="lin" valueType="num">
                                      <p:cBhvr additive="base">
                                        <p:cTn id="75" dur="500" fill="hold"/>
                                        <p:tgtEl>
                                          <p:spTgt spid="89"/>
                                        </p:tgtEl>
                                        <p:attrNameLst>
                                          <p:attrName>ppt_x</p:attrName>
                                        </p:attrNameLst>
                                      </p:cBhvr>
                                      <p:tavLst>
                                        <p:tav tm="0">
                                          <p:val>
                                            <p:strVal val="#ppt_x"/>
                                          </p:val>
                                        </p:tav>
                                        <p:tav tm="100000">
                                          <p:val>
                                            <p:strVal val="#ppt_x"/>
                                          </p:val>
                                        </p:tav>
                                      </p:tavLst>
                                    </p:anim>
                                    <p:anim calcmode="lin" valueType="num">
                                      <p:cBhvr additive="base">
                                        <p:cTn id="76"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ppt_x"/>
                                          </p:val>
                                        </p:tav>
                                        <p:tav tm="100000">
                                          <p:val>
                                            <p:strVal val="#ppt_x"/>
                                          </p:val>
                                        </p:tav>
                                      </p:tavLst>
                                    </p:anim>
                                    <p:anim calcmode="lin" valueType="num">
                                      <p:cBhvr additive="base">
                                        <p:cTn id="82" dur="500" fill="hold"/>
                                        <p:tgtEl>
                                          <p:spTgt spid="7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500" fill="hold"/>
                                        <p:tgtEl>
                                          <p:spTgt spid="74"/>
                                        </p:tgtEl>
                                        <p:attrNameLst>
                                          <p:attrName>ppt_x</p:attrName>
                                        </p:attrNameLst>
                                      </p:cBhvr>
                                      <p:tavLst>
                                        <p:tav tm="0">
                                          <p:val>
                                            <p:strVal val="#ppt_x"/>
                                          </p:val>
                                        </p:tav>
                                        <p:tav tm="100000">
                                          <p:val>
                                            <p:strVal val="#ppt_x"/>
                                          </p:val>
                                        </p:tav>
                                      </p:tavLst>
                                    </p:anim>
                                    <p:anim calcmode="lin" valueType="num">
                                      <p:cBhvr additive="base">
                                        <p:cTn id="86" dur="500" fill="hold"/>
                                        <p:tgtEl>
                                          <p:spTgt spid="7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73"/>
                                        </p:tgtEl>
                                        <p:attrNameLst>
                                          <p:attrName>style.visibility</p:attrName>
                                        </p:attrNameLst>
                                      </p:cBhvr>
                                      <p:to>
                                        <p:strVal val="visible"/>
                                      </p:to>
                                    </p:set>
                                    <p:anim calcmode="lin" valueType="num">
                                      <p:cBhvr additive="base">
                                        <p:cTn id="89" dur="500" fill="hold"/>
                                        <p:tgtEl>
                                          <p:spTgt spid="73"/>
                                        </p:tgtEl>
                                        <p:attrNameLst>
                                          <p:attrName>ppt_x</p:attrName>
                                        </p:attrNameLst>
                                      </p:cBhvr>
                                      <p:tavLst>
                                        <p:tav tm="0">
                                          <p:val>
                                            <p:strVal val="#ppt_x"/>
                                          </p:val>
                                        </p:tav>
                                        <p:tav tm="100000">
                                          <p:val>
                                            <p:strVal val="#ppt_x"/>
                                          </p:val>
                                        </p:tav>
                                      </p:tavLst>
                                    </p:anim>
                                    <p:anim calcmode="lin" valueType="num">
                                      <p:cBhvr additive="base">
                                        <p:cTn id="9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ppt_x"/>
                                          </p:val>
                                        </p:tav>
                                        <p:tav tm="100000">
                                          <p:val>
                                            <p:strVal val="#ppt_x"/>
                                          </p:val>
                                        </p:tav>
                                      </p:tavLst>
                                    </p:anim>
                                    <p:anim calcmode="lin" valueType="num">
                                      <p:cBhvr additive="base">
                                        <p:cTn id="96"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77"/>
                                        </p:tgtEl>
                                        <p:attrNameLst>
                                          <p:attrName>style.visibility</p:attrName>
                                        </p:attrNameLst>
                                      </p:cBhvr>
                                      <p:to>
                                        <p:strVal val="visible"/>
                                      </p:to>
                                    </p:set>
                                    <p:anim calcmode="lin" valueType="num">
                                      <p:cBhvr additive="base">
                                        <p:cTn id="101" dur="500" fill="hold"/>
                                        <p:tgtEl>
                                          <p:spTgt spid="77"/>
                                        </p:tgtEl>
                                        <p:attrNameLst>
                                          <p:attrName>ppt_x</p:attrName>
                                        </p:attrNameLst>
                                      </p:cBhvr>
                                      <p:tavLst>
                                        <p:tav tm="0">
                                          <p:val>
                                            <p:strVal val="#ppt_x"/>
                                          </p:val>
                                        </p:tav>
                                        <p:tav tm="100000">
                                          <p:val>
                                            <p:strVal val="#ppt_x"/>
                                          </p:val>
                                        </p:tav>
                                      </p:tavLst>
                                    </p:anim>
                                    <p:anim calcmode="lin" valueType="num">
                                      <p:cBhvr additive="base">
                                        <p:cTn id="102"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78"/>
                                        </p:tgtEl>
                                        <p:attrNameLst>
                                          <p:attrName>style.visibility</p:attrName>
                                        </p:attrNameLst>
                                      </p:cBhvr>
                                      <p:to>
                                        <p:strVal val="visible"/>
                                      </p:to>
                                    </p:set>
                                    <p:anim calcmode="lin" valueType="num">
                                      <p:cBhvr additive="base">
                                        <p:cTn id="107" dur="500" fill="hold"/>
                                        <p:tgtEl>
                                          <p:spTgt spid="78"/>
                                        </p:tgtEl>
                                        <p:attrNameLst>
                                          <p:attrName>ppt_x</p:attrName>
                                        </p:attrNameLst>
                                      </p:cBhvr>
                                      <p:tavLst>
                                        <p:tav tm="0">
                                          <p:val>
                                            <p:strVal val="#ppt_x"/>
                                          </p:val>
                                        </p:tav>
                                        <p:tav tm="100000">
                                          <p:val>
                                            <p:strVal val="#ppt_x"/>
                                          </p:val>
                                        </p:tav>
                                      </p:tavLst>
                                    </p:anim>
                                    <p:anim calcmode="lin" valueType="num">
                                      <p:cBhvr additive="base">
                                        <p:cTn id="108"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83"/>
                                        </p:tgtEl>
                                        <p:attrNameLst>
                                          <p:attrName>style.visibility</p:attrName>
                                        </p:attrNameLst>
                                      </p:cBhvr>
                                      <p:to>
                                        <p:strVal val="visible"/>
                                      </p:to>
                                    </p:set>
                                    <p:anim calcmode="lin" valueType="num">
                                      <p:cBhvr additive="base">
                                        <p:cTn id="113" dur="500" fill="hold"/>
                                        <p:tgtEl>
                                          <p:spTgt spid="83"/>
                                        </p:tgtEl>
                                        <p:attrNameLst>
                                          <p:attrName>ppt_x</p:attrName>
                                        </p:attrNameLst>
                                      </p:cBhvr>
                                      <p:tavLst>
                                        <p:tav tm="0">
                                          <p:val>
                                            <p:strVal val="#ppt_x"/>
                                          </p:val>
                                        </p:tav>
                                        <p:tav tm="100000">
                                          <p:val>
                                            <p:strVal val="#ppt_x"/>
                                          </p:val>
                                        </p:tav>
                                      </p:tavLst>
                                    </p:anim>
                                    <p:anim calcmode="lin" valueType="num">
                                      <p:cBhvr additive="base">
                                        <p:cTn id="114"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46"/>
                                        </p:tgtEl>
                                        <p:attrNameLst>
                                          <p:attrName>style.visibility</p:attrName>
                                        </p:attrNameLst>
                                      </p:cBhvr>
                                      <p:to>
                                        <p:strVal val="visible"/>
                                      </p:to>
                                    </p:set>
                                    <p:anim calcmode="lin" valueType="num">
                                      <p:cBhvr additive="base">
                                        <p:cTn id="119" dur="500" fill="hold"/>
                                        <p:tgtEl>
                                          <p:spTgt spid="46"/>
                                        </p:tgtEl>
                                        <p:attrNameLst>
                                          <p:attrName>ppt_x</p:attrName>
                                        </p:attrNameLst>
                                      </p:cBhvr>
                                      <p:tavLst>
                                        <p:tav tm="0">
                                          <p:val>
                                            <p:strVal val="#ppt_x"/>
                                          </p:val>
                                        </p:tav>
                                        <p:tav tm="100000">
                                          <p:val>
                                            <p:strVal val="#ppt_x"/>
                                          </p:val>
                                        </p:tav>
                                      </p:tavLst>
                                    </p:anim>
                                    <p:anim calcmode="lin" valueType="num">
                                      <p:cBhvr additive="base">
                                        <p:cTn id="120" dur="500" fill="hold"/>
                                        <p:tgtEl>
                                          <p:spTgt spid="46"/>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42"/>
                                        </p:tgtEl>
                                        <p:attrNameLst>
                                          <p:attrName>style.visibility</p:attrName>
                                        </p:attrNameLst>
                                      </p:cBhvr>
                                      <p:to>
                                        <p:strVal val="visible"/>
                                      </p:to>
                                    </p:set>
                                    <p:anim calcmode="lin" valueType="num">
                                      <p:cBhvr additive="base">
                                        <p:cTn id="123" dur="500" fill="hold"/>
                                        <p:tgtEl>
                                          <p:spTgt spid="42"/>
                                        </p:tgtEl>
                                        <p:attrNameLst>
                                          <p:attrName>ppt_x</p:attrName>
                                        </p:attrNameLst>
                                      </p:cBhvr>
                                      <p:tavLst>
                                        <p:tav tm="0">
                                          <p:val>
                                            <p:strVal val="#ppt_x"/>
                                          </p:val>
                                        </p:tav>
                                        <p:tav tm="100000">
                                          <p:val>
                                            <p:strVal val="#ppt_x"/>
                                          </p:val>
                                        </p:tav>
                                      </p:tavLst>
                                    </p:anim>
                                    <p:anim calcmode="lin" valueType="num">
                                      <p:cBhvr additive="base">
                                        <p:cTn id="124" dur="500" fill="hold"/>
                                        <p:tgtEl>
                                          <p:spTgt spid="42"/>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 calcmode="lin" valueType="num">
                                      <p:cBhvr additive="base">
                                        <p:cTn id="127" dur="500" fill="hold"/>
                                        <p:tgtEl>
                                          <p:spTgt spid="47"/>
                                        </p:tgtEl>
                                        <p:attrNameLst>
                                          <p:attrName>ppt_x</p:attrName>
                                        </p:attrNameLst>
                                      </p:cBhvr>
                                      <p:tavLst>
                                        <p:tav tm="0">
                                          <p:val>
                                            <p:strVal val="#ppt_x"/>
                                          </p:val>
                                        </p:tav>
                                        <p:tav tm="100000">
                                          <p:val>
                                            <p:strVal val="#ppt_x"/>
                                          </p:val>
                                        </p:tav>
                                      </p:tavLst>
                                    </p:anim>
                                    <p:anim calcmode="lin" valueType="num">
                                      <p:cBhvr additive="base">
                                        <p:cTn id="12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58"/>
                                        </p:tgtEl>
                                        <p:attrNameLst>
                                          <p:attrName>style.visibility</p:attrName>
                                        </p:attrNameLst>
                                      </p:cBhvr>
                                      <p:to>
                                        <p:strVal val="visible"/>
                                      </p:to>
                                    </p:set>
                                    <p:anim calcmode="lin" valueType="num">
                                      <p:cBhvr additive="base">
                                        <p:cTn id="133" dur="500" fill="hold"/>
                                        <p:tgtEl>
                                          <p:spTgt spid="58"/>
                                        </p:tgtEl>
                                        <p:attrNameLst>
                                          <p:attrName>ppt_x</p:attrName>
                                        </p:attrNameLst>
                                      </p:cBhvr>
                                      <p:tavLst>
                                        <p:tav tm="0">
                                          <p:val>
                                            <p:strVal val="#ppt_x"/>
                                          </p:val>
                                        </p:tav>
                                        <p:tav tm="100000">
                                          <p:val>
                                            <p:strVal val="#ppt_x"/>
                                          </p:val>
                                        </p:tav>
                                      </p:tavLst>
                                    </p:anim>
                                    <p:anim calcmode="lin" valueType="num">
                                      <p:cBhvr additive="base">
                                        <p:cTn id="134"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55"/>
                                        </p:tgtEl>
                                        <p:attrNameLst>
                                          <p:attrName>style.visibility</p:attrName>
                                        </p:attrNameLst>
                                      </p:cBhvr>
                                      <p:to>
                                        <p:strVal val="visible"/>
                                      </p:to>
                                    </p:set>
                                    <p:anim calcmode="lin" valueType="num">
                                      <p:cBhvr additive="base">
                                        <p:cTn id="139" dur="500" fill="hold"/>
                                        <p:tgtEl>
                                          <p:spTgt spid="55"/>
                                        </p:tgtEl>
                                        <p:attrNameLst>
                                          <p:attrName>ppt_x</p:attrName>
                                        </p:attrNameLst>
                                      </p:cBhvr>
                                      <p:tavLst>
                                        <p:tav tm="0">
                                          <p:val>
                                            <p:strVal val="#ppt_x"/>
                                          </p:val>
                                        </p:tav>
                                        <p:tav tm="100000">
                                          <p:val>
                                            <p:strVal val="#ppt_x"/>
                                          </p:val>
                                        </p:tav>
                                      </p:tavLst>
                                    </p:anim>
                                    <p:anim calcmode="lin" valueType="num">
                                      <p:cBhvr additive="base">
                                        <p:cTn id="140"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71"/>
                                        </p:tgtEl>
                                        <p:attrNameLst>
                                          <p:attrName>style.visibility</p:attrName>
                                        </p:attrNameLst>
                                      </p:cBhvr>
                                      <p:to>
                                        <p:strVal val="visible"/>
                                      </p:to>
                                    </p:set>
                                    <p:anim calcmode="lin" valueType="num">
                                      <p:cBhvr additive="base">
                                        <p:cTn id="145" dur="500" fill="hold"/>
                                        <p:tgtEl>
                                          <p:spTgt spid="71"/>
                                        </p:tgtEl>
                                        <p:attrNameLst>
                                          <p:attrName>ppt_x</p:attrName>
                                        </p:attrNameLst>
                                      </p:cBhvr>
                                      <p:tavLst>
                                        <p:tav tm="0">
                                          <p:val>
                                            <p:strVal val="#ppt_x"/>
                                          </p:val>
                                        </p:tav>
                                        <p:tav tm="100000">
                                          <p:val>
                                            <p:strVal val="#ppt_x"/>
                                          </p:val>
                                        </p:tav>
                                      </p:tavLst>
                                    </p:anim>
                                    <p:anim calcmode="lin" valueType="num">
                                      <p:cBhvr additive="base">
                                        <p:cTn id="146"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59"/>
                                        </p:tgtEl>
                                        <p:attrNameLst>
                                          <p:attrName>style.visibility</p:attrName>
                                        </p:attrNameLst>
                                      </p:cBhvr>
                                      <p:to>
                                        <p:strVal val="visible"/>
                                      </p:to>
                                    </p:set>
                                    <p:anim calcmode="lin" valueType="num">
                                      <p:cBhvr additive="base">
                                        <p:cTn id="151" dur="500" fill="hold"/>
                                        <p:tgtEl>
                                          <p:spTgt spid="59"/>
                                        </p:tgtEl>
                                        <p:attrNameLst>
                                          <p:attrName>ppt_x</p:attrName>
                                        </p:attrNameLst>
                                      </p:cBhvr>
                                      <p:tavLst>
                                        <p:tav tm="0">
                                          <p:val>
                                            <p:strVal val="#ppt_x"/>
                                          </p:val>
                                        </p:tav>
                                        <p:tav tm="100000">
                                          <p:val>
                                            <p:strVal val="#ppt_x"/>
                                          </p:val>
                                        </p:tav>
                                      </p:tavLst>
                                    </p:anim>
                                    <p:anim calcmode="lin" valueType="num">
                                      <p:cBhvr additive="base">
                                        <p:cTn id="152"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7"/>
                                        </p:tgtEl>
                                        <p:attrNameLst>
                                          <p:attrName>style.visibility</p:attrName>
                                        </p:attrNameLst>
                                      </p:cBhvr>
                                      <p:to>
                                        <p:strVal val="visible"/>
                                      </p:to>
                                    </p:set>
                                    <p:anim calcmode="lin" valueType="num">
                                      <p:cBhvr additive="base">
                                        <p:cTn id="157" dur="500" fill="hold"/>
                                        <p:tgtEl>
                                          <p:spTgt spid="17"/>
                                        </p:tgtEl>
                                        <p:attrNameLst>
                                          <p:attrName>ppt_x</p:attrName>
                                        </p:attrNameLst>
                                      </p:cBhvr>
                                      <p:tavLst>
                                        <p:tav tm="0">
                                          <p:val>
                                            <p:strVal val="#ppt_x"/>
                                          </p:val>
                                        </p:tav>
                                        <p:tav tm="100000">
                                          <p:val>
                                            <p:strVal val="#ppt_x"/>
                                          </p:val>
                                        </p:tav>
                                      </p:tavLst>
                                    </p:anim>
                                    <p:anim calcmode="lin" valueType="num">
                                      <p:cBhvr additive="base">
                                        <p:cTn id="15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18"/>
                                        </p:tgtEl>
                                        <p:attrNameLst>
                                          <p:attrName>style.visibility</p:attrName>
                                        </p:attrNameLst>
                                      </p:cBhvr>
                                      <p:to>
                                        <p:strVal val="visible"/>
                                      </p:to>
                                    </p:set>
                                    <p:anim calcmode="lin" valueType="num">
                                      <p:cBhvr additive="base">
                                        <p:cTn id="163" dur="500" fill="hold"/>
                                        <p:tgtEl>
                                          <p:spTgt spid="18"/>
                                        </p:tgtEl>
                                        <p:attrNameLst>
                                          <p:attrName>ppt_x</p:attrName>
                                        </p:attrNameLst>
                                      </p:cBhvr>
                                      <p:tavLst>
                                        <p:tav tm="0">
                                          <p:val>
                                            <p:strVal val="#ppt_x"/>
                                          </p:val>
                                        </p:tav>
                                        <p:tav tm="100000">
                                          <p:val>
                                            <p:strVal val="#ppt_x"/>
                                          </p:val>
                                        </p:tav>
                                      </p:tavLst>
                                    </p:anim>
                                    <p:anim calcmode="lin" valueType="num">
                                      <p:cBhvr additive="base">
                                        <p:cTn id="16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21"/>
                                        </p:tgtEl>
                                        <p:attrNameLst>
                                          <p:attrName>style.visibility</p:attrName>
                                        </p:attrNameLst>
                                      </p:cBhvr>
                                      <p:to>
                                        <p:strVal val="visible"/>
                                      </p:to>
                                    </p:set>
                                    <p:anim calcmode="lin" valueType="num">
                                      <p:cBhvr additive="base">
                                        <p:cTn id="169" dur="500" fill="hold"/>
                                        <p:tgtEl>
                                          <p:spTgt spid="21"/>
                                        </p:tgtEl>
                                        <p:attrNameLst>
                                          <p:attrName>ppt_x</p:attrName>
                                        </p:attrNameLst>
                                      </p:cBhvr>
                                      <p:tavLst>
                                        <p:tav tm="0">
                                          <p:val>
                                            <p:strVal val="#ppt_x"/>
                                          </p:val>
                                        </p:tav>
                                        <p:tav tm="100000">
                                          <p:val>
                                            <p:strVal val="#ppt_x"/>
                                          </p:val>
                                        </p:tav>
                                      </p:tavLst>
                                    </p:anim>
                                    <p:anim calcmode="lin" valueType="num">
                                      <p:cBhvr additive="base">
                                        <p:cTn id="17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50"/>
                                        </p:tgtEl>
                                        <p:attrNameLst>
                                          <p:attrName>style.visibility</p:attrName>
                                        </p:attrNameLst>
                                      </p:cBhvr>
                                      <p:to>
                                        <p:strVal val="visible"/>
                                      </p:to>
                                    </p:set>
                                    <p:anim calcmode="lin" valueType="num">
                                      <p:cBhvr additive="base">
                                        <p:cTn id="175" dur="500" fill="hold"/>
                                        <p:tgtEl>
                                          <p:spTgt spid="50"/>
                                        </p:tgtEl>
                                        <p:attrNameLst>
                                          <p:attrName>ppt_x</p:attrName>
                                        </p:attrNameLst>
                                      </p:cBhvr>
                                      <p:tavLst>
                                        <p:tav tm="0">
                                          <p:val>
                                            <p:strVal val="#ppt_x"/>
                                          </p:val>
                                        </p:tav>
                                        <p:tav tm="100000">
                                          <p:val>
                                            <p:strVal val="#ppt_x"/>
                                          </p:val>
                                        </p:tav>
                                      </p:tavLst>
                                    </p:anim>
                                    <p:anim calcmode="lin" valueType="num">
                                      <p:cBhvr additive="base">
                                        <p:cTn id="17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54"/>
                                        </p:tgtEl>
                                        <p:attrNameLst>
                                          <p:attrName>style.visibility</p:attrName>
                                        </p:attrNameLst>
                                      </p:cBhvr>
                                      <p:to>
                                        <p:strVal val="visible"/>
                                      </p:to>
                                    </p:set>
                                    <p:anim calcmode="lin" valueType="num">
                                      <p:cBhvr additive="base">
                                        <p:cTn id="181" dur="500" fill="hold"/>
                                        <p:tgtEl>
                                          <p:spTgt spid="54"/>
                                        </p:tgtEl>
                                        <p:attrNameLst>
                                          <p:attrName>ppt_x</p:attrName>
                                        </p:attrNameLst>
                                      </p:cBhvr>
                                      <p:tavLst>
                                        <p:tav tm="0">
                                          <p:val>
                                            <p:strVal val="#ppt_x"/>
                                          </p:val>
                                        </p:tav>
                                        <p:tav tm="100000">
                                          <p:val>
                                            <p:strVal val="#ppt_x"/>
                                          </p:val>
                                        </p:tav>
                                      </p:tavLst>
                                    </p:anim>
                                    <p:anim calcmode="lin" valueType="num">
                                      <p:cBhvr additive="base">
                                        <p:cTn id="182" dur="500" fill="hold"/>
                                        <p:tgtEl>
                                          <p:spTgt spid="54"/>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29"/>
                                        </p:tgtEl>
                                        <p:attrNameLst>
                                          <p:attrName>style.visibility</p:attrName>
                                        </p:attrNameLst>
                                      </p:cBhvr>
                                      <p:to>
                                        <p:strVal val="visible"/>
                                      </p:to>
                                    </p:set>
                                    <p:anim calcmode="lin" valueType="num">
                                      <p:cBhvr additive="base">
                                        <p:cTn id="185" dur="500" fill="hold"/>
                                        <p:tgtEl>
                                          <p:spTgt spid="29"/>
                                        </p:tgtEl>
                                        <p:attrNameLst>
                                          <p:attrName>ppt_x</p:attrName>
                                        </p:attrNameLst>
                                      </p:cBhvr>
                                      <p:tavLst>
                                        <p:tav tm="0">
                                          <p:val>
                                            <p:strVal val="#ppt_x"/>
                                          </p:val>
                                        </p:tav>
                                        <p:tav tm="100000">
                                          <p:val>
                                            <p:strVal val="#ppt_x"/>
                                          </p:val>
                                        </p:tav>
                                      </p:tavLst>
                                    </p:anim>
                                    <p:anim calcmode="lin" valueType="num">
                                      <p:cBhvr additive="base">
                                        <p:cTn id="18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2" presetClass="entr" presetSubtype="4" fill="hold" grpId="0" nodeType="clickEffect">
                                  <p:stCondLst>
                                    <p:cond delay="0"/>
                                  </p:stCondLst>
                                  <p:childTnLst>
                                    <p:set>
                                      <p:cBhvr>
                                        <p:cTn id="190" dur="1" fill="hold">
                                          <p:stCondLst>
                                            <p:cond delay="0"/>
                                          </p:stCondLst>
                                        </p:cTn>
                                        <p:tgtEl>
                                          <p:spTgt spid="19"/>
                                        </p:tgtEl>
                                        <p:attrNameLst>
                                          <p:attrName>style.visibility</p:attrName>
                                        </p:attrNameLst>
                                      </p:cBhvr>
                                      <p:to>
                                        <p:strVal val="visible"/>
                                      </p:to>
                                    </p:set>
                                    <p:anim calcmode="lin" valueType="num">
                                      <p:cBhvr additive="base">
                                        <p:cTn id="191" dur="500" fill="hold"/>
                                        <p:tgtEl>
                                          <p:spTgt spid="19"/>
                                        </p:tgtEl>
                                        <p:attrNameLst>
                                          <p:attrName>ppt_x</p:attrName>
                                        </p:attrNameLst>
                                      </p:cBhvr>
                                      <p:tavLst>
                                        <p:tav tm="0">
                                          <p:val>
                                            <p:strVal val="#ppt_x"/>
                                          </p:val>
                                        </p:tav>
                                        <p:tav tm="100000">
                                          <p:val>
                                            <p:strVal val="#ppt_x"/>
                                          </p:val>
                                        </p:tav>
                                      </p:tavLst>
                                    </p:anim>
                                    <p:anim calcmode="lin" valueType="num">
                                      <p:cBhvr additive="base">
                                        <p:cTn id="19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4" fill="hold" grpId="0" nodeType="clickEffect">
                                  <p:stCondLst>
                                    <p:cond delay="0"/>
                                  </p:stCondLst>
                                  <p:childTnLst>
                                    <p:set>
                                      <p:cBhvr>
                                        <p:cTn id="196" dur="1" fill="hold">
                                          <p:stCondLst>
                                            <p:cond delay="0"/>
                                          </p:stCondLst>
                                        </p:cTn>
                                        <p:tgtEl>
                                          <p:spTgt spid="23"/>
                                        </p:tgtEl>
                                        <p:attrNameLst>
                                          <p:attrName>style.visibility</p:attrName>
                                        </p:attrNameLst>
                                      </p:cBhvr>
                                      <p:to>
                                        <p:strVal val="visible"/>
                                      </p:to>
                                    </p:set>
                                    <p:anim calcmode="lin" valueType="num">
                                      <p:cBhvr additive="base">
                                        <p:cTn id="197" dur="500" fill="hold"/>
                                        <p:tgtEl>
                                          <p:spTgt spid="23"/>
                                        </p:tgtEl>
                                        <p:attrNameLst>
                                          <p:attrName>ppt_x</p:attrName>
                                        </p:attrNameLst>
                                      </p:cBhvr>
                                      <p:tavLst>
                                        <p:tav tm="0">
                                          <p:val>
                                            <p:strVal val="#ppt_x"/>
                                          </p:val>
                                        </p:tav>
                                        <p:tav tm="100000">
                                          <p:val>
                                            <p:strVal val="#ppt_x"/>
                                          </p:val>
                                        </p:tav>
                                      </p:tavLst>
                                    </p:anim>
                                    <p:anim calcmode="lin" valueType="num">
                                      <p:cBhvr additive="base">
                                        <p:cTn id="19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99" fill="hold">
                      <p:stCondLst>
                        <p:cond delay="indefinite"/>
                      </p:stCondLst>
                      <p:childTnLst>
                        <p:par>
                          <p:cTn id="200" fill="hold">
                            <p:stCondLst>
                              <p:cond delay="0"/>
                            </p:stCondLst>
                            <p:childTnLst>
                              <p:par>
                                <p:cTn id="201" presetID="2" presetClass="entr" presetSubtype="4" fill="hold" grpId="0" nodeType="clickEffect">
                                  <p:stCondLst>
                                    <p:cond delay="0"/>
                                  </p:stCondLst>
                                  <p:childTnLst>
                                    <p:set>
                                      <p:cBhvr>
                                        <p:cTn id="202" dur="1" fill="hold">
                                          <p:stCondLst>
                                            <p:cond delay="0"/>
                                          </p:stCondLst>
                                        </p:cTn>
                                        <p:tgtEl>
                                          <p:spTgt spid="25"/>
                                        </p:tgtEl>
                                        <p:attrNameLst>
                                          <p:attrName>style.visibility</p:attrName>
                                        </p:attrNameLst>
                                      </p:cBhvr>
                                      <p:to>
                                        <p:strVal val="visible"/>
                                      </p:to>
                                    </p:set>
                                    <p:anim calcmode="lin" valueType="num">
                                      <p:cBhvr additive="base">
                                        <p:cTn id="203" dur="500" fill="hold"/>
                                        <p:tgtEl>
                                          <p:spTgt spid="25"/>
                                        </p:tgtEl>
                                        <p:attrNameLst>
                                          <p:attrName>ppt_x</p:attrName>
                                        </p:attrNameLst>
                                      </p:cBhvr>
                                      <p:tavLst>
                                        <p:tav tm="0">
                                          <p:val>
                                            <p:strVal val="#ppt_x"/>
                                          </p:val>
                                        </p:tav>
                                        <p:tav tm="100000">
                                          <p:val>
                                            <p:strVal val="#ppt_x"/>
                                          </p:val>
                                        </p:tav>
                                      </p:tavLst>
                                    </p:anim>
                                    <p:anim calcmode="lin" valueType="num">
                                      <p:cBhvr additive="base">
                                        <p:cTn id="20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05" fill="hold">
                      <p:stCondLst>
                        <p:cond delay="indefinite"/>
                      </p:stCondLst>
                      <p:childTnLst>
                        <p:par>
                          <p:cTn id="206" fill="hold">
                            <p:stCondLst>
                              <p:cond delay="0"/>
                            </p:stCondLst>
                            <p:childTnLst>
                              <p:par>
                                <p:cTn id="207" presetID="2" presetClass="entr" presetSubtype="4" fill="hold" grpId="0" nodeType="clickEffect">
                                  <p:stCondLst>
                                    <p:cond delay="0"/>
                                  </p:stCondLst>
                                  <p:childTnLst>
                                    <p:set>
                                      <p:cBhvr>
                                        <p:cTn id="208" dur="1" fill="hold">
                                          <p:stCondLst>
                                            <p:cond delay="0"/>
                                          </p:stCondLst>
                                        </p:cTn>
                                        <p:tgtEl>
                                          <p:spTgt spid="41"/>
                                        </p:tgtEl>
                                        <p:attrNameLst>
                                          <p:attrName>style.visibility</p:attrName>
                                        </p:attrNameLst>
                                      </p:cBhvr>
                                      <p:to>
                                        <p:strVal val="visible"/>
                                      </p:to>
                                    </p:set>
                                    <p:anim calcmode="lin" valueType="num">
                                      <p:cBhvr additive="base">
                                        <p:cTn id="209" dur="500" fill="hold"/>
                                        <p:tgtEl>
                                          <p:spTgt spid="41"/>
                                        </p:tgtEl>
                                        <p:attrNameLst>
                                          <p:attrName>ppt_x</p:attrName>
                                        </p:attrNameLst>
                                      </p:cBhvr>
                                      <p:tavLst>
                                        <p:tav tm="0">
                                          <p:val>
                                            <p:strVal val="#ppt_x"/>
                                          </p:val>
                                        </p:tav>
                                        <p:tav tm="100000">
                                          <p:val>
                                            <p:strVal val="#ppt_x"/>
                                          </p:val>
                                        </p:tav>
                                      </p:tavLst>
                                    </p:anim>
                                    <p:anim calcmode="lin" valueType="num">
                                      <p:cBhvr additive="base">
                                        <p:cTn id="21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11" fill="hold">
                      <p:stCondLst>
                        <p:cond delay="indefinite"/>
                      </p:stCondLst>
                      <p:childTnLst>
                        <p:par>
                          <p:cTn id="212" fill="hold">
                            <p:stCondLst>
                              <p:cond delay="0"/>
                            </p:stCondLst>
                            <p:childTnLst>
                              <p:par>
                                <p:cTn id="213" presetID="2" presetClass="entr" presetSubtype="4" fill="hold" grpId="0" nodeType="clickEffect">
                                  <p:stCondLst>
                                    <p:cond delay="0"/>
                                  </p:stCondLst>
                                  <p:childTnLst>
                                    <p:set>
                                      <p:cBhvr>
                                        <p:cTn id="214" dur="1" fill="hold">
                                          <p:stCondLst>
                                            <p:cond delay="0"/>
                                          </p:stCondLst>
                                        </p:cTn>
                                        <p:tgtEl>
                                          <p:spTgt spid="31"/>
                                        </p:tgtEl>
                                        <p:attrNameLst>
                                          <p:attrName>style.visibility</p:attrName>
                                        </p:attrNameLst>
                                      </p:cBhvr>
                                      <p:to>
                                        <p:strVal val="visible"/>
                                      </p:to>
                                    </p:set>
                                    <p:anim calcmode="lin" valueType="num">
                                      <p:cBhvr additive="base">
                                        <p:cTn id="215" dur="500" fill="hold"/>
                                        <p:tgtEl>
                                          <p:spTgt spid="31"/>
                                        </p:tgtEl>
                                        <p:attrNameLst>
                                          <p:attrName>ppt_x</p:attrName>
                                        </p:attrNameLst>
                                      </p:cBhvr>
                                      <p:tavLst>
                                        <p:tav tm="0">
                                          <p:val>
                                            <p:strVal val="#ppt_x"/>
                                          </p:val>
                                        </p:tav>
                                        <p:tav tm="100000">
                                          <p:val>
                                            <p:strVal val="#ppt_x"/>
                                          </p:val>
                                        </p:tav>
                                      </p:tavLst>
                                    </p:anim>
                                    <p:anim calcmode="lin" valueType="num">
                                      <p:cBhvr additive="base">
                                        <p:cTn id="216" dur="500" fill="hold"/>
                                        <p:tgtEl>
                                          <p:spTgt spid="31"/>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45"/>
                                        </p:tgtEl>
                                        <p:attrNameLst>
                                          <p:attrName>style.visibility</p:attrName>
                                        </p:attrNameLst>
                                      </p:cBhvr>
                                      <p:to>
                                        <p:strVal val="visible"/>
                                      </p:to>
                                    </p:set>
                                    <p:anim calcmode="lin" valueType="num">
                                      <p:cBhvr additive="base">
                                        <p:cTn id="219" dur="500" fill="hold"/>
                                        <p:tgtEl>
                                          <p:spTgt spid="45"/>
                                        </p:tgtEl>
                                        <p:attrNameLst>
                                          <p:attrName>ppt_x</p:attrName>
                                        </p:attrNameLst>
                                      </p:cBhvr>
                                      <p:tavLst>
                                        <p:tav tm="0">
                                          <p:val>
                                            <p:strVal val="#ppt_x"/>
                                          </p:val>
                                        </p:tav>
                                        <p:tav tm="100000">
                                          <p:val>
                                            <p:strVal val="#ppt_x"/>
                                          </p:val>
                                        </p:tav>
                                      </p:tavLst>
                                    </p:anim>
                                    <p:anim calcmode="lin" valueType="num">
                                      <p:cBhvr additive="base">
                                        <p:cTn id="22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21" fill="hold">
                      <p:stCondLst>
                        <p:cond delay="indefinite"/>
                      </p:stCondLst>
                      <p:childTnLst>
                        <p:par>
                          <p:cTn id="222" fill="hold">
                            <p:stCondLst>
                              <p:cond delay="0"/>
                            </p:stCondLst>
                            <p:childTnLst>
                              <p:par>
                                <p:cTn id="223" presetID="2" presetClass="entr" presetSubtype="4" fill="hold" grpId="0" nodeType="clickEffect">
                                  <p:stCondLst>
                                    <p:cond delay="0"/>
                                  </p:stCondLst>
                                  <p:childTnLst>
                                    <p:set>
                                      <p:cBhvr>
                                        <p:cTn id="224" dur="1" fill="hold">
                                          <p:stCondLst>
                                            <p:cond delay="0"/>
                                          </p:stCondLst>
                                        </p:cTn>
                                        <p:tgtEl>
                                          <p:spTgt spid="20"/>
                                        </p:tgtEl>
                                        <p:attrNameLst>
                                          <p:attrName>style.visibility</p:attrName>
                                        </p:attrNameLst>
                                      </p:cBhvr>
                                      <p:to>
                                        <p:strVal val="visible"/>
                                      </p:to>
                                    </p:set>
                                    <p:anim calcmode="lin" valueType="num">
                                      <p:cBhvr additive="base">
                                        <p:cTn id="225" dur="500" fill="hold"/>
                                        <p:tgtEl>
                                          <p:spTgt spid="20"/>
                                        </p:tgtEl>
                                        <p:attrNameLst>
                                          <p:attrName>ppt_x</p:attrName>
                                        </p:attrNameLst>
                                      </p:cBhvr>
                                      <p:tavLst>
                                        <p:tav tm="0">
                                          <p:val>
                                            <p:strVal val="#ppt_x"/>
                                          </p:val>
                                        </p:tav>
                                        <p:tav tm="100000">
                                          <p:val>
                                            <p:strVal val="#ppt_x"/>
                                          </p:val>
                                        </p:tav>
                                      </p:tavLst>
                                    </p:anim>
                                    <p:anim calcmode="lin" valueType="num">
                                      <p:cBhvr additive="base">
                                        <p:cTn id="2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27" fill="hold">
                      <p:stCondLst>
                        <p:cond delay="indefinite"/>
                      </p:stCondLst>
                      <p:childTnLst>
                        <p:par>
                          <p:cTn id="228" fill="hold">
                            <p:stCondLst>
                              <p:cond delay="0"/>
                            </p:stCondLst>
                            <p:childTnLst>
                              <p:par>
                                <p:cTn id="229" presetID="2" presetClass="entr" presetSubtype="4" fill="hold" grpId="0" nodeType="clickEffect">
                                  <p:stCondLst>
                                    <p:cond delay="0"/>
                                  </p:stCondLst>
                                  <p:childTnLst>
                                    <p:set>
                                      <p:cBhvr>
                                        <p:cTn id="230" dur="1" fill="hold">
                                          <p:stCondLst>
                                            <p:cond delay="0"/>
                                          </p:stCondLst>
                                        </p:cTn>
                                        <p:tgtEl>
                                          <p:spTgt spid="32"/>
                                        </p:tgtEl>
                                        <p:attrNameLst>
                                          <p:attrName>style.visibility</p:attrName>
                                        </p:attrNameLst>
                                      </p:cBhvr>
                                      <p:to>
                                        <p:strVal val="visible"/>
                                      </p:to>
                                    </p:set>
                                    <p:anim calcmode="lin" valueType="num">
                                      <p:cBhvr additive="base">
                                        <p:cTn id="231" dur="500" fill="hold"/>
                                        <p:tgtEl>
                                          <p:spTgt spid="32"/>
                                        </p:tgtEl>
                                        <p:attrNameLst>
                                          <p:attrName>ppt_x</p:attrName>
                                        </p:attrNameLst>
                                      </p:cBhvr>
                                      <p:tavLst>
                                        <p:tav tm="0">
                                          <p:val>
                                            <p:strVal val="#ppt_x"/>
                                          </p:val>
                                        </p:tav>
                                        <p:tav tm="100000">
                                          <p:val>
                                            <p:strVal val="#ppt_x"/>
                                          </p:val>
                                        </p:tav>
                                      </p:tavLst>
                                    </p:anim>
                                    <p:anim calcmode="lin" valueType="num">
                                      <p:cBhvr additive="base">
                                        <p:cTn id="2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33" fill="hold">
                      <p:stCondLst>
                        <p:cond delay="indefinite"/>
                      </p:stCondLst>
                      <p:childTnLst>
                        <p:par>
                          <p:cTn id="234" fill="hold">
                            <p:stCondLst>
                              <p:cond delay="0"/>
                            </p:stCondLst>
                            <p:childTnLst>
                              <p:par>
                                <p:cTn id="235" presetID="2" presetClass="entr" presetSubtype="4" fill="hold" grpId="0" nodeType="clickEffect">
                                  <p:stCondLst>
                                    <p:cond delay="0"/>
                                  </p:stCondLst>
                                  <p:childTnLst>
                                    <p:set>
                                      <p:cBhvr>
                                        <p:cTn id="236" dur="1" fill="hold">
                                          <p:stCondLst>
                                            <p:cond delay="0"/>
                                          </p:stCondLst>
                                        </p:cTn>
                                        <p:tgtEl>
                                          <p:spTgt spid="37"/>
                                        </p:tgtEl>
                                        <p:attrNameLst>
                                          <p:attrName>style.visibility</p:attrName>
                                        </p:attrNameLst>
                                      </p:cBhvr>
                                      <p:to>
                                        <p:strVal val="visible"/>
                                      </p:to>
                                    </p:set>
                                    <p:anim calcmode="lin" valueType="num">
                                      <p:cBhvr additive="base">
                                        <p:cTn id="237" dur="500" fill="hold"/>
                                        <p:tgtEl>
                                          <p:spTgt spid="37"/>
                                        </p:tgtEl>
                                        <p:attrNameLst>
                                          <p:attrName>ppt_x</p:attrName>
                                        </p:attrNameLst>
                                      </p:cBhvr>
                                      <p:tavLst>
                                        <p:tav tm="0">
                                          <p:val>
                                            <p:strVal val="#ppt_x"/>
                                          </p:val>
                                        </p:tav>
                                        <p:tav tm="100000">
                                          <p:val>
                                            <p:strVal val="#ppt_x"/>
                                          </p:val>
                                        </p:tav>
                                      </p:tavLst>
                                    </p:anim>
                                    <p:anim calcmode="lin" valueType="num">
                                      <p:cBhvr additive="base">
                                        <p:cTn id="23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39" fill="hold">
                      <p:stCondLst>
                        <p:cond delay="indefinite"/>
                      </p:stCondLst>
                      <p:childTnLst>
                        <p:par>
                          <p:cTn id="240" fill="hold">
                            <p:stCondLst>
                              <p:cond delay="0"/>
                            </p:stCondLst>
                            <p:childTnLst>
                              <p:par>
                                <p:cTn id="241" presetID="2" presetClass="entr" presetSubtype="4" fill="hold" grpId="0" nodeType="clickEffect">
                                  <p:stCondLst>
                                    <p:cond delay="0"/>
                                  </p:stCondLst>
                                  <p:childTnLst>
                                    <p:set>
                                      <p:cBhvr>
                                        <p:cTn id="242" dur="1" fill="hold">
                                          <p:stCondLst>
                                            <p:cond delay="0"/>
                                          </p:stCondLst>
                                        </p:cTn>
                                        <p:tgtEl>
                                          <p:spTgt spid="44"/>
                                        </p:tgtEl>
                                        <p:attrNameLst>
                                          <p:attrName>style.visibility</p:attrName>
                                        </p:attrNameLst>
                                      </p:cBhvr>
                                      <p:to>
                                        <p:strVal val="visible"/>
                                      </p:to>
                                    </p:set>
                                    <p:anim calcmode="lin" valueType="num">
                                      <p:cBhvr additive="base">
                                        <p:cTn id="243" dur="500" fill="hold"/>
                                        <p:tgtEl>
                                          <p:spTgt spid="44"/>
                                        </p:tgtEl>
                                        <p:attrNameLst>
                                          <p:attrName>ppt_x</p:attrName>
                                        </p:attrNameLst>
                                      </p:cBhvr>
                                      <p:tavLst>
                                        <p:tav tm="0">
                                          <p:val>
                                            <p:strVal val="#ppt_x"/>
                                          </p:val>
                                        </p:tav>
                                        <p:tav tm="100000">
                                          <p:val>
                                            <p:strVal val="#ppt_x"/>
                                          </p:val>
                                        </p:tav>
                                      </p:tavLst>
                                    </p:anim>
                                    <p:anim calcmode="lin" valueType="num">
                                      <p:cBhvr additive="base">
                                        <p:cTn id="24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45" fill="hold">
                      <p:stCondLst>
                        <p:cond delay="indefinite"/>
                      </p:stCondLst>
                      <p:childTnLst>
                        <p:par>
                          <p:cTn id="246" fill="hold">
                            <p:stCondLst>
                              <p:cond delay="0"/>
                            </p:stCondLst>
                            <p:childTnLst>
                              <p:par>
                                <p:cTn id="247" presetID="2" presetClass="entr" presetSubtype="4" fill="hold" grpId="0" nodeType="clickEffect">
                                  <p:stCondLst>
                                    <p:cond delay="0"/>
                                  </p:stCondLst>
                                  <p:childTnLst>
                                    <p:set>
                                      <p:cBhvr>
                                        <p:cTn id="248" dur="1" fill="hold">
                                          <p:stCondLst>
                                            <p:cond delay="0"/>
                                          </p:stCondLst>
                                        </p:cTn>
                                        <p:tgtEl>
                                          <p:spTgt spid="34"/>
                                        </p:tgtEl>
                                        <p:attrNameLst>
                                          <p:attrName>style.visibility</p:attrName>
                                        </p:attrNameLst>
                                      </p:cBhvr>
                                      <p:to>
                                        <p:strVal val="visible"/>
                                      </p:to>
                                    </p:set>
                                    <p:anim calcmode="lin" valueType="num">
                                      <p:cBhvr additive="base">
                                        <p:cTn id="249" dur="500" fill="hold"/>
                                        <p:tgtEl>
                                          <p:spTgt spid="34"/>
                                        </p:tgtEl>
                                        <p:attrNameLst>
                                          <p:attrName>ppt_x</p:attrName>
                                        </p:attrNameLst>
                                      </p:cBhvr>
                                      <p:tavLst>
                                        <p:tav tm="0">
                                          <p:val>
                                            <p:strVal val="#ppt_x"/>
                                          </p:val>
                                        </p:tav>
                                        <p:tav tm="100000">
                                          <p:val>
                                            <p:strVal val="#ppt_x"/>
                                          </p:val>
                                        </p:tav>
                                      </p:tavLst>
                                    </p:anim>
                                    <p:anim calcmode="lin" valueType="num">
                                      <p:cBhvr additive="base">
                                        <p:cTn id="25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51" fill="hold">
                      <p:stCondLst>
                        <p:cond delay="indefinite"/>
                      </p:stCondLst>
                      <p:childTnLst>
                        <p:par>
                          <p:cTn id="252" fill="hold">
                            <p:stCondLst>
                              <p:cond delay="0"/>
                            </p:stCondLst>
                            <p:childTnLst>
                              <p:par>
                                <p:cTn id="253" presetID="2" presetClass="entr" presetSubtype="4" fill="hold" grpId="0" nodeType="clickEffect">
                                  <p:stCondLst>
                                    <p:cond delay="0"/>
                                  </p:stCondLst>
                                  <p:childTnLst>
                                    <p:set>
                                      <p:cBhvr>
                                        <p:cTn id="254" dur="1" fill="hold">
                                          <p:stCondLst>
                                            <p:cond delay="0"/>
                                          </p:stCondLst>
                                        </p:cTn>
                                        <p:tgtEl>
                                          <p:spTgt spid="24"/>
                                        </p:tgtEl>
                                        <p:attrNameLst>
                                          <p:attrName>style.visibility</p:attrName>
                                        </p:attrNameLst>
                                      </p:cBhvr>
                                      <p:to>
                                        <p:strVal val="visible"/>
                                      </p:to>
                                    </p:set>
                                    <p:anim calcmode="lin" valueType="num">
                                      <p:cBhvr additive="base">
                                        <p:cTn id="255" dur="500" fill="hold"/>
                                        <p:tgtEl>
                                          <p:spTgt spid="24"/>
                                        </p:tgtEl>
                                        <p:attrNameLst>
                                          <p:attrName>ppt_x</p:attrName>
                                        </p:attrNameLst>
                                      </p:cBhvr>
                                      <p:tavLst>
                                        <p:tav tm="0">
                                          <p:val>
                                            <p:strVal val="#ppt_x"/>
                                          </p:val>
                                        </p:tav>
                                        <p:tav tm="100000">
                                          <p:val>
                                            <p:strVal val="#ppt_x"/>
                                          </p:val>
                                        </p:tav>
                                      </p:tavLst>
                                    </p:anim>
                                    <p:anim calcmode="lin" valueType="num">
                                      <p:cBhvr additive="base">
                                        <p:cTn id="2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57" fill="hold">
                      <p:stCondLst>
                        <p:cond delay="indefinite"/>
                      </p:stCondLst>
                      <p:childTnLst>
                        <p:par>
                          <p:cTn id="258" fill="hold">
                            <p:stCondLst>
                              <p:cond delay="0"/>
                            </p:stCondLst>
                            <p:childTnLst>
                              <p:par>
                                <p:cTn id="259" presetID="2" presetClass="entr" presetSubtype="4" fill="hold" grpId="0" nodeType="clickEffect">
                                  <p:stCondLst>
                                    <p:cond delay="0"/>
                                  </p:stCondLst>
                                  <p:childTnLst>
                                    <p:set>
                                      <p:cBhvr>
                                        <p:cTn id="260" dur="1" fill="hold">
                                          <p:stCondLst>
                                            <p:cond delay="0"/>
                                          </p:stCondLst>
                                        </p:cTn>
                                        <p:tgtEl>
                                          <p:spTgt spid="5"/>
                                        </p:tgtEl>
                                        <p:attrNameLst>
                                          <p:attrName>style.visibility</p:attrName>
                                        </p:attrNameLst>
                                      </p:cBhvr>
                                      <p:to>
                                        <p:strVal val="visible"/>
                                      </p:to>
                                    </p:set>
                                    <p:anim calcmode="lin" valueType="num">
                                      <p:cBhvr additive="base">
                                        <p:cTn id="261" dur="500" fill="hold"/>
                                        <p:tgtEl>
                                          <p:spTgt spid="5"/>
                                        </p:tgtEl>
                                        <p:attrNameLst>
                                          <p:attrName>ppt_x</p:attrName>
                                        </p:attrNameLst>
                                      </p:cBhvr>
                                      <p:tavLst>
                                        <p:tav tm="0">
                                          <p:val>
                                            <p:strVal val="#ppt_x"/>
                                          </p:val>
                                        </p:tav>
                                        <p:tav tm="100000">
                                          <p:val>
                                            <p:strVal val="#ppt_x"/>
                                          </p:val>
                                        </p:tav>
                                      </p:tavLst>
                                    </p:anim>
                                    <p:anim calcmode="lin" valueType="num">
                                      <p:cBhvr additive="base">
                                        <p:cTn id="262" dur="500" fill="hold"/>
                                        <p:tgtEl>
                                          <p:spTgt spid="5"/>
                                        </p:tgtEl>
                                        <p:attrNameLst>
                                          <p:attrName>ppt_y</p:attrName>
                                        </p:attrNameLst>
                                      </p:cBhvr>
                                      <p:tavLst>
                                        <p:tav tm="0">
                                          <p:val>
                                            <p:strVal val="1+#ppt_h/2"/>
                                          </p:val>
                                        </p:tav>
                                        <p:tav tm="100000">
                                          <p:val>
                                            <p:strVal val="#ppt_y"/>
                                          </p:val>
                                        </p:tav>
                                      </p:tavLst>
                                    </p:anim>
                                  </p:childTnLst>
                                </p:cTn>
                              </p:par>
                              <p:par>
                                <p:cTn id="263" presetID="2" presetClass="entr" presetSubtype="4" fill="hold" grpId="0" nodeType="withEffect">
                                  <p:stCondLst>
                                    <p:cond delay="0"/>
                                  </p:stCondLst>
                                  <p:childTnLst>
                                    <p:set>
                                      <p:cBhvr>
                                        <p:cTn id="264" dur="1" fill="hold">
                                          <p:stCondLst>
                                            <p:cond delay="0"/>
                                          </p:stCondLst>
                                        </p:cTn>
                                        <p:tgtEl>
                                          <p:spTgt spid="38"/>
                                        </p:tgtEl>
                                        <p:attrNameLst>
                                          <p:attrName>style.visibility</p:attrName>
                                        </p:attrNameLst>
                                      </p:cBhvr>
                                      <p:to>
                                        <p:strVal val="visible"/>
                                      </p:to>
                                    </p:set>
                                    <p:anim calcmode="lin" valueType="num">
                                      <p:cBhvr additive="base">
                                        <p:cTn id="265" dur="500" fill="hold"/>
                                        <p:tgtEl>
                                          <p:spTgt spid="38"/>
                                        </p:tgtEl>
                                        <p:attrNameLst>
                                          <p:attrName>ppt_x</p:attrName>
                                        </p:attrNameLst>
                                      </p:cBhvr>
                                      <p:tavLst>
                                        <p:tav tm="0">
                                          <p:val>
                                            <p:strVal val="#ppt_x"/>
                                          </p:val>
                                        </p:tav>
                                        <p:tav tm="100000">
                                          <p:val>
                                            <p:strVal val="#ppt_x"/>
                                          </p:val>
                                        </p:tav>
                                      </p:tavLst>
                                    </p:anim>
                                    <p:anim calcmode="lin" valueType="num">
                                      <p:cBhvr additive="base">
                                        <p:cTn id="26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67" fill="hold">
                      <p:stCondLst>
                        <p:cond delay="indefinite"/>
                      </p:stCondLst>
                      <p:childTnLst>
                        <p:par>
                          <p:cTn id="268" fill="hold">
                            <p:stCondLst>
                              <p:cond delay="0"/>
                            </p:stCondLst>
                            <p:childTnLst>
                              <p:par>
                                <p:cTn id="269" presetID="2" presetClass="entr" presetSubtype="4" fill="hold" grpId="0" nodeType="clickEffect">
                                  <p:stCondLst>
                                    <p:cond delay="0"/>
                                  </p:stCondLst>
                                  <p:childTnLst>
                                    <p:set>
                                      <p:cBhvr>
                                        <p:cTn id="270" dur="1" fill="hold">
                                          <p:stCondLst>
                                            <p:cond delay="0"/>
                                          </p:stCondLst>
                                        </p:cTn>
                                        <p:tgtEl>
                                          <p:spTgt spid="22"/>
                                        </p:tgtEl>
                                        <p:attrNameLst>
                                          <p:attrName>style.visibility</p:attrName>
                                        </p:attrNameLst>
                                      </p:cBhvr>
                                      <p:to>
                                        <p:strVal val="visible"/>
                                      </p:to>
                                    </p:set>
                                    <p:anim calcmode="lin" valueType="num">
                                      <p:cBhvr additive="base">
                                        <p:cTn id="271" dur="500" fill="hold"/>
                                        <p:tgtEl>
                                          <p:spTgt spid="22"/>
                                        </p:tgtEl>
                                        <p:attrNameLst>
                                          <p:attrName>ppt_x</p:attrName>
                                        </p:attrNameLst>
                                      </p:cBhvr>
                                      <p:tavLst>
                                        <p:tav tm="0">
                                          <p:val>
                                            <p:strVal val="#ppt_x"/>
                                          </p:val>
                                        </p:tav>
                                        <p:tav tm="100000">
                                          <p:val>
                                            <p:strVal val="#ppt_x"/>
                                          </p:val>
                                        </p:tav>
                                      </p:tavLst>
                                    </p:anim>
                                    <p:anim calcmode="lin" valueType="num">
                                      <p:cBhvr additive="base">
                                        <p:cTn id="27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73" fill="hold">
                      <p:stCondLst>
                        <p:cond delay="indefinite"/>
                      </p:stCondLst>
                      <p:childTnLst>
                        <p:par>
                          <p:cTn id="274" fill="hold">
                            <p:stCondLst>
                              <p:cond delay="0"/>
                            </p:stCondLst>
                            <p:childTnLst>
                              <p:par>
                                <p:cTn id="275" presetID="2" presetClass="entr" presetSubtype="4" fill="hold" grpId="0" nodeType="clickEffect">
                                  <p:stCondLst>
                                    <p:cond delay="0"/>
                                  </p:stCondLst>
                                  <p:childTnLst>
                                    <p:set>
                                      <p:cBhvr>
                                        <p:cTn id="276" dur="1" fill="hold">
                                          <p:stCondLst>
                                            <p:cond delay="0"/>
                                          </p:stCondLst>
                                        </p:cTn>
                                        <p:tgtEl>
                                          <p:spTgt spid="61"/>
                                        </p:tgtEl>
                                        <p:attrNameLst>
                                          <p:attrName>style.visibility</p:attrName>
                                        </p:attrNameLst>
                                      </p:cBhvr>
                                      <p:to>
                                        <p:strVal val="visible"/>
                                      </p:to>
                                    </p:set>
                                    <p:anim calcmode="lin" valueType="num">
                                      <p:cBhvr additive="base">
                                        <p:cTn id="277" dur="500" fill="hold"/>
                                        <p:tgtEl>
                                          <p:spTgt spid="61"/>
                                        </p:tgtEl>
                                        <p:attrNameLst>
                                          <p:attrName>ppt_x</p:attrName>
                                        </p:attrNameLst>
                                      </p:cBhvr>
                                      <p:tavLst>
                                        <p:tav tm="0">
                                          <p:val>
                                            <p:strVal val="#ppt_x"/>
                                          </p:val>
                                        </p:tav>
                                        <p:tav tm="100000">
                                          <p:val>
                                            <p:strVal val="#ppt_x"/>
                                          </p:val>
                                        </p:tav>
                                      </p:tavLst>
                                    </p:anim>
                                    <p:anim calcmode="lin" valueType="num">
                                      <p:cBhvr additive="base">
                                        <p:cTn id="278" dur="500" fill="hold"/>
                                        <p:tgtEl>
                                          <p:spTgt spid="61"/>
                                        </p:tgtEl>
                                        <p:attrNameLst>
                                          <p:attrName>ppt_y</p:attrName>
                                        </p:attrNameLst>
                                      </p:cBhvr>
                                      <p:tavLst>
                                        <p:tav tm="0">
                                          <p:val>
                                            <p:strVal val="1+#ppt_h/2"/>
                                          </p:val>
                                        </p:tav>
                                        <p:tav tm="100000">
                                          <p:val>
                                            <p:strVal val="#ppt_y"/>
                                          </p:val>
                                        </p:tav>
                                      </p:tavLst>
                                    </p:anim>
                                  </p:childTnLst>
                                </p:cTn>
                              </p:par>
                              <p:par>
                                <p:cTn id="279" presetID="2" presetClass="entr" presetSubtype="4" fill="hold" grpId="0" nodeType="withEffect">
                                  <p:stCondLst>
                                    <p:cond delay="0"/>
                                  </p:stCondLst>
                                  <p:childTnLst>
                                    <p:set>
                                      <p:cBhvr>
                                        <p:cTn id="280" dur="1" fill="hold">
                                          <p:stCondLst>
                                            <p:cond delay="0"/>
                                          </p:stCondLst>
                                        </p:cTn>
                                        <p:tgtEl>
                                          <p:spTgt spid="62"/>
                                        </p:tgtEl>
                                        <p:attrNameLst>
                                          <p:attrName>style.visibility</p:attrName>
                                        </p:attrNameLst>
                                      </p:cBhvr>
                                      <p:to>
                                        <p:strVal val="visible"/>
                                      </p:to>
                                    </p:set>
                                    <p:anim calcmode="lin" valueType="num">
                                      <p:cBhvr additive="base">
                                        <p:cTn id="281" dur="500" fill="hold"/>
                                        <p:tgtEl>
                                          <p:spTgt spid="62"/>
                                        </p:tgtEl>
                                        <p:attrNameLst>
                                          <p:attrName>ppt_x</p:attrName>
                                        </p:attrNameLst>
                                      </p:cBhvr>
                                      <p:tavLst>
                                        <p:tav tm="0">
                                          <p:val>
                                            <p:strVal val="#ppt_x"/>
                                          </p:val>
                                        </p:tav>
                                        <p:tav tm="100000">
                                          <p:val>
                                            <p:strVal val="#ppt_x"/>
                                          </p:val>
                                        </p:tav>
                                      </p:tavLst>
                                    </p:anim>
                                    <p:anim calcmode="lin" valueType="num">
                                      <p:cBhvr additive="base">
                                        <p:cTn id="282" dur="500" fill="hold"/>
                                        <p:tgtEl>
                                          <p:spTgt spid="62"/>
                                        </p:tgtEl>
                                        <p:attrNameLst>
                                          <p:attrName>ppt_y</p:attrName>
                                        </p:attrNameLst>
                                      </p:cBhvr>
                                      <p:tavLst>
                                        <p:tav tm="0">
                                          <p:val>
                                            <p:strVal val="1+#ppt_h/2"/>
                                          </p:val>
                                        </p:tav>
                                        <p:tav tm="100000">
                                          <p:val>
                                            <p:strVal val="#ppt_y"/>
                                          </p:val>
                                        </p:tav>
                                      </p:tavLst>
                                    </p:anim>
                                  </p:childTnLst>
                                </p:cTn>
                              </p:par>
                              <p:par>
                                <p:cTn id="283" presetID="2" presetClass="entr" presetSubtype="4" fill="hold" grpId="0" nodeType="withEffect">
                                  <p:stCondLst>
                                    <p:cond delay="0"/>
                                  </p:stCondLst>
                                  <p:childTnLst>
                                    <p:set>
                                      <p:cBhvr>
                                        <p:cTn id="284" dur="1" fill="hold">
                                          <p:stCondLst>
                                            <p:cond delay="0"/>
                                          </p:stCondLst>
                                        </p:cTn>
                                        <p:tgtEl>
                                          <p:spTgt spid="53"/>
                                        </p:tgtEl>
                                        <p:attrNameLst>
                                          <p:attrName>style.visibility</p:attrName>
                                        </p:attrNameLst>
                                      </p:cBhvr>
                                      <p:to>
                                        <p:strVal val="visible"/>
                                      </p:to>
                                    </p:set>
                                    <p:anim calcmode="lin" valueType="num">
                                      <p:cBhvr additive="base">
                                        <p:cTn id="285" dur="500" fill="hold"/>
                                        <p:tgtEl>
                                          <p:spTgt spid="53"/>
                                        </p:tgtEl>
                                        <p:attrNameLst>
                                          <p:attrName>ppt_x</p:attrName>
                                        </p:attrNameLst>
                                      </p:cBhvr>
                                      <p:tavLst>
                                        <p:tav tm="0">
                                          <p:val>
                                            <p:strVal val="#ppt_x"/>
                                          </p:val>
                                        </p:tav>
                                        <p:tav tm="100000">
                                          <p:val>
                                            <p:strVal val="#ppt_x"/>
                                          </p:val>
                                        </p:tav>
                                      </p:tavLst>
                                    </p:anim>
                                    <p:anim calcmode="lin" valueType="num">
                                      <p:cBhvr additive="base">
                                        <p:cTn id="28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287" fill="hold">
                      <p:stCondLst>
                        <p:cond delay="indefinite"/>
                      </p:stCondLst>
                      <p:childTnLst>
                        <p:par>
                          <p:cTn id="288" fill="hold">
                            <p:stCondLst>
                              <p:cond delay="0"/>
                            </p:stCondLst>
                            <p:childTnLst>
                              <p:par>
                                <p:cTn id="289" presetID="2" presetClass="entr" presetSubtype="4" fill="hold" grpId="0" nodeType="clickEffect">
                                  <p:stCondLst>
                                    <p:cond delay="0"/>
                                  </p:stCondLst>
                                  <p:childTnLst>
                                    <p:set>
                                      <p:cBhvr>
                                        <p:cTn id="290" dur="1" fill="hold">
                                          <p:stCondLst>
                                            <p:cond delay="0"/>
                                          </p:stCondLst>
                                        </p:cTn>
                                        <p:tgtEl>
                                          <p:spTgt spid="52"/>
                                        </p:tgtEl>
                                        <p:attrNameLst>
                                          <p:attrName>style.visibility</p:attrName>
                                        </p:attrNameLst>
                                      </p:cBhvr>
                                      <p:to>
                                        <p:strVal val="visible"/>
                                      </p:to>
                                    </p:set>
                                    <p:anim calcmode="lin" valueType="num">
                                      <p:cBhvr additive="base">
                                        <p:cTn id="291" dur="500" fill="hold"/>
                                        <p:tgtEl>
                                          <p:spTgt spid="52"/>
                                        </p:tgtEl>
                                        <p:attrNameLst>
                                          <p:attrName>ppt_x</p:attrName>
                                        </p:attrNameLst>
                                      </p:cBhvr>
                                      <p:tavLst>
                                        <p:tav tm="0">
                                          <p:val>
                                            <p:strVal val="#ppt_x"/>
                                          </p:val>
                                        </p:tav>
                                        <p:tav tm="100000">
                                          <p:val>
                                            <p:strVal val="#ppt_x"/>
                                          </p:val>
                                        </p:tav>
                                      </p:tavLst>
                                    </p:anim>
                                    <p:anim calcmode="lin" valueType="num">
                                      <p:cBhvr additive="base">
                                        <p:cTn id="29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293" fill="hold">
                      <p:stCondLst>
                        <p:cond delay="indefinite"/>
                      </p:stCondLst>
                      <p:childTnLst>
                        <p:par>
                          <p:cTn id="294" fill="hold">
                            <p:stCondLst>
                              <p:cond delay="0"/>
                            </p:stCondLst>
                            <p:childTnLst>
                              <p:par>
                                <p:cTn id="295" presetID="2" presetClass="entr" presetSubtype="4" fill="hold" grpId="0" nodeType="clickEffect">
                                  <p:stCondLst>
                                    <p:cond delay="0"/>
                                  </p:stCondLst>
                                  <p:childTnLst>
                                    <p:set>
                                      <p:cBhvr>
                                        <p:cTn id="296" dur="1" fill="hold">
                                          <p:stCondLst>
                                            <p:cond delay="0"/>
                                          </p:stCondLst>
                                        </p:cTn>
                                        <p:tgtEl>
                                          <p:spTgt spid="63"/>
                                        </p:tgtEl>
                                        <p:attrNameLst>
                                          <p:attrName>style.visibility</p:attrName>
                                        </p:attrNameLst>
                                      </p:cBhvr>
                                      <p:to>
                                        <p:strVal val="visible"/>
                                      </p:to>
                                    </p:set>
                                    <p:anim calcmode="lin" valueType="num">
                                      <p:cBhvr additive="base">
                                        <p:cTn id="297" dur="500" fill="hold"/>
                                        <p:tgtEl>
                                          <p:spTgt spid="63"/>
                                        </p:tgtEl>
                                        <p:attrNameLst>
                                          <p:attrName>ppt_x</p:attrName>
                                        </p:attrNameLst>
                                      </p:cBhvr>
                                      <p:tavLst>
                                        <p:tav tm="0">
                                          <p:val>
                                            <p:strVal val="#ppt_x"/>
                                          </p:val>
                                        </p:tav>
                                        <p:tav tm="100000">
                                          <p:val>
                                            <p:strVal val="#ppt_x"/>
                                          </p:val>
                                        </p:tav>
                                      </p:tavLst>
                                    </p:anim>
                                    <p:anim calcmode="lin" valueType="num">
                                      <p:cBhvr additive="base">
                                        <p:cTn id="29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24" grpId="0" animBg="1"/>
      <p:bldP spid="46" grpId="0" animBg="1"/>
      <p:bldP spid="12290" grpId="0"/>
      <p:bldP spid="9" grpId="0" animBg="1"/>
      <p:bldP spid="17" grpId="0" animBg="1"/>
      <p:bldP spid="18" grpId="0" animBg="1"/>
      <p:bldP spid="19" grpId="0" animBg="1"/>
      <p:bldP spid="20" grpId="0" animBg="1"/>
      <p:bldP spid="21" grpId="0" animBg="1"/>
      <p:bldP spid="23" grpId="0" animBg="1"/>
      <p:bldP spid="32" grpId="0" animBg="1"/>
      <p:bldP spid="34" grpId="0" animBg="1"/>
      <p:bldP spid="25" grpId="0" animBg="1"/>
      <p:bldP spid="37" grpId="0" animBg="1"/>
      <p:bldP spid="38" grpId="0" animBg="1"/>
      <p:bldP spid="29" grpId="0" animBg="1"/>
      <p:bldP spid="31" grpId="0" animBg="1"/>
      <p:bldP spid="36" grpId="0" animBg="1"/>
      <p:bldP spid="39" grpId="0" animBg="1"/>
      <p:bldP spid="40" grpId="0" animBg="1"/>
      <p:bldP spid="42" grpId="0"/>
      <p:bldP spid="43" grpId="0"/>
      <p:bldP spid="45" grpId="0"/>
      <p:bldP spid="41" grpId="0" animBg="1"/>
      <p:bldP spid="47" grpId="0" animBg="1"/>
      <p:bldP spid="54" grpId="0"/>
      <p:bldP spid="55" grpId="0" animBg="1"/>
      <p:bldP spid="56" grpId="0" animBg="1"/>
      <p:bldP spid="57" grpId="0" animBg="1"/>
      <p:bldP spid="58" grpId="0" animBg="1"/>
      <p:bldP spid="59" grpId="0" animBg="1"/>
      <p:bldP spid="22" grpId="0" animBg="1"/>
      <p:bldP spid="5" grpId="0"/>
      <p:bldP spid="44" grpId="0" animBg="1"/>
      <p:bldP spid="50" grpId="0" animBg="1"/>
      <p:bldP spid="52" grpId="0" animBg="1"/>
      <p:bldP spid="53" grpId="0" animBg="1"/>
      <p:bldP spid="61" grpId="0"/>
      <p:bldP spid="63" grpId="0" animBg="1"/>
      <p:bldP spid="71" grpId="0" animBg="1"/>
      <p:bldP spid="72" grpId="0" animBg="1"/>
      <p:bldP spid="73" grpId="0" animBg="1"/>
      <p:bldP spid="74" grpId="0"/>
      <p:bldP spid="75" grpId="0" animBg="1"/>
      <p:bldP spid="76" grpId="0" animBg="1"/>
      <p:bldP spid="77" grpId="0" animBg="1"/>
      <p:bldP spid="78" grpId="0" animBg="1"/>
      <p:bldP spid="26" grpId="0" animBg="1"/>
      <p:bldP spid="79" grpId="0" animBg="1"/>
      <p:bldP spid="83" grpId="0" animBg="1"/>
      <p:bldP spid="89" grpId="0" animBg="1"/>
      <p:bldP spid="9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Où trouver les textes de référence?</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571472" y="1306950"/>
            <a:ext cx="8572560" cy="4786346"/>
          </a:xfrm>
          <a:prstGeom prst="rect">
            <a:avLst/>
          </a:prstGeom>
        </p:spPr>
        <p:txBody>
          <a:bodyPr vert="horz" lIns="91440" tIns="45720" rIns="91440" bIns="45720" rtlCol="0">
            <a:normAutofit fontScale="62500" lnSpcReduction="20000"/>
          </a:bodyPr>
          <a:lstStyle/>
          <a:p>
            <a:pPr marL="273367" marR="0" lvl="0" indent="-246888" defTabSz="914400" rtl="0" eaLnBrk="1" fontAlgn="auto" latinLnBrk="0" hangingPunct="1">
              <a:lnSpc>
                <a:spcPct val="9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accent1">
                    <a:lumMod val="75000"/>
                  </a:schemeClr>
                </a:solidFill>
                <a:effectLst/>
                <a:uLnTx/>
                <a:uFillTx/>
                <a:latin typeface="+mj-lt"/>
                <a:ea typeface="+mn-ea"/>
                <a:cs typeface="+mn-cs"/>
              </a:rPr>
              <a:t>Les règles 2014 – 2020 sur </a:t>
            </a:r>
            <a:r>
              <a:rPr kumimoji="0" lang="fr-FR" sz="3200" b="1" i="0" u="none" strike="noStrike" kern="1200" cap="none" spc="0" normalizeH="0" baseline="0" noProof="0" dirty="0" smtClean="0">
                <a:ln>
                  <a:noFill/>
                </a:ln>
                <a:solidFill>
                  <a:srgbClr val="FF0000"/>
                </a:solidFill>
                <a:effectLst/>
                <a:uLnTx/>
                <a:uFillTx/>
                <a:latin typeface="+mj-lt"/>
                <a:ea typeface="+mn-ea"/>
                <a:cs typeface="+mn-cs"/>
              </a:rPr>
              <a:t>le site internet unique </a:t>
            </a:r>
            <a:r>
              <a:rPr kumimoji="0" lang="fr-FR" sz="3200" b="1" i="0" u="none" strike="noStrike" kern="1200" cap="none" spc="0" normalizeH="0" baseline="0" noProof="0" dirty="0" smtClean="0">
                <a:ln>
                  <a:noFill/>
                </a:ln>
                <a:solidFill>
                  <a:schemeClr val="accent1">
                    <a:lumMod val="75000"/>
                  </a:schemeClr>
                </a:solidFill>
                <a:effectLst/>
                <a:uLnTx/>
                <a:uFillTx/>
                <a:latin typeface="+mj-lt"/>
                <a:ea typeface="+mn-ea"/>
                <a:cs typeface="+mn-cs"/>
              </a:rPr>
              <a:t>L’EUROPE EN FRANCE dédié à la réglementation des aides d’Etat</a:t>
            </a: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2400" b="1" i="0" u="none" strike="noStrike" kern="1200" cap="none" spc="0" normalizeH="0" baseline="0" noProof="0" dirty="0" smtClean="0">
                <a:ln>
                  <a:noFill/>
                </a:ln>
                <a:solidFill>
                  <a:srgbClr val="FFC000"/>
                </a:solidFill>
                <a:effectLst/>
                <a:uLnTx/>
                <a:uFillTx/>
                <a:latin typeface="+mj-lt"/>
                <a:ea typeface="+mn-ea"/>
                <a:cs typeface="+mn-cs"/>
                <a:hlinkClick r:id="rId2"/>
              </a:rPr>
              <a:t> http://www.europe-en-france.gouv.fr/Centre-de-ressources/Aides-d-etat</a:t>
            </a:r>
            <a:endParaRPr kumimoji="0" lang="fr-FR" sz="2400" b="1" i="0" u="none" strike="noStrike" kern="1200" cap="none" spc="0" normalizeH="0" baseline="0" noProof="0" dirty="0" smtClean="0">
              <a:ln>
                <a:noFill/>
              </a:ln>
              <a:solidFill>
                <a:srgbClr val="FFC000"/>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 site internet Commission: </a:t>
            </a:r>
          </a:p>
          <a:p>
            <a:pPr marL="273367" marR="0" lvl="0"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000" b="1" i="0" u="sng" strike="noStrike" kern="1200" cap="none" spc="0" normalizeH="0" baseline="0" noProof="0" dirty="0" smtClean="0">
                <a:ln>
                  <a:noFill/>
                </a:ln>
                <a:solidFill>
                  <a:schemeClr val="accent1">
                    <a:lumMod val="75000"/>
                  </a:schemeClr>
                </a:solidFill>
                <a:effectLst/>
                <a:uLnTx/>
                <a:uFillTx/>
                <a:latin typeface="+mj-lt"/>
                <a:ea typeface="+mn-ea"/>
                <a:cs typeface="+mn-cs"/>
                <a:hlinkClick r:id="rId3"/>
              </a:rPr>
              <a:t>http://ec.europa.eu/competition/state_aid/modernisation/index_en.html</a:t>
            </a:r>
            <a:endParaRPr kumimoji="0" lang="fr-FR" sz="2000" b="1" i="0" u="sng"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640080" marR="0" lvl="1"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800" b="0" i="0" u="none" strike="noStrike" kern="1200" cap="none" spc="0" normalizeH="0" baseline="0" noProof="0" dirty="0" smtClean="0">
                <a:ln>
                  <a:noFill/>
                </a:ln>
                <a:solidFill>
                  <a:schemeClr val="accent1">
                    <a:lumMod val="75000"/>
                  </a:schemeClr>
                </a:solidFill>
                <a:effectLst/>
                <a:uLnTx/>
                <a:uFillTx/>
                <a:latin typeface="+mj-lt"/>
                <a:ea typeface="+mn-ea"/>
                <a:cs typeface="+mn-cs"/>
              </a:rPr>
              <a:t>Site de la DG </a:t>
            </a:r>
            <a:r>
              <a:rPr kumimoji="0" lang="fr-FR" sz="2800" b="0" i="0" u="none" strike="noStrike" kern="1200" cap="none" spc="0" normalizeH="0" baseline="0" noProof="0" dirty="0" err="1" smtClean="0">
                <a:ln>
                  <a:noFill/>
                </a:ln>
                <a:solidFill>
                  <a:schemeClr val="accent1">
                    <a:lumMod val="75000"/>
                  </a:schemeClr>
                </a:solidFill>
                <a:effectLst/>
                <a:uLnTx/>
                <a:uFillTx/>
                <a:latin typeface="+mj-lt"/>
                <a:ea typeface="+mn-ea"/>
                <a:cs typeface="+mn-cs"/>
              </a:rPr>
              <a:t>Comp</a:t>
            </a:r>
            <a:r>
              <a:rPr kumimoji="0" lang="fr-FR" sz="2800" b="0" i="0" u="none" strike="noStrike" kern="1200" cap="none" spc="0" normalizeH="0" baseline="0" noProof="0" dirty="0" smtClean="0">
                <a:ln>
                  <a:noFill/>
                </a:ln>
                <a:solidFill>
                  <a:schemeClr val="accent1">
                    <a:lumMod val="75000"/>
                  </a:schemeClr>
                </a:solidFill>
                <a:effectLst/>
                <a:uLnTx/>
                <a:uFillTx/>
                <a:latin typeface="+mj-lt"/>
                <a:ea typeface="+mn-ea"/>
                <a:cs typeface="+mn-cs"/>
              </a:rPr>
              <a:t> ( Direction Générale de la concurrence de la Commission)</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 site du MDOM :</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hlinkClick r:id="rId4"/>
              </a:rPr>
              <a:t>http://www.outre-mer.gouv.fr/?croissance-et-l-emploi-simplification-de-l-octroi-des-aides-d-Etat.html</a:t>
            </a: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470150" marR="0" lvl="8" indent="-274320" defTabSz="914400" rtl="0" eaLnBrk="1" fontAlgn="auto" latinLnBrk="0" hangingPunct="1">
              <a:lnSpc>
                <a:spcPct val="90000"/>
              </a:lnSpc>
              <a:spcBef>
                <a:spcPct val="20000"/>
              </a:spcBef>
              <a:spcAft>
                <a:spcPts val="0"/>
              </a:spcAft>
              <a:buClr>
                <a:schemeClr val="accent3"/>
              </a:buClr>
              <a:buSzTx/>
              <a:buFont typeface="Arial" pitchFamily="34" charset="0"/>
              <a:buNone/>
              <a:tabLst/>
              <a:defRPr/>
            </a:pPr>
            <a:endParaRPr kumimoji="0" lang="fr-FR" sz="20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Sur les autres sites internet </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rPr>
              <a:t>Ministère de l’agriculture:</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hlinkClick r:id="rId5"/>
              </a:rPr>
              <a:t>http://agriculture.gouv.fr/regimes-d-aides-d-etat-projets-de</a:t>
            </a: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a:p>
            <a:pPr marL="274320" lvl="0" indent="-274320">
              <a:lnSpc>
                <a:spcPct val="90000"/>
              </a:lnSpc>
              <a:spcBef>
                <a:spcPct val="20000"/>
              </a:spcBef>
              <a:buClr>
                <a:schemeClr val="accent3"/>
              </a:buClr>
              <a:defRPr/>
            </a:pPr>
            <a:r>
              <a:rPr lang="fr-FR" sz="3300" b="1" dirty="0" smtClean="0">
                <a:solidFill>
                  <a:schemeClr val="accent1">
                    <a:lumMod val="75000"/>
                  </a:schemeClr>
                </a:solidFill>
              </a:rPr>
              <a:t>Les règles 2007-2013 sur le site internet l’Europe en France </a:t>
            </a:r>
          </a:p>
          <a:p>
            <a:pPr marL="274320" lvl="0" indent="-274320">
              <a:lnSpc>
                <a:spcPct val="90000"/>
              </a:lnSpc>
              <a:spcBef>
                <a:spcPct val="20000"/>
              </a:spcBef>
              <a:buClr>
                <a:schemeClr val="accent3"/>
              </a:buClr>
              <a:buFont typeface="Wingdings 2"/>
              <a:buChar char=""/>
              <a:defRPr/>
            </a:pPr>
            <a:r>
              <a:rPr lang="fr-FR" sz="2800" b="1" dirty="0">
                <a:solidFill>
                  <a:schemeClr val="accent1">
                    <a:lumMod val="75000"/>
                  </a:schemeClr>
                </a:solidFill>
                <a:latin typeface="+mj-lt"/>
                <a:hlinkClick r:id="rId2"/>
              </a:rPr>
              <a:t>http://</a:t>
            </a:r>
            <a:r>
              <a:rPr lang="fr-FR" sz="2800" b="1" dirty="0" smtClean="0">
                <a:solidFill>
                  <a:schemeClr val="accent1">
                    <a:lumMod val="75000"/>
                  </a:schemeClr>
                </a:solidFill>
                <a:latin typeface="+mj-lt"/>
                <a:hlinkClick r:id="rId2"/>
              </a:rPr>
              <a:t>www.europe-en-france.gouv.fr/Centre-de-ressources/Aides-d-etat</a:t>
            </a:r>
            <a:endParaRPr lang="fr-FR" sz="2800" b="1" dirty="0" smtClean="0">
              <a:solidFill>
                <a:schemeClr val="accent1">
                  <a:lumMod val="75000"/>
                </a:schemeClr>
              </a:solidFill>
              <a:latin typeface="+mj-lt"/>
            </a:endParaRPr>
          </a:p>
          <a:p>
            <a:pPr lvl="0">
              <a:lnSpc>
                <a:spcPct val="90000"/>
              </a:lnSpc>
              <a:spcBef>
                <a:spcPct val="20000"/>
              </a:spcBef>
              <a:buClr>
                <a:schemeClr val="accent3"/>
              </a:buClr>
              <a:defRPr/>
            </a:pPr>
            <a:endParaRPr kumimoji="0" lang="fr-FR" sz="2800" b="1" i="0" u="none" strike="noStrike" kern="1200" cap="none" spc="0" normalizeH="0" baseline="0" noProof="0" dirty="0" smtClean="0">
              <a:ln>
                <a:noFill/>
              </a:ln>
              <a:solidFill>
                <a:schemeClr val="accent1">
                  <a:lumMod val="75000"/>
                </a:schemeClr>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dirty="0"/>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27</a:t>
            </a:fld>
            <a:endParaRPr lang="fr-FR" dirty="0"/>
          </a:p>
        </p:txBody>
      </p:sp>
      <p:sp>
        <p:nvSpPr>
          <p:cNvPr id="2" name="Espace réservé de la date 1"/>
          <p:cNvSpPr>
            <a:spLocks noGrp="1"/>
          </p:cNvSpPr>
          <p:nvPr>
            <p:ph type="dt" sz="half" idx="10"/>
          </p:nvPr>
        </p:nvSpPr>
        <p:spPr>
          <a:xfrm>
            <a:off x="4013684" y="6492875"/>
            <a:ext cx="2133600" cy="365125"/>
          </a:xfrm>
        </p:spPr>
        <p:txBody>
          <a:bodyPr/>
          <a:lstStyle/>
          <a:p>
            <a:fld id="{FEB141F9-D180-46F8-879C-3DBD5B301164}" type="datetime1">
              <a:rPr lang="fr-FR" smtClean="0"/>
              <a:t>23/11/2016</a:t>
            </a:fld>
            <a:endParaRPr lang="fr-FR" dirty="0"/>
          </a:p>
        </p:txBody>
      </p:sp>
      <p:sp>
        <p:nvSpPr>
          <p:cNvPr id="8" name="Rectangle 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Image 8"/>
          <p:cNvPicPr>
            <a:picLocks noChangeAspect="1"/>
          </p:cNvPicPr>
          <p:nvPr/>
        </p:nvPicPr>
        <p:blipFill>
          <a:blip r:embed="rId6"/>
          <a:stretch>
            <a:fillRect/>
          </a:stretch>
        </p:blipFill>
        <p:spPr>
          <a:xfrm>
            <a:off x="8608835" y="77911"/>
            <a:ext cx="564333" cy="370847"/>
          </a:xfrm>
          <a:prstGeom prst="rect">
            <a:avLst/>
          </a:prstGeom>
        </p:spPr>
      </p:pic>
      <p:pic>
        <p:nvPicPr>
          <p:cNvPr id="10" name="Picture 4" descr="Afficher l'image d'origin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Quid des aides illégales?</a:t>
            </a:r>
            <a:endParaRPr lang="fr-FR" sz="3600" b="1" dirty="0">
              <a:latin typeface="Arial" pitchFamily="34" charset="0"/>
              <a:cs typeface="Arial" pitchFamily="34" charset="0"/>
            </a:endParaRPr>
          </a:p>
        </p:txBody>
      </p:sp>
      <p:sp>
        <p:nvSpPr>
          <p:cNvPr id="4" name="Rectangle 3"/>
          <p:cNvSpPr txBox="1">
            <a:spLocks noChangeArrowheads="1"/>
          </p:cNvSpPr>
          <p:nvPr/>
        </p:nvSpPr>
        <p:spPr>
          <a:xfrm>
            <a:off x="357158" y="1428752"/>
            <a:ext cx="8786842" cy="4643454"/>
          </a:xfrm>
          <a:prstGeom prst="rect">
            <a:avLst/>
          </a:prstGeom>
        </p:spPr>
        <p:txBody>
          <a:bodyPr vert="horz" lIns="91440" tIns="45720" rIns="91440" bIns="45720" rtlCol="0">
            <a:normAutofit fontScale="92500" lnSpcReduction="20000"/>
          </a:bodyPr>
          <a:lstStyle/>
          <a:p>
            <a:pPr marR="0" lvl="0" defTabSz="914400" rtl="0" eaLnBrk="1" fontAlgn="auto" latinLnBrk="0" hangingPunct="1">
              <a:lnSpc>
                <a:spcPct val="90000"/>
              </a:lnSpc>
              <a:spcBef>
                <a:spcPct val="20000"/>
              </a:spcBef>
              <a:spcAft>
                <a:spcPts val="0"/>
              </a:spcAft>
              <a:buClr>
                <a:schemeClr val="accent3"/>
              </a:buClr>
              <a:buSzTx/>
              <a:tabLst/>
              <a:defRPr/>
            </a:pPr>
            <a:r>
              <a:rPr kumimoji="0" lang="fr-FR" sz="2800" b="1" i="0" u="sng" strike="noStrike" kern="1200" cap="none" spc="0" normalizeH="0" baseline="0" noProof="0" dirty="0" smtClean="0">
                <a:ln>
                  <a:noFill/>
                </a:ln>
                <a:solidFill>
                  <a:srgbClr val="FF0000"/>
                </a:solidFill>
                <a:effectLst/>
                <a:uLnTx/>
                <a:uFillTx/>
                <a:latin typeface="+mj-lt"/>
                <a:ea typeface="+mn-ea"/>
                <a:cs typeface="+mn-cs"/>
              </a:rPr>
              <a:t>Cas ou l’aide est INTEGRALEMENT illégale:</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Si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une aide n’est pas notifiée et si elle ne respecte ni les conditions d’un régime d’aide ni </a:t>
            </a:r>
            <a:r>
              <a:rPr lang="fr-FR" sz="2400" dirty="0" smtClean="0">
                <a:solidFill>
                  <a:schemeClr val="tx2"/>
                </a:solidFill>
                <a:latin typeface="+mj-lt"/>
              </a:rPr>
              <a:t>celles d’</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un </a:t>
            </a:r>
            <a:r>
              <a:rPr kumimoji="0" lang="fr-FR" sz="2400" b="0" i="0" u="none" strike="noStrike" kern="1200" cap="none" spc="0" normalizeH="0" baseline="0" noProof="0" dirty="0" err="1" smtClean="0">
                <a:ln>
                  <a:noFill/>
                </a:ln>
                <a:solidFill>
                  <a:schemeClr val="tx2"/>
                </a:solidFill>
                <a:effectLst/>
                <a:uLnTx/>
                <a:uFillTx/>
                <a:latin typeface="+mj-lt"/>
                <a:ea typeface="+mn-ea"/>
                <a:cs typeface="+mn-cs"/>
              </a:rPr>
              <a:t>Rgt</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 de-</a:t>
            </a:r>
            <a:r>
              <a:rPr kumimoji="0" lang="fr-FR" sz="2400" b="0"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 (</a:t>
            </a:r>
            <a:r>
              <a:rPr kumimoji="0" lang="fr-FR" sz="2200" b="0" i="0" u="none" strike="noStrike" kern="1200" cap="none" spc="0" normalizeH="0" baseline="0" noProof="0" dirty="0" smtClean="0">
                <a:ln>
                  <a:noFill/>
                </a:ln>
                <a:solidFill>
                  <a:schemeClr val="tx2"/>
                </a:solidFill>
                <a:effectLst/>
                <a:uLnTx/>
                <a:uFillTx/>
                <a:latin typeface="+mj-lt"/>
                <a:ea typeface="+mn-ea"/>
                <a:cs typeface="+mn-cs"/>
              </a:rPr>
              <a:t>Effet direct de l’article 108.3</a:t>
            </a:r>
            <a:r>
              <a:rPr kumimoji="0" lang="fr-FR" sz="2200" b="0" i="0" u="none" strike="noStrike" kern="1200" cap="none" spc="0" normalizeH="0" noProof="0" dirty="0" smtClean="0">
                <a:ln>
                  <a:noFill/>
                </a:ln>
                <a:solidFill>
                  <a:schemeClr val="tx2"/>
                </a:solidFill>
                <a:effectLst/>
                <a:uLnTx/>
                <a:uFillTx/>
                <a:latin typeface="+mj-lt"/>
                <a:ea typeface="+mn-ea"/>
                <a:cs typeface="+mn-cs"/>
              </a:rPr>
              <a:t> du TFUE)</a:t>
            </a:r>
            <a:endParaRPr kumimoji="0" lang="fr-FR" sz="24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Si</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aide à l’investissement grande entreprise hors AFR (&gt; au de </a:t>
            </a:r>
            <a:r>
              <a:rPr kumimoji="0" lang="fr-FR" sz="2400" b="0"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Si</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non respect d’une </a:t>
            </a:r>
            <a:r>
              <a:rPr kumimoji="0" lang="fr-FR" sz="2400" b="1" i="0" u="sng" strike="noStrike" kern="1200" cap="none" spc="0" normalizeH="0" baseline="0" noProof="0" dirty="0" smtClean="0">
                <a:ln>
                  <a:noFill/>
                </a:ln>
                <a:solidFill>
                  <a:schemeClr val="tx2"/>
                </a:solidFill>
                <a:effectLst/>
                <a:uLnTx/>
                <a:uFillTx/>
                <a:latin typeface="+mj-lt"/>
                <a:ea typeface="+mn-ea"/>
                <a:cs typeface="+mn-cs"/>
              </a:rPr>
              <a:t>règle de légalité</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 du régime d’aide:</a:t>
            </a:r>
          </a:p>
          <a:p>
            <a:pPr marL="914400" marR="0" lvl="2"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règles d’</a:t>
            </a:r>
            <a:r>
              <a:rPr kumimoji="0" lang="fr-FR" sz="2000" b="1" i="0" u="none" strike="noStrike" kern="1200" cap="none" spc="0" normalizeH="0" baseline="0" noProof="0" dirty="0" err="1" smtClean="0">
                <a:ln>
                  <a:noFill/>
                </a:ln>
                <a:solidFill>
                  <a:schemeClr val="tx2"/>
                </a:solidFill>
                <a:effectLst/>
                <a:uLnTx/>
                <a:uFillTx/>
                <a:latin typeface="+mj-lt"/>
                <a:ea typeface="+mn-ea"/>
                <a:cs typeface="+mn-cs"/>
              </a:rPr>
              <a:t>incitativité</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 dépôt de demande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après </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démarrage projet (art</a:t>
            </a:r>
            <a:r>
              <a:rPr kumimoji="0" lang="fr-FR" sz="2000" b="0" i="0" u="none" strike="noStrike" kern="1200" cap="none" spc="0" normalizeH="0" noProof="0" dirty="0" smtClean="0">
                <a:ln>
                  <a:noFill/>
                </a:ln>
                <a:solidFill>
                  <a:schemeClr val="tx2"/>
                </a:solidFill>
                <a:effectLst/>
                <a:uLnTx/>
                <a:uFillTx/>
                <a:latin typeface="+mj-lt"/>
                <a:ea typeface="+mn-ea"/>
                <a:cs typeface="+mn-cs"/>
              </a:rPr>
              <a:t> 6 RGEC)</a:t>
            </a: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a:p>
            <a:pPr marL="914400" marR="0" lvl="2"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Ex: une aide soumise à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notification mais allouée sans notification </a:t>
            </a:r>
            <a:r>
              <a:rPr kumimoji="0" lang="fr-FR" sz="2000" i="0" u="none" strike="noStrike" kern="1200" cap="none" spc="0" normalizeH="0" baseline="0" noProof="0" dirty="0" smtClean="0">
                <a:ln>
                  <a:noFill/>
                </a:ln>
                <a:solidFill>
                  <a:schemeClr val="tx2"/>
                </a:solidFill>
                <a:effectLst/>
                <a:uLnTx/>
                <a:uFillTx/>
                <a:latin typeface="+mj-lt"/>
                <a:ea typeface="+mn-ea"/>
                <a:cs typeface="+mn-cs"/>
              </a:rPr>
              <a:t>(Gd</a:t>
            </a:r>
            <a:r>
              <a:rPr kumimoji="0" lang="fr-FR" sz="2000" i="0" u="none" strike="noStrike" kern="1200" cap="none" spc="0" normalizeH="0" noProof="0" dirty="0" smtClean="0">
                <a:ln>
                  <a:noFill/>
                </a:ln>
                <a:solidFill>
                  <a:schemeClr val="tx2"/>
                </a:solidFill>
                <a:effectLst/>
                <a:uLnTx/>
                <a:uFillTx/>
                <a:latin typeface="+mj-lt"/>
                <a:ea typeface="+mn-ea"/>
                <a:cs typeface="+mn-cs"/>
              </a:rPr>
              <a:t> projets)</a:t>
            </a: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2400" b="1" i="1" u="none" strike="noStrike" kern="1200" cap="none" spc="0" normalizeH="0" baseline="0" noProof="0" dirty="0" smtClean="0">
                <a:ln>
                  <a:noFill/>
                </a:ln>
                <a:solidFill>
                  <a:schemeClr val="tx2"/>
                </a:solidFill>
                <a:effectLst/>
                <a:uLnTx/>
                <a:uFillTx/>
                <a:latin typeface="+mj-lt"/>
                <a:ea typeface="+mn-ea"/>
                <a:cs typeface="+mn-cs"/>
              </a:rPr>
              <a:t>-&gt;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Récupération totale de l’aide </a:t>
            </a:r>
          </a:p>
          <a:p>
            <a:pPr marL="800100" marR="0" lvl="2" indent="0"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fr-FR" sz="1000" b="1" i="0" u="sng" strike="noStrike" kern="1200" cap="none" spc="0" normalizeH="0" baseline="0" noProof="0" dirty="0" smtClean="0">
              <a:ln>
                <a:noFill/>
              </a:ln>
              <a:solidFill>
                <a:schemeClr val="tx2"/>
              </a:solidFill>
              <a:effectLst/>
              <a:uLnTx/>
              <a:uFillTx/>
              <a:latin typeface="+mj-lt"/>
              <a:ea typeface="+mn-ea"/>
              <a:cs typeface="+mn-cs"/>
            </a:endParaRPr>
          </a:p>
          <a:p>
            <a:pPr marR="0" lvl="0" defTabSz="914400" rtl="0" eaLnBrk="1" fontAlgn="auto" latinLnBrk="0" hangingPunct="1">
              <a:lnSpc>
                <a:spcPct val="90000"/>
              </a:lnSpc>
              <a:spcBef>
                <a:spcPct val="20000"/>
              </a:spcBef>
              <a:spcAft>
                <a:spcPts val="0"/>
              </a:spcAft>
              <a:buClr>
                <a:schemeClr val="accent3"/>
              </a:buClr>
              <a:buSzTx/>
              <a:tabLst/>
              <a:defRPr/>
            </a:pPr>
            <a:r>
              <a:rPr kumimoji="0" lang="fr-FR" sz="2800" b="1" i="0" u="sng" strike="noStrike" kern="1200" cap="none" spc="0" normalizeH="0" baseline="0" noProof="0" dirty="0" smtClean="0">
                <a:ln>
                  <a:noFill/>
                </a:ln>
                <a:solidFill>
                  <a:srgbClr val="FF0000"/>
                </a:solidFill>
                <a:effectLst/>
                <a:uLnTx/>
                <a:uFillTx/>
                <a:latin typeface="+mj-lt"/>
                <a:ea typeface="+mn-ea"/>
                <a:cs typeface="+mn-cs"/>
              </a:rPr>
              <a:t>Cas où l’aide est PARTIELLEMENT illégale:</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Si non respect d’une autre règle du régime d’aide</a:t>
            </a:r>
            <a:endParaRPr kumimoji="0" lang="fr-FR" sz="2400" b="1" i="0" u="none" strike="noStrike" kern="1200" cap="none" spc="0" normalizeH="0" baseline="0" noProof="0" dirty="0" smtClean="0">
              <a:ln>
                <a:noFill/>
              </a:ln>
              <a:solidFill>
                <a:schemeClr val="tx2"/>
              </a:solidFill>
              <a:effectLst/>
              <a:uLnTx/>
              <a:uFillTx/>
              <a:latin typeface="+mj-lt"/>
              <a:ea typeface="+mn-ea"/>
              <a:cs typeface="+mn-cs"/>
            </a:endParaRPr>
          </a:p>
          <a:p>
            <a:pPr marL="914400" marR="0" lvl="2"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200" b="0" i="0" u="none" strike="noStrike" kern="1200" cap="none" spc="0" normalizeH="0" baseline="0" noProof="0" dirty="0" smtClean="0">
                <a:ln>
                  <a:noFill/>
                </a:ln>
                <a:solidFill>
                  <a:schemeClr val="tx2"/>
                </a:solidFill>
                <a:effectLst/>
                <a:uLnTx/>
                <a:uFillTx/>
                <a:latin typeface="+mj-lt"/>
                <a:ea typeface="+mn-ea"/>
                <a:cs typeface="+mn-cs"/>
              </a:rPr>
              <a:t>Ex: dépense </a:t>
            </a:r>
            <a:r>
              <a:rPr kumimoji="0" lang="fr-FR" sz="2200" b="1" i="0" u="none" strike="noStrike" kern="1200" cap="none" spc="0" normalizeH="0" baseline="0" noProof="0" dirty="0" smtClean="0">
                <a:ln>
                  <a:noFill/>
                </a:ln>
                <a:solidFill>
                  <a:schemeClr val="tx2"/>
                </a:solidFill>
                <a:effectLst/>
                <a:uLnTx/>
                <a:uFillTx/>
                <a:latin typeface="+mj-lt"/>
                <a:ea typeface="+mn-ea"/>
                <a:cs typeface="+mn-cs"/>
              </a:rPr>
              <a:t>partiellement non éligible </a:t>
            </a:r>
            <a:r>
              <a:rPr kumimoji="0" lang="fr-FR" sz="2200" b="0" i="0" u="none" strike="noStrike" kern="1200" cap="none" spc="0" normalizeH="0" baseline="0" noProof="0" dirty="0" smtClean="0">
                <a:ln>
                  <a:noFill/>
                </a:ln>
                <a:solidFill>
                  <a:schemeClr val="tx2"/>
                </a:solidFill>
                <a:effectLst/>
                <a:uLnTx/>
                <a:uFillTx/>
                <a:latin typeface="+mj-lt"/>
                <a:ea typeface="+mn-ea"/>
                <a:cs typeface="+mn-cs"/>
              </a:rPr>
              <a:t>au régime</a:t>
            </a:r>
          </a:p>
          <a:p>
            <a:pPr marL="914400" marR="0" lvl="2" indent="-246888" defTabSz="914400" rtl="0" eaLnBrk="1" fontAlgn="auto" latinLnBrk="0" hangingPunct="1">
              <a:lnSpc>
                <a:spcPct val="90000"/>
              </a:lnSpc>
              <a:spcBef>
                <a:spcPct val="20000"/>
              </a:spcBef>
              <a:spcAft>
                <a:spcPts val="0"/>
              </a:spcAft>
              <a:buClrTx/>
              <a:buSzTx/>
              <a:buFont typeface="Wingdings 2"/>
              <a:buChar char=""/>
              <a:tabLst/>
              <a:defRPr/>
            </a:pPr>
            <a:r>
              <a:rPr kumimoji="0" lang="fr-FR" sz="2200" b="0" i="0" u="none" strike="noStrike" kern="1200" cap="none" spc="0" normalizeH="0" baseline="0" noProof="0" dirty="0" smtClean="0">
                <a:ln>
                  <a:noFill/>
                </a:ln>
                <a:solidFill>
                  <a:schemeClr val="tx2"/>
                </a:solidFill>
                <a:effectLst/>
                <a:uLnTx/>
                <a:uFillTx/>
                <a:latin typeface="+mj-lt"/>
                <a:ea typeface="+mn-ea"/>
                <a:cs typeface="+mn-cs"/>
              </a:rPr>
              <a:t>Ex: taux d’</a:t>
            </a:r>
            <a:r>
              <a:rPr kumimoji="0" lang="fr-FR" sz="2200" b="1" i="0" u="none" strike="noStrike" kern="1200" cap="none" spc="0" normalizeH="0" baseline="0" noProof="0" dirty="0" smtClean="0">
                <a:ln>
                  <a:noFill/>
                </a:ln>
                <a:solidFill>
                  <a:schemeClr val="tx2"/>
                </a:solidFill>
                <a:effectLst/>
                <a:uLnTx/>
                <a:uFillTx/>
                <a:latin typeface="+mj-lt"/>
                <a:ea typeface="+mn-ea"/>
                <a:cs typeface="+mn-cs"/>
              </a:rPr>
              <a:t>aide alloué supérieur à celui du régime</a:t>
            </a:r>
          </a:p>
          <a:p>
            <a:pPr marL="914400" marR="0" lvl="2" indent="-246888" defTabSz="914400" rtl="0" eaLnBrk="1" fontAlgn="auto" latinLnBrk="0" hangingPunct="1">
              <a:lnSpc>
                <a:spcPct val="90000"/>
              </a:lnSpc>
              <a:spcBef>
                <a:spcPct val="20000"/>
              </a:spcBef>
              <a:spcAft>
                <a:spcPts val="0"/>
              </a:spcAft>
              <a:buClrTx/>
              <a:buSzTx/>
              <a:buFont typeface="Wingdings 2"/>
              <a:buChar char=""/>
              <a:tabLst/>
              <a:defRPr/>
            </a:pPr>
            <a:r>
              <a:rPr lang="fr-FR" sz="2200" b="1" dirty="0" smtClean="0">
                <a:solidFill>
                  <a:schemeClr val="tx2"/>
                </a:solidFill>
                <a:latin typeface="+mj-lt"/>
              </a:rPr>
              <a:t>Ex: partie d’aide dépassant la juste compensation d’un SIEG</a:t>
            </a:r>
            <a:endParaRPr kumimoji="0" lang="fr-FR" sz="22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2400" b="1" i="1" u="none" strike="noStrike" kern="1200" cap="none" spc="0" normalizeH="0" baseline="0" noProof="0" dirty="0" smtClean="0">
                <a:ln>
                  <a:noFill/>
                </a:ln>
                <a:solidFill>
                  <a:srgbClr val="FF0000"/>
                </a:solidFill>
                <a:effectLst/>
                <a:uLnTx/>
                <a:uFillTx/>
                <a:latin typeface="+mj-lt"/>
                <a:ea typeface="+mn-ea"/>
                <a:cs typeface="+mn-cs"/>
              </a:rPr>
              <a:t>-&gt; Récupération partielle de l’aide </a:t>
            </a:r>
          </a:p>
          <a:p>
            <a:pPr marL="274320" marR="0" lvl="0" indent="-274320" defTabSz="914400" rtl="0" eaLnBrk="1" fontAlgn="auto" latinLnBrk="0" hangingPunct="1">
              <a:lnSpc>
                <a:spcPct val="90000"/>
              </a:lnSpc>
              <a:spcBef>
                <a:spcPct val="20000"/>
              </a:spcBef>
              <a:spcAft>
                <a:spcPts val="0"/>
              </a:spcAft>
              <a:buClr>
                <a:schemeClr val="accent3"/>
              </a:buClr>
              <a:buSzTx/>
              <a:buFont typeface="Wingdings 2"/>
              <a:buChar char=""/>
              <a:tabLst/>
              <a:defRPr/>
            </a:pPr>
            <a:endParaRPr kumimoji="0" lang="fr-FR" sz="900" b="0" i="0" u="none" strike="noStrike" kern="1200" cap="none" spc="0" normalizeH="0" baseline="0" noProof="0" dirty="0" smtClean="0">
              <a:ln>
                <a:noFill/>
              </a:ln>
              <a:solidFill>
                <a:schemeClr val="tx2"/>
              </a:solidFill>
              <a:effectLst/>
              <a:uLnTx/>
              <a:uFillTx/>
              <a:latin typeface="+mj-lt"/>
              <a:ea typeface="+mn-ea"/>
              <a:cs typeface="+mn-cs"/>
            </a:endParaRPr>
          </a:p>
        </p:txBody>
      </p:sp>
      <p:pic>
        <p:nvPicPr>
          <p:cNvPr id="5" name="Image 4"/>
          <p:cNvPicPr>
            <a:picLocks noChangeAspect="1"/>
          </p:cNvPicPr>
          <p:nvPr/>
        </p:nvPicPr>
        <p:blipFill>
          <a:blip r:embed="rId3" cstate="print"/>
          <a:srcRect/>
          <a:stretch>
            <a:fillRect/>
          </a:stretch>
        </p:blipFill>
        <p:spPr bwMode="auto">
          <a:xfrm>
            <a:off x="8332472" y="714356"/>
            <a:ext cx="811560" cy="1027096"/>
          </a:xfrm>
          <a:prstGeom prst="rect">
            <a:avLst/>
          </a:prstGeom>
          <a:noFill/>
          <a:ln w="9525">
            <a:noFill/>
            <a:miter lim="800000"/>
            <a:headEnd/>
            <a:tailEnd/>
          </a:ln>
        </p:spPr>
      </p:pic>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28</a:t>
            </a:fld>
            <a:endParaRPr lang="fr-FR" dirty="0"/>
          </a:p>
        </p:txBody>
      </p:sp>
      <p:sp>
        <p:nvSpPr>
          <p:cNvPr id="2" name="Espace réservé de la date 1"/>
          <p:cNvSpPr>
            <a:spLocks noGrp="1"/>
          </p:cNvSpPr>
          <p:nvPr>
            <p:ph type="dt" sz="half" idx="10"/>
          </p:nvPr>
        </p:nvSpPr>
        <p:spPr>
          <a:xfrm>
            <a:off x="4067944" y="6501179"/>
            <a:ext cx="2133600" cy="365125"/>
          </a:xfrm>
        </p:spPr>
        <p:txBody>
          <a:bodyPr/>
          <a:lstStyle/>
          <a:p>
            <a:fld id="{3168907B-2F9C-4D55-94F8-A1FD52E12C55}"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4"/>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2"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4">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4">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4">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499"/>
                                          </p:stCondLst>
                                        </p:cTn>
                                        <p:tgtEl>
                                          <p:spTgt spid="4">
                                            <p:txEl>
                                              <p:pRg st="11" end="11"/>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499"/>
                                          </p:stCondLst>
                                        </p:cTn>
                                        <p:tgtEl>
                                          <p:spTgt spid="4">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14356"/>
            <a:ext cx="7668345" cy="50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b="1" dirty="0" smtClean="0">
                <a:latin typeface="Arial" pitchFamily="34" charset="0"/>
                <a:cs typeface="Arial" pitchFamily="34" charset="0"/>
              </a:rPr>
              <a:t>Quels contrôles possibles?</a:t>
            </a:r>
            <a:endParaRPr lang="fr-FR" sz="2800" b="1" dirty="0">
              <a:latin typeface="Arial" pitchFamily="34" charset="0"/>
              <a:cs typeface="Arial" pitchFamily="34" charset="0"/>
            </a:endParaRPr>
          </a:p>
        </p:txBody>
      </p:sp>
      <p:sp>
        <p:nvSpPr>
          <p:cNvPr id="4" name="Rectangle 3"/>
          <p:cNvSpPr txBox="1">
            <a:spLocks noChangeArrowheads="1"/>
          </p:cNvSpPr>
          <p:nvPr/>
        </p:nvSpPr>
        <p:spPr>
          <a:xfrm>
            <a:off x="1214414" y="1285875"/>
            <a:ext cx="7858180" cy="4572017"/>
          </a:xfrm>
          <a:prstGeom prst="rect">
            <a:avLst/>
          </a:prstGeom>
        </p:spPr>
        <p:txBody>
          <a:bodyPr vert="horz" lIns="91440" tIns="45720" rIns="91440" bIns="45720" rtlCol="0">
            <a:normAutofit fontScale="62500" lnSpcReduction="20000"/>
          </a:bodyPr>
          <a:lstStyle/>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1</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 Suite à des </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plaintes </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à la Commission </a:t>
            </a:r>
            <a:r>
              <a:rPr kumimoji="0" lang="fr-FR" sz="3200" i="0" strike="noStrike" kern="1200" cap="none" spc="0" normalizeH="0" baseline="0" noProof="0" dirty="0" smtClean="0">
                <a:ln>
                  <a:noFill/>
                </a:ln>
                <a:solidFill>
                  <a:schemeClr val="tx2"/>
                </a:solidFill>
                <a:effectLst/>
                <a:uLnTx/>
                <a:uFillTx/>
                <a:latin typeface="+mj-lt"/>
                <a:ea typeface="+mn-ea"/>
                <a:cs typeface="+mn-cs"/>
              </a:rPr>
              <a:t>(adressées à la DG </a:t>
            </a:r>
            <a:r>
              <a:rPr kumimoji="0" lang="fr-FR" sz="3200" i="0" strike="noStrike" kern="1200" cap="none" spc="0" normalizeH="0" baseline="0" noProof="0" dirty="0" err="1" smtClean="0">
                <a:ln>
                  <a:noFill/>
                </a:ln>
                <a:solidFill>
                  <a:schemeClr val="tx2"/>
                </a:solidFill>
                <a:effectLst/>
                <a:uLnTx/>
                <a:uFillTx/>
                <a:latin typeface="+mj-lt"/>
                <a:ea typeface="+mn-ea"/>
                <a:cs typeface="+mn-cs"/>
              </a:rPr>
              <a:t>Comp</a:t>
            </a:r>
            <a:r>
              <a:rPr kumimoji="0" lang="fr-FR" sz="3200" i="0" strike="noStrike" kern="1200" cap="none" spc="0" normalizeH="0" baseline="0" noProof="0" dirty="0" smtClean="0">
                <a:ln>
                  <a:noFill/>
                </a:ln>
                <a:solidFill>
                  <a:schemeClr val="tx2"/>
                </a:solidFill>
                <a:effectLst/>
                <a:uLnTx/>
                <a:uFillTx/>
                <a:latin typeface="+mj-lt"/>
                <a:ea typeface="+mn-ea"/>
                <a:cs typeface="+mn-cs"/>
              </a:rPr>
              <a:t>)</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i="0" u="none" strike="noStrike" kern="1200" cap="none" spc="0" normalizeH="0" baseline="0" noProof="0" dirty="0" smtClean="0">
                <a:ln>
                  <a:noFill/>
                </a:ln>
                <a:solidFill>
                  <a:schemeClr val="tx2"/>
                </a:solidFill>
                <a:effectLst/>
                <a:uLnTx/>
                <a:uFillTx/>
                <a:latin typeface="+mj-lt"/>
                <a:ea typeface="+mn-ea"/>
                <a:cs typeface="+mn-cs"/>
              </a:rPr>
              <a:t>-&gt; anonymes, gratuites, par internet (sur le site internet DG </a:t>
            </a:r>
            <a:r>
              <a:rPr kumimoji="0" lang="fr-FR" sz="3200" i="0" u="none" strike="noStrike" kern="1200" cap="none" spc="0" normalizeH="0" baseline="0" noProof="0" dirty="0" err="1" smtClean="0">
                <a:ln>
                  <a:noFill/>
                </a:ln>
                <a:solidFill>
                  <a:schemeClr val="tx2"/>
                </a:solidFill>
                <a:effectLst/>
                <a:uLnTx/>
                <a:uFillTx/>
                <a:latin typeface="+mj-lt"/>
                <a:ea typeface="+mn-ea"/>
                <a:cs typeface="+mn-cs"/>
              </a:rPr>
              <a:t>Comp</a:t>
            </a:r>
            <a:r>
              <a:rPr kumimoji="0" lang="fr-FR" sz="3200" i="0" u="none" strike="noStrike" kern="1200" cap="none" spc="0" normalizeH="0" baseline="0" noProof="0" dirty="0" smtClean="0">
                <a:ln>
                  <a:noFill/>
                </a:ln>
                <a:solidFill>
                  <a:schemeClr val="tx2"/>
                </a:solidFill>
                <a:effectLst/>
                <a:uLnTx/>
                <a:uFillTx/>
                <a:latin typeface="+mj-lt"/>
                <a:ea typeface="+mn-ea"/>
                <a:cs typeface="+mn-cs"/>
              </a:rPr>
              <a:t>)</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à 90% résolues en précontentieux</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endParaRPr kumimoji="0" lang="fr-FR" sz="1400" b="1" i="0" u="sng"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2</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 Suite à des </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contrôles </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de la DG </a:t>
            </a:r>
            <a:r>
              <a:rPr kumimoji="0" lang="fr-FR" sz="3200" b="1" i="0" u="sng" strike="noStrike" kern="1200" cap="none" spc="0" normalizeH="0" baseline="0" noProof="0" dirty="0" err="1" smtClean="0">
                <a:ln>
                  <a:noFill/>
                </a:ln>
                <a:solidFill>
                  <a:schemeClr val="tx2"/>
                </a:solidFill>
                <a:effectLst/>
                <a:uLnTx/>
                <a:uFillTx/>
                <a:latin typeface="+mj-lt"/>
                <a:ea typeface="+mn-ea"/>
                <a:cs typeface="+mn-cs"/>
              </a:rPr>
              <a:t>Comp</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a:t>
            </a:r>
            <a:r>
              <a:rPr kumimoji="0" lang="fr-FR" sz="3200" i="0" strike="noStrike" kern="1200" cap="none" spc="0" normalizeH="0" baseline="0" noProof="0" dirty="0" smtClean="0">
                <a:ln>
                  <a:noFill/>
                </a:ln>
                <a:solidFill>
                  <a:schemeClr val="tx2"/>
                </a:solidFill>
                <a:effectLst/>
                <a:uLnTx/>
                <a:uFillTx/>
                <a:latin typeface="+mj-lt"/>
                <a:ea typeface="+mn-ea"/>
                <a:cs typeface="+mn-cs"/>
              </a:rPr>
              <a:t>(par</a:t>
            </a:r>
            <a:r>
              <a:rPr kumimoji="0" lang="fr-FR" sz="3200" i="0" strike="noStrike" kern="1200" cap="none" spc="0" normalizeH="0" noProof="0" dirty="0" smtClean="0">
                <a:ln>
                  <a:noFill/>
                </a:ln>
                <a:solidFill>
                  <a:schemeClr val="tx2"/>
                </a:solidFill>
                <a:effectLst/>
                <a:uLnTx/>
                <a:uFillTx/>
                <a:latin typeface="+mj-lt"/>
                <a:ea typeface="+mn-ea"/>
                <a:cs typeface="+mn-cs"/>
              </a:rPr>
              <a:t> voie écrite)</a:t>
            </a:r>
            <a:endParaRPr kumimoji="0" lang="fr-FR" sz="3200" b="1" i="0" u="sng"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par le biais</a:t>
            </a:r>
            <a:r>
              <a:rPr kumimoji="0" lang="fr-FR" sz="3200" b="0" i="0" u="none" strike="noStrike" kern="1200" cap="none" spc="0" normalizeH="0" noProof="0" dirty="0" smtClean="0">
                <a:ln>
                  <a:noFill/>
                </a:ln>
                <a:solidFill>
                  <a:schemeClr val="tx2"/>
                </a:solidFill>
                <a:effectLst/>
                <a:uLnTx/>
                <a:uFillTx/>
                <a:latin typeface="+mj-lt"/>
                <a:ea typeface="+mn-ea"/>
                <a:cs typeface="+mn-cs"/>
              </a:rPr>
              <a:t> des ministères (via la RP et le SGAE)</a:t>
            </a:r>
            <a:endParaRPr kumimoji="0" lang="fr-FR" sz="32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endParaRPr kumimoji="0" lang="fr-FR" sz="1500" b="1" i="0" u="sng"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3</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-Suite à des annonces dans la </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presse</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peuvent aboutir à des contentieux</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ex: aides au secteur textile – ex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article 44 </a:t>
            </a:r>
            <a:r>
              <a:rPr kumimoji="0" lang="fr-FR" sz="3200" b="1" i="0" u="none" strike="noStrike" kern="1200" cap="none" spc="0" normalizeH="0" baseline="0" noProof="0" dirty="0" err="1" smtClean="0">
                <a:ln>
                  <a:noFill/>
                </a:ln>
                <a:solidFill>
                  <a:schemeClr val="tx2"/>
                </a:solidFill>
                <a:effectLst/>
                <a:uLnTx/>
                <a:uFillTx/>
                <a:latin typeface="+mj-lt"/>
                <a:ea typeface="+mn-ea"/>
                <a:cs typeface="+mn-cs"/>
              </a:rPr>
              <a:t>septiès</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 du CGI</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endParaRPr kumimoji="0" lang="fr-FR" sz="1700" b="1" i="0" u="sng"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4</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 Suite à des </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contrôles</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FEDER, FEADER, FSE, FEAMP</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contrôles d’opération plus ou moins ciblés</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plans de reprises FEDER </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-&gt; Actions collectives - Photovoltaïque – RFF SNCF</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endParaRPr lang="fr-FR" sz="2200" dirty="0" smtClean="0">
              <a:solidFill>
                <a:schemeClr val="tx2"/>
              </a:solidFill>
              <a:latin typeface="+mj-lt"/>
            </a:endParaRP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5</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 A l’occasion du </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contrôle de légalité</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 du Préfet, contentieux </a:t>
            </a:r>
            <a:r>
              <a:rPr kumimoji="0" lang="fr-FR" sz="3200" b="1" i="0" u="sng" strike="noStrike" kern="1200" cap="none" spc="0" normalizeH="0" baseline="0" noProof="0" dirty="0" err="1" smtClean="0">
                <a:ln>
                  <a:noFill/>
                </a:ln>
                <a:solidFill>
                  <a:schemeClr val="tx2"/>
                </a:solidFill>
                <a:effectLst/>
                <a:uLnTx/>
                <a:uFillTx/>
                <a:latin typeface="+mj-lt"/>
                <a:ea typeface="+mn-ea"/>
                <a:cs typeface="+mn-cs"/>
              </a:rPr>
              <a:t>administ</a:t>
            </a:r>
            <a:r>
              <a:rPr kumimoji="0" lang="fr-FR" sz="3200" b="1" i="0" u="sng" strike="noStrike" kern="1200" cap="none" spc="0" normalizeH="0" baseline="0" noProof="0" dirty="0" smtClean="0">
                <a:ln>
                  <a:noFill/>
                </a:ln>
                <a:solidFill>
                  <a:schemeClr val="tx2"/>
                </a:solidFill>
                <a:effectLst/>
                <a:uLnTx/>
                <a:uFillTx/>
                <a:latin typeface="+mj-lt"/>
                <a:ea typeface="+mn-ea"/>
                <a:cs typeface="+mn-cs"/>
              </a:rPr>
              <a:t>.</a:t>
            </a:r>
          </a:p>
          <a:p>
            <a:pPr marL="0" marR="0" lvl="0" indent="0" defTabSz="914400" rtl="0" eaLnBrk="1" fontAlgn="auto" latinLnBrk="0" hangingPunct="1">
              <a:lnSpc>
                <a:spcPct val="90000"/>
              </a:lnSpc>
              <a:spcBef>
                <a:spcPct val="20000"/>
              </a:spcBef>
              <a:spcAft>
                <a:spcPts val="0"/>
              </a:spcAft>
              <a:buClr>
                <a:schemeClr val="accent3"/>
              </a:buClr>
              <a:buSzTx/>
              <a:buFont typeface="Wingdings" pitchFamily="2" charset="2"/>
              <a:buNone/>
              <a:tabLst/>
              <a:defRPr/>
            </a:pPr>
            <a:r>
              <a:rPr lang="fr-FR" sz="3200" dirty="0" smtClean="0">
                <a:solidFill>
                  <a:schemeClr val="tx2"/>
                </a:solidFill>
                <a:latin typeface="+mj-lt"/>
              </a:rPr>
              <a:t>Le respect du droit européen fait partie de la légalité interne</a:t>
            </a:r>
            <a:endParaRPr kumimoji="0" lang="fr-FR" sz="3200" i="0" strike="noStrike" kern="1200" cap="none" spc="0" normalizeH="0" baseline="0" noProof="0" dirty="0" smtClean="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29</a:t>
            </a:fld>
            <a:endParaRPr lang="fr-FR" dirty="0"/>
          </a:p>
        </p:txBody>
      </p:sp>
      <p:sp>
        <p:nvSpPr>
          <p:cNvPr id="2" name="Espace réservé de la date 1"/>
          <p:cNvSpPr>
            <a:spLocks noGrp="1"/>
          </p:cNvSpPr>
          <p:nvPr>
            <p:ph type="dt" sz="half" idx="10"/>
          </p:nvPr>
        </p:nvSpPr>
        <p:spPr>
          <a:xfrm>
            <a:off x="4058721" y="6492875"/>
            <a:ext cx="2133600" cy="365125"/>
          </a:xfrm>
        </p:spPr>
        <p:txBody>
          <a:bodyPr/>
          <a:lstStyle/>
          <a:p>
            <a:fld id="{8175AADF-E861-4D12-8A4F-8D8847C54C6F}" type="datetime1">
              <a:rPr lang="fr-FR" smtClean="0"/>
              <a:t>23/11/2016</a:t>
            </a:fld>
            <a:endParaRPr lang="fr-FR" dirty="0"/>
          </a:p>
        </p:txBody>
      </p:sp>
      <p:pic>
        <p:nvPicPr>
          <p:cNvPr id="8" name="Image 7"/>
          <p:cNvPicPr>
            <a:picLocks noChangeAspect="1"/>
          </p:cNvPicPr>
          <p:nvPr/>
        </p:nvPicPr>
        <p:blipFill>
          <a:blip r:embed="rId2"/>
          <a:stretch>
            <a:fillRect/>
          </a:stretch>
        </p:blipFill>
        <p:spPr>
          <a:xfrm>
            <a:off x="6858248" y="4077072"/>
            <a:ext cx="882724" cy="910096"/>
          </a:xfrm>
          <a:prstGeom prst="rect">
            <a:avLst/>
          </a:prstGeom>
        </p:spPr>
      </p:pic>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3"/>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4">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4">
                                            <p:txEl>
                                              <p:pRg st="16" end="1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42844" y="28556"/>
            <a:ext cx="8447088" cy="471486"/>
          </a:xfrm>
        </p:spPr>
        <p:txBody>
          <a:bodyPr>
            <a:normAutofit fontScale="90000"/>
          </a:bodyPr>
          <a:lstStyle/>
          <a:p>
            <a:pPr fontAlgn="auto">
              <a:spcAft>
                <a:spcPts val="0"/>
              </a:spcAft>
              <a:defRPr/>
            </a:pPr>
            <a:r>
              <a:rPr lang="fr-FR" b="1" dirty="0" smtClean="0"/>
              <a:t>Plusieurs niveaux de r</a:t>
            </a:r>
            <a:r>
              <a:rPr lang="fr-FR" b="1" dirty="0" smtClean="0">
                <a:latin typeface="Times New Roman"/>
              </a:rPr>
              <a:t>è</a:t>
            </a:r>
            <a:r>
              <a:rPr lang="fr-FR" b="1" dirty="0" smtClean="0"/>
              <a:t>gles</a:t>
            </a:r>
          </a:p>
        </p:txBody>
      </p:sp>
      <p:graphicFrame>
        <p:nvGraphicFramePr>
          <p:cNvPr id="4099" name="Object 3"/>
          <p:cNvGraphicFramePr>
            <a:graphicFrameLocks noGrp="1" noChangeAspect="1"/>
          </p:cNvGraphicFramePr>
          <p:nvPr>
            <p:ph type="clipArt" sz="half" idx="1"/>
          </p:nvPr>
        </p:nvGraphicFramePr>
        <p:xfrm>
          <a:off x="900113" y="4714884"/>
          <a:ext cx="685800" cy="504825"/>
        </p:xfrm>
        <a:graphic>
          <a:graphicData uri="http://schemas.openxmlformats.org/presentationml/2006/ole">
            <mc:AlternateContent xmlns:mc="http://schemas.openxmlformats.org/markup-compatibility/2006">
              <mc:Choice xmlns:v="urn:schemas-microsoft-com:vml" Requires="v">
                <p:oleObj spid="_x0000_s1461" name="Clip" r:id="rId6" imgW="4762500" imgH="3505200" progId="">
                  <p:embed/>
                </p:oleObj>
              </mc:Choice>
              <mc:Fallback>
                <p:oleObj name="Clip" r:id="rId6" imgW="4762500" imgH="350520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113" y="4714884"/>
                        <a:ext cx="685800" cy="504825"/>
                      </a:xfrm>
                      <a:prstGeom prst="rect">
                        <a:avLst/>
                      </a:prstGeom>
                      <a:solidFill>
                        <a:schemeClr val="tx2"/>
                      </a:solidFill>
                      <a:ln>
                        <a:noFill/>
                      </a:ln>
                      <a:extLs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4100" name="Rectangle 4"/>
          <p:cNvSpPr>
            <a:spLocks noGrp="1" noChangeArrowheads="1"/>
          </p:cNvSpPr>
          <p:nvPr>
            <p:ph type="body" sz="half" idx="2"/>
          </p:nvPr>
        </p:nvSpPr>
        <p:spPr>
          <a:xfrm>
            <a:off x="1619250" y="764704"/>
            <a:ext cx="7524750" cy="5164626"/>
          </a:xfrm>
        </p:spPr>
        <p:txBody>
          <a:bodyPr>
            <a:normAutofit fontScale="92500" lnSpcReduction="20000"/>
          </a:bodyPr>
          <a:lstStyle/>
          <a:p>
            <a:r>
              <a:rPr lang="fr-FR" sz="2400" b="1" u="sng" dirty="0" smtClean="0">
                <a:solidFill>
                  <a:schemeClr val="tx2"/>
                </a:solidFill>
                <a:latin typeface="+mj-lt"/>
              </a:rPr>
              <a:t>Règles européennes des</a:t>
            </a:r>
            <a:r>
              <a:rPr lang="fr-FR" sz="2400" b="1" u="sng" dirty="0" smtClean="0">
                <a:solidFill>
                  <a:srgbClr val="FF0000"/>
                </a:solidFill>
                <a:latin typeface="+mj-lt"/>
              </a:rPr>
              <a:t> Aides d’Etat:</a:t>
            </a:r>
            <a:r>
              <a:rPr lang="fr-FR" sz="2400" dirty="0" smtClean="0">
                <a:solidFill>
                  <a:srgbClr val="FF0000"/>
                </a:solidFill>
                <a:latin typeface="+mj-lt"/>
              </a:rPr>
              <a:t>  </a:t>
            </a:r>
            <a:r>
              <a:rPr lang="fr-FR" sz="2400" dirty="0" smtClean="0">
                <a:solidFill>
                  <a:schemeClr val="tx2"/>
                </a:solidFill>
                <a:latin typeface="+mj-lt"/>
              </a:rPr>
              <a:t>	</a:t>
            </a:r>
            <a:r>
              <a:rPr lang="fr-FR" sz="2400" b="1" i="1" dirty="0" smtClean="0">
                <a:solidFill>
                  <a:schemeClr val="tx2"/>
                </a:solidFill>
                <a:latin typeface="+mj-lt"/>
              </a:rPr>
              <a:t>quelles aides ?</a:t>
            </a:r>
          </a:p>
          <a:p>
            <a:pPr lvl="2"/>
            <a:r>
              <a:rPr lang="fr-FR" sz="1800" b="1" dirty="0" smtClean="0">
                <a:solidFill>
                  <a:schemeClr val="tx2"/>
                </a:solidFill>
                <a:latin typeface="+mj-lt"/>
              </a:rPr>
              <a:t>Primauté des règles européennes</a:t>
            </a:r>
          </a:p>
          <a:p>
            <a:pPr lvl="2"/>
            <a:r>
              <a:rPr lang="fr-FR" sz="1800" b="1" dirty="0" smtClean="0">
                <a:solidFill>
                  <a:schemeClr val="tx2"/>
                </a:solidFill>
                <a:latin typeface="+mj-lt"/>
              </a:rPr>
              <a:t>Les règles européennes définissent</a:t>
            </a:r>
            <a:r>
              <a:rPr lang="fr-FR" sz="1800" dirty="0" smtClean="0">
                <a:solidFill>
                  <a:schemeClr val="tx2"/>
                </a:solidFill>
                <a:latin typeface="+mj-lt"/>
              </a:rPr>
              <a:t> la </a:t>
            </a:r>
            <a:r>
              <a:rPr lang="fr-FR" sz="1600" dirty="0" smtClean="0">
                <a:solidFill>
                  <a:schemeClr val="tx2"/>
                </a:solidFill>
                <a:latin typeface="+mj-lt"/>
              </a:rPr>
              <a:t>forme des aides , les types d’entreprises, les intensités d’aide , les dépenses éligibles</a:t>
            </a:r>
          </a:p>
          <a:p>
            <a:pPr lvl="6"/>
            <a:endParaRPr lang="fr-FR" sz="1200" dirty="0" smtClean="0">
              <a:solidFill>
                <a:schemeClr val="tx2"/>
              </a:solidFill>
              <a:latin typeface="+mj-lt"/>
            </a:endParaRPr>
          </a:p>
          <a:p>
            <a:r>
              <a:rPr lang="fr-FR" sz="2000" b="1" u="sng" dirty="0" smtClean="0">
                <a:solidFill>
                  <a:schemeClr val="tx2"/>
                </a:solidFill>
              </a:rPr>
              <a:t>Règles européennes des </a:t>
            </a:r>
            <a:r>
              <a:rPr lang="fr-FR" sz="2000" b="1" u="sng" dirty="0" smtClean="0">
                <a:solidFill>
                  <a:srgbClr val="FF0000"/>
                </a:solidFill>
              </a:rPr>
              <a:t>FESI:</a:t>
            </a:r>
            <a:r>
              <a:rPr lang="fr-FR" sz="2000" dirty="0" smtClean="0">
                <a:solidFill>
                  <a:schemeClr val="tx2"/>
                </a:solidFill>
              </a:rPr>
              <a:t>               </a:t>
            </a:r>
            <a:r>
              <a:rPr lang="fr-FR" sz="2000" b="1" i="1" dirty="0" smtClean="0">
                <a:solidFill>
                  <a:schemeClr val="tx2"/>
                </a:solidFill>
              </a:rPr>
              <a:t>les règles du cofinancement FESI</a:t>
            </a:r>
          </a:p>
          <a:p>
            <a:pPr lvl="2"/>
            <a:r>
              <a:rPr lang="fr-FR" sz="1600" b="1" dirty="0" smtClean="0">
                <a:solidFill>
                  <a:schemeClr val="tx2"/>
                </a:solidFill>
                <a:latin typeface="+mj-lt"/>
              </a:rPr>
              <a:t>Spécificités de l’intervention FEDER FSE FEADER FEAMP dont CTE</a:t>
            </a:r>
          </a:p>
          <a:p>
            <a:pPr lvl="3"/>
            <a:endParaRPr lang="fr-FR" sz="1200" b="1" dirty="0" smtClean="0">
              <a:solidFill>
                <a:schemeClr val="tx2"/>
              </a:solidFill>
              <a:latin typeface="+mj-lt"/>
            </a:endParaRPr>
          </a:p>
          <a:p>
            <a:pPr lvl="3"/>
            <a:endParaRPr lang="fr-FR" sz="1200" b="1" dirty="0" smtClean="0">
              <a:solidFill>
                <a:schemeClr val="tx2"/>
              </a:solidFill>
              <a:latin typeface="+mj-lt"/>
            </a:endParaRPr>
          </a:p>
          <a:p>
            <a:pPr lvl="3"/>
            <a:endParaRPr lang="fr-FR" sz="1200" b="1" u="sng" dirty="0" smtClean="0">
              <a:solidFill>
                <a:schemeClr val="tx2"/>
              </a:solidFill>
              <a:latin typeface="+mj-lt"/>
            </a:endParaRPr>
          </a:p>
          <a:p>
            <a:r>
              <a:rPr lang="fr-FR" sz="2400" b="1" u="sng" dirty="0" smtClean="0">
                <a:solidFill>
                  <a:schemeClr val="tx2"/>
                </a:solidFill>
                <a:latin typeface="+mj-lt"/>
              </a:rPr>
              <a:t>Règles Nationales ex</a:t>
            </a:r>
            <a:r>
              <a:rPr lang="fr-FR" sz="2400" b="1" u="sng" dirty="0" smtClean="0">
                <a:solidFill>
                  <a:srgbClr val="FF0000"/>
                </a:solidFill>
                <a:latin typeface="+mj-lt"/>
              </a:rPr>
              <a:t> CGCT:</a:t>
            </a:r>
            <a:r>
              <a:rPr lang="fr-FR" sz="2400" dirty="0" smtClean="0">
                <a:solidFill>
                  <a:schemeClr val="tx2"/>
                </a:solidFill>
                <a:latin typeface="+mj-lt"/>
              </a:rPr>
              <a:t> </a:t>
            </a:r>
            <a:r>
              <a:rPr lang="fr-FR" sz="2400" b="1" i="1" dirty="0" smtClean="0">
                <a:solidFill>
                  <a:schemeClr val="tx2"/>
                </a:solidFill>
                <a:latin typeface="+mj-lt"/>
              </a:rPr>
              <a:t>qui peut les donner et où?</a:t>
            </a:r>
          </a:p>
          <a:p>
            <a:pPr lvl="2"/>
            <a:r>
              <a:rPr lang="fr-FR" sz="1800" dirty="0" smtClean="0">
                <a:solidFill>
                  <a:schemeClr val="tx2"/>
                </a:solidFill>
                <a:latin typeface="+mj-lt"/>
              </a:rPr>
              <a:t>l</a:t>
            </a:r>
            <a:r>
              <a:rPr lang="fr-FR" sz="1800" b="1" u="sng" dirty="0" smtClean="0">
                <a:solidFill>
                  <a:schemeClr val="tx2"/>
                </a:solidFill>
                <a:latin typeface="+mj-lt"/>
              </a:rPr>
              <a:t>’Etat</a:t>
            </a:r>
            <a:r>
              <a:rPr lang="fr-FR" sz="1800" dirty="0" smtClean="0">
                <a:solidFill>
                  <a:schemeClr val="tx2"/>
                </a:solidFill>
                <a:latin typeface="+mj-lt"/>
              </a:rPr>
              <a:t> mène la politique économique (constitution de 1958)</a:t>
            </a:r>
          </a:p>
          <a:p>
            <a:pPr lvl="2"/>
            <a:r>
              <a:rPr lang="fr-FR" sz="1800" b="1" u="sng" dirty="0" smtClean="0">
                <a:solidFill>
                  <a:schemeClr val="tx2"/>
                </a:solidFill>
                <a:latin typeface="+mj-lt"/>
              </a:rPr>
              <a:t>La loi</a:t>
            </a:r>
            <a:r>
              <a:rPr lang="fr-FR" sz="1800" b="1" dirty="0" smtClean="0">
                <a:solidFill>
                  <a:schemeClr val="tx2"/>
                </a:solidFill>
                <a:latin typeface="+mj-lt"/>
              </a:rPr>
              <a:t> </a:t>
            </a:r>
            <a:r>
              <a:rPr lang="fr-FR" sz="1800" dirty="0" smtClean="0">
                <a:solidFill>
                  <a:schemeClr val="tx2"/>
                </a:solidFill>
                <a:latin typeface="+mj-lt"/>
              </a:rPr>
              <a:t>(CGCT) répartit les compétences d’intervention économique entre les </a:t>
            </a:r>
            <a:r>
              <a:rPr lang="fr-FR" sz="1800" b="1" u="sng" dirty="0" smtClean="0">
                <a:solidFill>
                  <a:schemeClr val="tx2"/>
                </a:solidFill>
                <a:latin typeface="+mj-lt"/>
              </a:rPr>
              <a:t>collectivités locales</a:t>
            </a:r>
          </a:p>
          <a:p>
            <a:pPr lvl="2"/>
            <a:r>
              <a:rPr lang="fr-FR" sz="1800" b="1" u="sng" dirty="0" smtClean="0">
                <a:solidFill>
                  <a:schemeClr val="tx2"/>
                </a:solidFill>
                <a:latin typeface="+mj-lt"/>
              </a:rPr>
              <a:t>La région: </a:t>
            </a:r>
            <a:r>
              <a:rPr lang="fr-FR" sz="1800" dirty="0" smtClean="0">
                <a:solidFill>
                  <a:schemeClr val="tx2"/>
                </a:solidFill>
                <a:latin typeface="+mj-lt"/>
              </a:rPr>
              <a:t> chef de file de l’intervention économique</a:t>
            </a:r>
          </a:p>
          <a:p>
            <a:pPr lvl="4"/>
            <a:endParaRPr lang="fr-FR" sz="800" dirty="0" smtClean="0">
              <a:solidFill>
                <a:schemeClr val="tx2"/>
              </a:solidFill>
              <a:latin typeface="+mj-lt"/>
            </a:endParaRPr>
          </a:p>
          <a:p>
            <a:r>
              <a:rPr lang="fr-FR" sz="2400" b="1" dirty="0" smtClean="0">
                <a:solidFill>
                  <a:schemeClr val="tx2"/>
                </a:solidFill>
                <a:latin typeface="+mj-lt"/>
              </a:rPr>
              <a:t>Application </a:t>
            </a:r>
            <a:r>
              <a:rPr lang="fr-FR" sz="2400" b="1" u="sng" dirty="0" smtClean="0">
                <a:solidFill>
                  <a:srgbClr val="FF0000"/>
                </a:solidFill>
                <a:latin typeface="+mj-lt"/>
              </a:rPr>
              <a:t>CUMULATIVE</a:t>
            </a:r>
            <a:r>
              <a:rPr lang="fr-FR" sz="2400" b="1" dirty="0" smtClean="0">
                <a:solidFill>
                  <a:srgbClr val="FF0000"/>
                </a:solidFill>
                <a:latin typeface="+mj-lt"/>
              </a:rPr>
              <a:t> </a:t>
            </a:r>
            <a:r>
              <a:rPr lang="fr-FR" sz="2400" b="1" dirty="0" smtClean="0">
                <a:solidFill>
                  <a:schemeClr val="tx2"/>
                </a:solidFill>
                <a:latin typeface="+mj-lt"/>
              </a:rPr>
              <a:t>des 3 niveaux</a:t>
            </a:r>
            <a:r>
              <a:rPr lang="fr-FR" sz="2400" dirty="0" smtClean="0">
                <a:solidFill>
                  <a:schemeClr val="tx2"/>
                </a:solidFill>
                <a:latin typeface="+mj-lt"/>
              </a:rPr>
              <a:t> </a:t>
            </a:r>
          </a:p>
          <a:p>
            <a:r>
              <a:rPr lang="fr-FR" sz="2000" dirty="0" smtClean="0">
                <a:solidFill>
                  <a:schemeClr val="tx2"/>
                </a:solidFill>
                <a:latin typeface="+mj-lt"/>
              </a:rPr>
              <a:t>Respecter la loi française (le CGCT) </a:t>
            </a:r>
            <a:r>
              <a:rPr lang="fr-FR" sz="2000" b="1" dirty="0" smtClean="0">
                <a:solidFill>
                  <a:schemeClr val="tx2"/>
                </a:solidFill>
                <a:latin typeface="+mj-lt"/>
              </a:rPr>
              <a:t>ET </a:t>
            </a:r>
            <a:r>
              <a:rPr lang="fr-FR" sz="2000" dirty="0" smtClean="0">
                <a:solidFill>
                  <a:schemeClr val="tx2"/>
                </a:solidFill>
                <a:latin typeface="+mj-lt"/>
              </a:rPr>
              <a:t>les règles européennes </a:t>
            </a:r>
          </a:p>
          <a:p>
            <a:pPr lvl="1"/>
            <a:endParaRPr lang="fr-FR" sz="1600" dirty="0" smtClean="0">
              <a:solidFill>
                <a:schemeClr val="tx2"/>
              </a:solidFill>
              <a:latin typeface="+mj-lt"/>
            </a:endParaRPr>
          </a:p>
          <a:p>
            <a:pPr>
              <a:buNone/>
            </a:pPr>
            <a:r>
              <a:rPr lang="fr-FR" sz="2200" b="1" dirty="0" smtClean="0">
                <a:solidFill>
                  <a:srgbClr val="FF0000"/>
                </a:solidFill>
                <a:latin typeface="+mj-lt"/>
              </a:rPr>
              <a:t>EN CAS DE CONFLIT ENTRE DEUX REGLES IL CONVIENT D’APPLIQUER LA REGLE LA PLUS  STRICTE</a:t>
            </a:r>
          </a:p>
        </p:txBody>
      </p:sp>
      <p:graphicFrame>
        <p:nvGraphicFramePr>
          <p:cNvPr id="4101" name="Object 5"/>
          <p:cNvGraphicFramePr>
            <a:graphicFrameLocks noChangeAspect="1"/>
          </p:cNvGraphicFramePr>
          <p:nvPr/>
        </p:nvGraphicFramePr>
        <p:xfrm>
          <a:off x="900113" y="5286388"/>
          <a:ext cx="685800" cy="506413"/>
        </p:xfrm>
        <a:graphic>
          <a:graphicData uri="http://schemas.openxmlformats.org/presentationml/2006/ole">
            <mc:AlternateContent xmlns:mc="http://schemas.openxmlformats.org/markup-compatibility/2006">
              <mc:Choice xmlns:v="urn:schemas-microsoft-com:vml" Requires="v">
                <p:oleObj spid="_x0000_s1462" name="Clip" r:id="rId8" imgW="4762500" imgH="3505200" progId="">
                  <p:embed/>
                </p:oleObj>
              </mc:Choice>
              <mc:Fallback>
                <p:oleObj name="Clip" r:id="rId8" imgW="4762500" imgH="3505200" progId="">
                  <p:embed/>
                  <p:pic>
                    <p:nvPicPr>
                      <p:cNvPr id="0" name="Object 5"/>
                      <p:cNvPicPr>
                        <a:picLocks noChangeAspect="1" noChangeArrowheads="1"/>
                      </p:cNvPicPr>
                      <p:nvPr/>
                    </p:nvPicPr>
                    <p:blipFill>
                      <a:blip r:embed="rId7">
                        <a:lum bright="12000"/>
                        <a:extLst>
                          <a:ext uri="{28A0092B-C50C-407E-A947-70E740481C1C}">
                            <a14:useLocalDpi xmlns:a14="http://schemas.microsoft.com/office/drawing/2010/main" val="0"/>
                          </a:ext>
                        </a:extLst>
                      </a:blip>
                      <a:srcRect/>
                      <a:stretch>
                        <a:fillRect/>
                      </a:stretch>
                    </p:blipFill>
                    <p:spPr bwMode="auto">
                      <a:xfrm>
                        <a:off x="900113" y="5286388"/>
                        <a:ext cx="685800" cy="506413"/>
                      </a:xfrm>
                      <a:prstGeom prst="rect">
                        <a:avLst/>
                      </a:prstGeom>
                      <a:solidFill>
                        <a:schemeClr val="tx2"/>
                      </a:solidFill>
                      <a:ln>
                        <a:noFill/>
                      </a:ln>
                      <a:extLs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4102" name="Picture 6"/>
          <p:cNvPicPr>
            <a:picLocks noChangeArrowheads="1"/>
          </p:cNvPicPr>
          <p:nvPr/>
        </p:nvPicPr>
        <p:blipFill>
          <a:blip r:embed="rId9" cstate="print"/>
          <a:srcRect/>
          <a:stretch>
            <a:fillRect/>
          </a:stretch>
        </p:blipFill>
        <p:spPr bwMode="auto">
          <a:xfrm>
            <a:off x="366359" y="928670"/>
            <a:ext cx="1155339" cy="714380"/>
          </a:xfrm>
          <a:prstGeom prst="rect">
            <a:avLst/>
          </a:prstGeom>
          <a:noFill/>
          <a:ln w="12700">
            <a:noFill/>
            <a:miter lim="800000"/>
            <a:headEnd/>
            <a:tailEnd/>
          </a:ln>
        </p:spPr>
      </p:pic>
      <p:graphicFrame>
        <p:nvGraphicFramePr>
          <p:cNvPr id="4103" name="Object 7"/>
          <p:cNvGraphicFramePr>
            <a:graphicFrameLocks noChangeAspect="1"/>
          </p:cNvGraphicFramePr>
          <p:nvPr/>
        </p:nvGraphicFramePr>
        <p:xfrm>
          <a:off x="359653" y="3143248"/>
          <a:ext cx="1211951" cy="785818"/>
        </p:xfrm>
        <a:graphic>
          <a:graphicData uri="http://schemas.openxmlformats.org/presentationml/2006/ole">
            <mc:AlternateContent xmlns:mc="http://schemas.openxmlformats.org/markup-compatibility/2006">
              <mc:Choice xmlns:v="urn:schemas-microsoft-com:vml" Requires="v">
                <p:oleObj spid="_x0000_s1463" name="Document" r:id="rId11" imgW="1200912" imgH="713232" progId="Word.Document.8">
                  <p:embed/>
                </p:oleObj>
              </mc:Choice>
              <mc:Fallback>
                <p:oleObj name="Document" r:id="rId11" imgW="1200912" imgH="713232" progId="Word.Document.8">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9653" y="3143248"/>
                        <a:ext cx="1211951" cy="78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cxnSp>
        <p:nvCxnSpPr>
          <p:cNvPr id="13" name="Connecteur droit 12"/>
          <p:cNvCxnSpPr/>
          <p:nvPr/>
        </p:nvCxnSpPr>
        <p:spPr>
          <a:xfrm>
            <a:off x="0" y="2928934"/>
            <a:ext cx="9144000" cy="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4" name="Espace réservé du pied de page 13"/>
          <p:cNvSpPr>
            <a:spLocks noGrp="1"/>
          </p:cNvSpPr>
          <p:nvPr>
            <p:ph type="ftr" sz="quarter" idx="11"/>
          </p:nvPr>
        </p:nvSpPr>
        <p:spPr/>
        <p:txBody>
          <a:bodyPr/>
          <a:lstStyle/>
          <a:p>
            <a:pPr>
              <a:defRPr/>
            </a:pPr>
            <a:r>
              <a:rPr lang="fr-FR" smtClean="0"/>
              <a:t>JP BOVE www.fcae.eu</a:t>
            </a:r>
            <a:endParaRPr lang="fr-FR"/>
          </a:p>
        </p:txBody>
      </p:sp>
      <p:sp>
        <p:nvSpPr>
          <p:cNvPr id="12" name="Espace réservé du numéro de diapositive 11"/>
          <p:cNvSpPr>
            <a:spLocks noGrp="1"/>
          </p:cNvSpPr>
          <p:nvPr>
            <p:ph type="sldNum" sz="quarter" idx="12"/>
          </p:nvPr>
        </p:nvSpPr>
        <p:spPr/>
        <p:txBody>
          <a:bodyPr/>
          <a:lstStyle/>
          <a:p>
            <a:pPr>
              <a:defRPr/>
            </a:pPr>
            <a:fld id="{2B2F14F2-6F88-4976-92D5-6E4131E28739}" type="slidenum">
              <a:rPr lang="fr-FR" smtClean="0"/>
              <a:pPr>
                <a:defRPr/>
              </a:pPr>
              <a:t>3</a:t>
            </a:fld>
            <a:endParaRPr lang="fr-FR"/>
          </a:p>
        </p:txBody>
      </p:sp>
      <p:sp>
        <p:nvSpPr>
          <p:cNvPr id="2" name="Espace réservé de la date 1"/>
          <p:cNvSpPr>
            <a:spLocks noGrp="1"/>
          </p:cNvSpPr>
          <p:nvPr>
            <p:ph type="dt" sz="half" idx="10"/>
          </p:nvPr>
        </p:nvSpPr>
        <p:spPr>
          <a:xfrm>
            <a:off x="4007659" y="6475073"/>
            <a:ext cx="2133600" cy="365125"/>
          </a:xfrm>
        </p:spPr>
        <p:txBody>
          <a:bodyPr/>
          <a:lstStyle/>
          <a:p>
            <a:pPr>
              <a:defRPr/>
            </a:pPr>
            <a:fld id="{490E7E8C-E91B-4E3D-96C6-BD52215FC4BA}" type="datetime1">
              <a:rPr lang="fr-FR" smtClean="0"/>
              <a:t>23/11/2016</a:t>
            </a:fld>
            <a:endParaRPr lang="fr-FR" dirty="0"/>
          </a:p>
        </p:txBody>
      </p:sp>
      <p:sp>
        <p:nvSpPr>
          <p:cNvPr id="3" name="Rectangle à coins arrondis 2"/>
          <p:cNvSpPr/>
          <p:nvPr/>
        </p:nvSpPr>
        <p:spPr>
          <a:xfrm>
            <a:off x="1684015" y="5219709"/>
            <a:ext cx="7208465" cy="709621"/>
          </a:xfrm>
          <a:prstGeom prst="roundRect">
            <a:avLst/>
          </a:prstGeom>
          <a:solidFill>
            <a:srgbClr val="FF00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13"/>
          <a:stretch>
            <a:fillRect/>
          </a:stretch>
        </p:blipFill>
        <p:spPr>
          <a:xfrm>
            <a:off x="524266" y="1910337"/>
            <a:ext cx="882724" cy="910096"/>
          </a:xfrm>
          <a:prstGeom prst="rect">
            <a:avLst/>
          </a:prstGeom>
        </p:spPr>
      </p:pic>
      <p:pic>
        <p:nvPicPr>
          <p:cNvPr id="18" name="Picture 4" descr="Afficher l'image d'origine"/>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8"/>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LOGOFF.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102"/>
                                        </p:tgtEl>
                                        <p:attrNameLst>
                                          <p:attrName>style.visibility</p:attrName>
                                        </p:attrNameLst>
                                      </p:cBhvr>
                                      <p:to>
                                        <p:strVal val="visible"/>
                                      </p:to>
                                    </p:set>
                                    <p:anim calcmode="lin" valueType="num">
                                      <p:cBhvr additive="base">
                                        <p:cTn id="13" dur="500" fill="hold"/>
                                        <p:tgtEl>
                                          <p:spTgt spid="4102"/>
                                        </p:tgtEl>
                                        <p:attrNameLst>
                                          <p:attrName>ppt_x</p:attrName>
                                        </p:attrNameLst>
                                      </p:cBhvr>
                                      <p:tavLst>
                                        <p:tav tm="0">
                                          <p:val>
                                            <p:strVal val="0-#ppt_w/2"/>
                                          </p:val>
                                        </p:tav>
                                        <p:tav tm="100000">
                                          <p:val>
                                            <p:strVal val="#ppt_x"/>
                                          </p:val>
                                        </p:tav>
                                      </p:tavLst>
                                    </p:anim>
                                    <p:anim calcmode="lin" valueType="num">
                                      <p:cBhvr additive="base">
                                        <p:cTn id="14" dur="500" fill="hold"/>
                                        <p:tgtEl>
                                          <p:spTgt spid="410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00">
                                            <p:txEl>
                                              <p:pRg st="0" end="0"/>
                                            </p:txEl>
                                          </p:spTgt>
                                        </p:tgtEl>
                                        <p:attrNameLst>
                                          <p:attrName>style.visibility</p:attrName>
                                        </p:attrNameLst>
                                      </p:cBhvr>
                                      <p:to>
                                        <p:strVal val="visible"/>
                                      </p:to>
                                    </p:set>
                                    <p:anim calcmode="lin" valueType="num">
                                      <p:cBhvr additive="base">
                                        <p:cTn id="19"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0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5" name="Machine à écrire.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4100">
                                            <p:txEl>
                                              <p:pRg st="1" end="1"/>
                                            </p:txEl>
                                          </p:spTgt>
                                        </p:tgtEl>
                                        <p:attrNameLst>
                                          <p:attrName>style.visibility</p:attrName>
                                        </p:attrNameLst>
                                      </p:cBhvr>
                                      <p:to>
                                        <p:strVal val="visible"/>
                                      </p:to>
                                    </p:set>
                                    <p:anim calcmode="lin" valueType="num">
                                      <p:cBhvr additive="base">
                                        <p:cTn id="23"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100">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5" name="Machine à écrire.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4100">
                                            <p:txEl>
                                              <p:pRg st="2" end="2"/>
                                            </p:txEl>
                                          </p:spTgt>
                                        </p:tgtEl>
                                        <p:attrNameLst>
                                          <p:attrName>style.visibility</p:attrName>
                                        </p:attrNameLst>
                                      </p:cBhvr>
                                      <p:to>
                                        <p:strVal val="visible"/>
                                      </p:to>
                                    </p:set>
                                    <p:anim calcmode="lin" valueType="num">
                                      <p:cBhvr additive="base">
                                        <p:cTn id="27" dur="500" fill="hold"/>
                                        <p:tgtEl>
                                          <p:spTgt spid="4100">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00">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5" name="Machine à écrire.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4100">
                                            <p:txEl>
                                              <p:pRg st="4" end="4"/>
                                            </p:txEl>
                                          </p:spTgt>
                                        </p:tgtEl>
                                        <p:attrNameLst>
                                          <p:attrName>style.visibility</p:attrName>
                                        </p:attrNameLst>
                                      </p:cBhvr>
                                      <p:to>
                                        <p:strVal val="visible"/>
                                      </p:to>
                                    </p:set>
                                    <p:anim calcmode="lin" valueType="num">
                                      <p:cBhvr additive="base">
                                        <p:cTn id="39" dur="500" fill="hold"/>
                                        <p:tgtEl>
                                          <p:spTgt spid="4100">
                                            <p:txEl>
                                              <p:pRg st="4" end="4"/>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100">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5" name="Machine à écrire.wav"/>
                                        </p:tgtEl>
                                      </p:cMediaNode>
                                    </p:audio>
                                  </p:subTnLst>
                                </p:cTn>
                              </p:par>
                              <p:par>
                                <p:cTn id="41" presetID="2" presetClass="entr" presetSubtype="8" fill="hold" grpId="0" nodeType="withEffect">
                                  <p:stCondLst>
                                    <p:cond delay="0"/>
                                  </p:stCondLst>
                                  <p:childTnLst>
                                    <p:set>
                                      <p:cBhvr>
                                        <p:cTn id="42" dur="1" fill="hold">
                                          <p:stCondLst>
                                            <p:cond delay="0"/>
                                          </p:stCondLst>
                                        </p:cTn>
                                        <p:tgtEl>
                                          <p:spTgt spid="4100">
                                            <p:txEl>
                                              <p:pRg st="5" end="5"/>
                                            </p:txEl>
                                          </p:spTgt>
                                        </p:tgtEl>
                                        <p:attrNameLst>
                                          <p:attrName>style.visibility</p:attrName>
                                        </p:attrNameLst>
                                      </p:cBhvr>
                                      <p:to>
                                        <p:strVal val="visible"/>
                                      </p:to>
                                    </p:set>
                                    <p:anim calcmode="lin" valueType="num">
                                      <p:cBhvr additive="base">
                                        <p:cTn id="43" dur="500" fill="hold"/>
                                        <p:tgtEl>
                                          <p:spTgt spid="4100">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100">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5" name="Machine à écrire.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103"/>
                                        </p:tgtEl>
                                        <p:attrNameLst>
                                          <p:attrName>style.visibility</p:attrName>
                                        </p:attrNameLst>
                                      </p:cBhvr>
                                      <p:to>
                                        <p:strVal val="visible"/>
                                      </p:to>
                                    </p:set>
                                    <p:anim calcmode="lin" valueType="num">
                                      <p:cBhvr additive="base">
                                        <p:cTn id="49" dur="500" fill="hold"/>
                                        <p:tgtEl>
                                          <p:spTgt spid="4103"/>
                                        </p:tgtEl>
                                        <p:attrNameLst>
                                          <p:attrName>ppt_x</p:attrName>
                                        </p:attrNameLst>
                                      </p:cBhvr>
                                      <p:tavLst>
                                        <p:tav tm="0">
                                          <p:val>
                                            <p:strVal val="0-#ppt_w/2"/>
                                          </p:val>
                                        </p:tav>
                                        <p:tav tm="100000">
                                          <p:val>
                                            <p:strVal val="#ppt_x"/>
                                          </p:val>
                                        </p:tav>
                                      </p:tavLst>
                                    </p:anim>
                                    <p:anim calcmode="lin" valueType="num">
                                      <p:cBhvr additive="base">
                                        <p:cTn id="50" dur="500" fill="hold"/>
                                        <p:tgtEl>
                                          <p:spTgt spid="410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00">
                                            <p:txEl>
                                              <p:pRg st="9" end="9"/>
                                            </p:txEl>
                                          </p:spTgt>
                                        </p:tgtEl>
                                        <p:attrNameLst>
                                          <p:attrName>style.visibility</p:attrName>
                                        </p:attrNameLst>
                                      </p:cBhvr>
                                      <p:to>
                                        <p:strVal val="visible"/>
                                      </p:to>
                                    </p:set>
                                    <p:anim calcmode="lin" valueType="num">
                                      <p:cBhvr additive="base">
                                        <p:cTn id="55" dur="500" fill="hold"/>
                                        <p:tgtEl>
                                          <p:spTgt spid="4100">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00">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5" name="Machine à écrire.wav"/>
                                        </p:tgtEl>
                                      </p:cMediaNode>
                                    </p:audio>
                                  </p:subTnLst>
                                </p:cTn>
                              </p:par>
                              <p:par>
                                <p:cTn id="57" presetID="2" presetClass="entr" presetSubtype="8" fill="hold" grpId="0" nodeType="withEffect">
                                  <p:stCondLst>
                                    <p:cond delay="0"/>
                                  </p:stCondLst>
                                  <p:childTnLst>
                                    <p:set>
                                      <p:cBhvr>
                                        <p:cTn id="58" dur="1" fill="hold">
                                          <p:stCondLst>
                                            <p:cond delay="0"/>
                                          </p:stCondLst>
                                        </p:cTn>
                                        <p:tgtEl>
                                          <p:spTgt spid="4100">
                                            <p:txEl>
                                              <p:pRg st="10" end="10"/>
                                            </p:txEl>
                                          </p:spTgt>
                                        </p:tgtEl>
                                        <p:attrNameLst>
                                          <p:attrName>style.visibility</p:attrName>
                                        </p:attrNameLst>
                                      </p:cBhvr>
                                      <p:to>
                                        <p:strVal val="visible"/>
                                      </p:to>
                                    </p:set>
                                    <p:anim calcmode="lin" valueType="num">
                                      <p:cBhvr additive="base">
                                        <p:cTn id="59" dur="500" fill="hold"/>
                                        <p:tgtEl>
                                          <p:spTgt spid="4100">
                                            <p:txEl>
                                              <p:pRg st="10" end="1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4100">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7"/>
                                            </p:cond>
                                          </p:stCondLst>
                                          <p:endCondLst>
                                            <p:cond evt="onStopAudio" delay="0">
                                              <p:tgtEl>
                                                <p:sldTgt/>
                                              </p:tgtEl>
                                            </p:cond>
                                          </p:endCondLst>
                                        </p:cTn>
                                        <p:tgtEl>
                                          <p:sndTgt r:embed="rId5" name="Machine à écrire.wav"/>
                                        </p:tgtEl>
                                      </p:cMediaNode>
                                    </p:audio>
                                  </p:subTnLst>
                                </p:cTn>
                              </p:par>
                              <p:par>
                                <p:cTn id="61" presetID="2" presetClass="entr" presetSubtype="8" fill="hold" grpId="0" nodeType="withEffect">
                                  <p:stCondLst>
                                    <p:cond delay="0"/>
                                  </p:stCondLst>
                                  <p:childTnLst>
                                    <p:set>
                                      <p:cBhvr>
                                        <p:cTn id="62" dur="1" fill="hold">
                                          <p:stCondLst>
                                            <p:cond delay="0"/>
                                          </p:stCondLst>
                                        </p:cTn>
                                        <p:tgtEl>
                                          <p:spTgt spid="4100">
                                            <p:txEl>
                                              <p:pRg st="11" end="11"/>
                                            </p:txEl>
                                          </p:spTgt>
                                        </p:tgtEl>
                                        <p:attrNameLst>
                                          <p:attrName>style.visibility</p:attrName>
                                        </p:attrNameLst>
                                      </p:cBhvr>
                                      <p:to>
                                        <p:strVal val="visible"/>
                                      </p:to>
                                    </p:set>
                                    <p:anim calcmode="lin" valueType="num">
                                      <p:cBhvr additive="base">
                                        <p:cTn id="63" dur="500" fill="hold"/>
                                        <p:tgtEl>
                                          <p:spTgt spid="4100">
                                            <p:txEl>
                                              <p:pRg st="11" end="11"/>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4100">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1"/>
                                            </p:cond>
                                          </p:stCondLst>
                                          <p:endCondLst>
                                            <p:cond evt="onStopAudio" delay="0">
                                              <p:tgtEl>
                                                <p:sldTgt/>
                                              </p:tgtEl>
                                            </p:cond>
                                          </p:endCondLst>
                                        </p:cTn>
                                        <p:tgtEl>
                                          <p:sndTgt r:embed="rId5" name="Machine à écrire.wav"/>
                                        </p:tgtEl>
                                      </p:cMediaNode>
                                    </p:audio>
                                  </p:subTnLst>
                                </p:cTn>
                              </p:par>
                              <p:par>
                                <p:cTn id="65" presetID="2" presetClass="entr" presetSubtype="8" fill="hold" grpId="0" nodeType="withEffect">
                                  <p:stCondLst>
                                    <p:cond delay="0"/>
                                  </p:stCondLst>
                                  <p:childTnLst>
                                    <p:set>
                                      <p:cBhvr>
                                        <p:cTn id="66" dur="1" fill="hold">
                                          <p:stCondLst>
                                            <p:cond delay="0"/>
                                          </p:stCondLst>
                                        </p:cTn>
                                        <p:tgtEl>
                                          <p:spTgt spid="4100">
                                            <p:txEl>
                                              <p:pRg st="12" end="12"/>
                                            </p:txEl>
                                          </p:spTgt>
                                        </p:tgtEl>
                                        <p:attrNameLst>
                                          <p:attrName>style.visibility</p:attrName>
                                        </p:attrNameLst>
                                      </p:cBhvr>
                                      <p:to>
                                        <p:strVal val="visible"/>
                                      </p:to>
                                    </p:set>
                                    <p:anim calcmode="lin" valueType="num">
                                      <p:cBhvr additive="base">
                                        <p:cTn id="67" dur="500" fill="hold"/>
                                        <p:tgtEl>
                                          <p:spTgt spid="4100">
                                            <p:txEl>
                                              <p:pRg st="12" end="1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100">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5" name="Machine à écrire.wav"/>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100">
                                            <p:txEl>
                                              <p:pRg st="14" end="14"/>
                                            </p:txEl>
                                          </p:spTgt>
                                        </p:tgtEl>
                                        <p:attrNameLst>
                                          <p:attrName>style.visibility</p:attrName>
                                        </p:attrNameLst>
                                      </p:cBhvr>
                                      <p:to>
                                        <p:strVal val="visible"/>
                                      </p:to>
                                    </p:set>
                                    <p:anim calcmode="lin" valueType="num">
                                      <p:cBhvr additive="base">
                                        <p:cTn id="73" dur="500" fill="hold"/>
                                        <p:tgtEl>
                                          <p:spTgt spid="4100">
                                            <p:txEl>
                                              <p:pRg st="14" end="14"/>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100">
                                            <p:txEl>
                                              <p:pRg st="14" end="1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5" name="Machine à écrire.wav"/>
                                        </p:tgtEl>
                                      </p:cMediaNode>
                                    </p:audio>
                                  </p:sub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100">
                                            <p:txEl>
                                              <p:pRg st="15" end="15"/>
                                            </p:txEl>
                                          </p:spTgt>
                                        </p:tgtEl>
                                        <p:attrNameLst>
                                          <p:attrName>style.visibility</p:attrName>
                                        </p:attrNameLst>
                                      </p:cBhvr>
                                      <p:to>
                                        <p:strVal val="visible"/>
                                      </p:to>
                                    </p:set>
                                    <p:anim calcmode="lin" valueType="num">
                                      <p:cBhvr additive="base">
                                        <p:cTn id="79" dur="500" fill="hold"/>
                                        <p:tgtEl>
                                          <p:spTgt spid="4100">
                                            <p:txEl>
                                              <p:pRg st="15" end="15"/>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100">
                                            <p:txEl>
                                              <p:pRg st="15" end="1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5" name="Machine à écrire.wav"/>
                                        </p:tgtEl>
                                      </p:cMediaNode>
                                    </p:audio>
                                  </p:sub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4100">
                                            <p:txEl>
                                              <p:pRg st="17" end="17"/>
                                            </p:txEl>
                                          </p:spTgt>
                                        </p:tgtEl>
                                        <p:attrNameLst>
                                          <p:attrName>style.visibility</p:attrName>
                                        </p:attrNameLst>
                                      </p:cBhvr>
                                      <p:to>
                                        <p:strVal val="visible"/>
                                      </p:to>
                                    </p:set>
                                    <p:anim calcmode="lin" valueType="num">
                                      <p:cBhvr additive="base">
                                        <p:cTn id="85" dur="500" fill="hold"/>
                                        <p:tgtEl>
                                          <p:spTgt spid="4100">
                                            <p:txEl>
                                              <p:pRg st="17" end="17"/>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4100">
                                            <p:txEl>
                                              <p:pRg st="17" end="1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5" name="Machine à écrire.wav"/>
                                        </p:tgtEl>
                                      </p:cMediaNode>
                                    </p:audio>
                                  </p:sub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4099"/>
                                        </p:tgtEl>
                                        <p:attrNameLst>
                                          <p:attrName>style.visibility</p:attrName>
                                        </p:attrNameLst>
                                      </p:cBhvr>
                                      <p:to>
                                        <p:strVal val="visible"/>
                                      </p:to>
                                    </p:set>
                                    <p:anim calcmode="lin" valueType="num">
                                      <p:cBhvr additive="base">
                                        <p:cTn id="91" dur="500" fill="hold"/>
                                        <p:tgtEl>
                                          <p:spTgt spid="4099"/>
                                        </p:tgtEl>
                                        <p:attrNameLst>
                                          <p:attrName>ppt_x</p:attrName>
                                        </p:attrNameLst>
                                      </p:cBhvr>
                                      <p:tavLst>
                                        <p:tav tm="0">
                                          <p:val>
                                            <p:strVal val="0-#ppt_w/2"/>
                                          </p:val>
                                        </p:tav>
                                        <p:tav tm="100000">
                                          <p:val>
                                            <p:strVal val="#ppt_x"/>
                                          </p:val>
                                        </p:tav>
                                      </p:tavLst>
                                    </p:anim>
                                    <p:anim calcmode="lin" valueType="num">
                                      <p:cBhvr additive="base">
                                        <p:cTn id="92" dur="500" fill="hold"/>
                                        <p:tgtEl>
                                          <p:spTgt spid="409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9"/>
                                            </p:cond>
                                          </p:stCondLst>
                                          <p:endCondLst>
                                            <p:cond evt="onStopAudio" delay="0">
                                              <p:tgtEl>
                                                <p:sldTgt/>
                                              </p:tgtEl>
                                            </p:cond>
                                          </p:endCondLst>
                                        </p:cTn>
                                        <p:tgtEl>
                                          <p:sndTgt r:embed="rId5" name="Machine à écrire.wav"/>
                                        </p:tgtEl>
                                      </p:cMediaNode>
                                    </p:audio>
                                  </p:sub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4101"/>
                                        </p:tgtEl>
                                        <p:attrNameLst>
                                          <p:attrName>style.visibility</p:attrName>
                                        </p:attrNameLst>
                                      </p:cBhvr>
                                      <p:to>
                                        <p:strVal val="visible"/>
                                      </p:to>
                                    </p:set>
                                    <p:anim calcmode="lin" valueType="num">
                                      <p:cBhvr additive="base">
                                        <p:cTn id="97" dur="500" fill="hold"/>
                                        <p:tgtEl>
                                          <p:spTgt spid="4101"/>
                                        </p:tgtEl>
                                        <p:attrNameLst>
                                          <p:attrName>ppt_x</p:attrName>
                                        </p:attrNameLst>
                                      </p:cBhvr>
                                      <p:tavLst>
                                        <p:tav tm="0">
                                          <p:val>
                                            <p:strVal val="0-#ppt_w/2"/>
                                          </p:val>
                                        </p:tav>
                                        <p:tav tm="100000">
                                          <p:val>
                                            <p:strVal val="#ppt_x"/>
                                          </p:val>
                                        </p:tav>
                                      </p:tavLst>
                                    </p:anim>
                                    <p:anim calcmode="lin" valueType="num">
                                      <p:cBhvr additive="base">
                                        <p:cTn id="98" dur="500" fill="hold"/>
                                        <p:tgtEl>
                                          <p:spTgt spid="4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100"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Quelle durée de prescription?</a:t>
            </a:r>
            <a:endParaRPr lang="fr-FR" sz="3600" b="1" dirty="0">
              <a:latin typeface="Arial" pitchFamily="34" charset="0"/>
              <a:cs typeface="Arial" pitchFamily="34" charset="0"/>
            </a:endParaRPr>
          </a:p>
        </p:txBody>
      </p:sp>
      <p:sp>
        <p:nvSpPr>
          <p:cNvPr id="4" name="Espace réservé du contenu 2"/>
          <p:cNvSpPr txBox="1">
            <a:spLocks/>
          </p:cNvSpPr>
          <p:nvPr/>
        </p:nvSpPr>
        <p:spPr>
          <a:xfrm>
            <a:off x="179513" y="1214423"/>
            <a:ext cx="8893082" cy="4643470"/>
          </a:xfrm>
          <a:prstGeom prst="rect">
            <a:avLst/>
          </a:prstGeom>
        </p:spPr>
        <p:txBody>
          <a:bodyPr vert="horz" lIns="91440" tIns="45720" rIns="91440" bIns="45720" rtlCol="0">
            <a:normAutofit fontScale="92500" lnSpcReduction="20000"/>
          </a:bodyPr>
          <a:lstStyle/>
          <a:p>
            <a:pPr marL="274320" marR="0" lvl="0" indent="-274320" defTabSz="914400" rtl="0" eaLnBrk="1" fontAlgn="auto" latinLnBrk="0" hangingPunct="1">
              <a:lnSpc>
                <a:spcPct val="100000"/>
              </a:lnSpc>
              <a:spcBef>
                <a:spcPct val="20000"/>
              </a:spcBef>
              <a:spcAft>
                <a:spcPts val="0"/>
              </a:spcAft>
              <a:buClr>
                <a:schemeClr val="accent3"/>
              </a:buClr>
              <a:buSzTx/>
              <a:tabLst/>
              <a:defRPr/>
            </a:pPr>
            <a:r>
              <a:rPr kumimoji="0" lang="fr-FR" sz="2400" b="1" i="0" u="sng" strike="noStrike" kern="1200" cap="none" spc="0" normalizeH="0" baseline="0" noProof="0" dirty="0" smtClean="0">
                <a:ln>
                  <a:noFill/>
                </a:ln>
                <a:solidFill>
                  <a:srgbClr val="FF0000"/>
                </a:solidFill>
                <a:effectLst/>
                <a:uLnTx/>
                <a:uFillTx/>
                <a:latin typeface="+mj-lt"/>
                <a:ea typeface="+mn-ea"/>
                <a:cs typeface="+mn-cs"/>
              </a:rPr>
              <a:t>PERIODE DE PRESCRIPTION DE 10 ANS</a:t>
            </a:r>
          </a:p>
          <a:p>
            <a:pPr marL="274320" marR="0" lvl="0" indent="-274320" defTabSz="914400" rtl="0" eaLnBrk="1" fontAlgn="auto" latinLnBrk="0" hangingPunct="1">
              <a:lnSpc>
                <a:spcPct val="100000"/>
              </a:lnSpc>
              <a:spcBef>
                <a:spcPct val="20000"/>
              </a:spcBef>
              <a:spcAft>
                <a:spcPts val="0"/>
              </a:spcAft>
              <a:buClr>
                <a:schemeClr val="accent3"/>
              </a:buClr>
              <a:buSzTx/>
              <a:buFont typeface="Arial" pitchFamily="34" charset="0"/>
              <a:buChar char="•"/>
              <a:tabLst/>
              <a:defRPr/>
            </a:pPr>
            <a:r>
              <a:rPr kumimoji="0" lang="fr-FR" sz="2400" b="1" i="0" u="none" strike="noStrike" kern="1200" cap="none" spc="0" normalizeH="0" baseline="0" noProof="0" dirty="0" smtClean="0">
                <a:ln>
                  <a:noFill/>
                </a:ln>
                <a:solidFill>
                  <a:schemeClr val="tx2"/>
                </a:solidFill>
                <a:effectLst/>
                <a:uLnTx/>
                <a:uFillTx/>
                <a:latin typeface="+mj-lt"/>
                <a:ea typeface="+mn-ea"/>
                <a:cs typeface="+mn-cs"/>
              </a:rPr>
              <a:t>CONTROLES FEDER menés par la Cour des Comptes européenne, la DG </a:t>
            </a:r>
            <a:r>
              <a:rPr kumimoji="0" lang="fr-FR" sz="2400" b="1" i="0" u="none" strike="noStrike" kern="1200" cap="none" spc="0" normalizeH="0" baseline="0" noProof="0" dirty="0" err="1" smtClean="0">
                <a:ln>
                  <a:noFill/>
                </a:ln>
                <a:solidFill>
                  <a:schemeClr val="tx2"/>
                </a:solidFill>
                <a:effectLst/>
                <a:uLnTx/>
                <a:uFillTx/>
                <a:latin typeface="+mj-lt"/>
                <a:ea typeface="+mn-ea"/>
                <a:cs typeface="+mn-cs"/>
              </a:rPr>
              <a:t>Regio</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 par la CICC et les services de l’Etat: 4 sujets contrôlés</a:t>
            </a:r>
          </a:p>
          <a:p>
            <a:pPr marL="640080" marR="0" lvl="1" indent="-246888"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Plan de reprise sur les actions collectives</a:t>
            </a:r>
          </a:p>
          <a:p>
            <a:pPr marL="640080" marR="0" lvl="1" indent="-246888"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Plan de reprise sur les panneaux </a:t>
            </a:r>
            <a:r>
              <a:rPr kumimoji="0" lang="fr-FR" sz="2000" b="1" i="0" u="none" strike="noStrike" kern="1200" cap="none" spc="0" normalizeH="0" baseline="0" noProof="0" dirty="0" err="1" smtClean="0">
                <a:ln>
                  <a:noFill/>
                </a:ln>
                <a:solidFill>
                  <a:schemeClr val="tx2"/>
                </a:solidFill>
                <a:effectLst/>
                <a:uLnTx/>
                <a:uFillTx/>
                <a:latin typeface="+mj-lt"/>
                <a:ea typeface="+mn-ea"/>
                <a:cs typeface="+mn-cs"/>
              </a:rPr>
              <a:t>photovolatïques</a:t>
            </a: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640080" marR="0" lvl="1" indent="-246888"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Plan de reprise sur les infrastructures NTIC</a:t>
            </a:r>
          </a:p>
          <a:p>
            <a:pPr marL="640080" marR="0" lvl="1" indent="-246888"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Plan de reprise sur les opérations RFF et SNCF</a:t>
            </a:r>
          </a:p>
          <a:p>
            <a:pPr marL="1463040" marR="0" lvl="4" indent="-210312" defTabSz="914400" rtl="0" eaLnBrk="1" fontAlgn="auto" latinLnBrk="0" hangingPunct="1">
              <a:lnSpc>
                <a:spcPct val="100000"/>
              </a:lnSpc>
              <a:spcBef>
                <a:spcPct val="20000"/>
              </a:spcBef>
              <a:spcAft>
                <a:spcPts val="0"/>
              </a:spcAft>
              <a:buClr>
                <a:schemeClr val="accent4"/>
              </a:buClr>
              <a:buSzTx/>
              <a:buFont typeface="Arial" pitchFamily="34" charset="0"/>
              <a:buChar char="•"/>
              <a:tabLst/>
              <a:defRPr/>
            </a:pPr>
            <a:endParaRPr kumimoji="0" lang="fr-FR" sz="1200" b="1" i="0" u="sng"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pitchFamily="2" charset="2"/>
              <a:buNone/>
              <a:tabLst/>
              <a:defRPr/>
            </a:pPr>
            <a:r>
              <a:rPr kumimoji="0" lang="fr-FR" sz="2400" b="1" i="0" u="sng" strike="noStrike" kern="1200" cap="none" spc="0" normalizeH="0" baseline="0" noProof="0" dirty="0" smtClean="0">
                <a:ln>
                  <a:noFill/>
                </a:ln>
                <a:solidFill>
                  <a:schemeClr val="tx2"/>
                </a:solidFill>
                <a:effectLst/>
                <a:uLnTx/>
                <a:uFillTx/>
                <a:latin typeface="+mj-lt"/>
                <a:ea typeface="+mn-ea"/>
                <a:cs typeface="+mn-cs"/>
              </a:rPr>
              <a:t>Exemples D’ENQUETES / CONTENTIEUX :</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Kimberly Clark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CG Loiret, Ville d’Orléans (15M€)</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err="1" smtClean="0">
                <a:ln>
                  <a:noFill/>
                </a:ln>
                <a:solidFill>
                  <a:schemeClr val="tx2"/>
                </a:solidFill>
                <a:effectLst/>
                <a:uLnTx/>
                <a:uFillTx/>
                <a:latin typeface="+mj-lt"/>
                <a:ea typeface="+mn-ea"/>
                <a:cs typeface="+mn-cs"/>
              </a:rPr>
              <a:t>Fagor</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Brandt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44 </a:t>
            </a:r>
            <a:r>
              <a:rPr kumimoji="0" lang="fr-FR" sz="1600" b="0" i="0" u="none" strike="noStrike" kern="1200" cap="none" spc="0" normalizeH="0" baseline="0" noProof="0" dirty="0" err="1" smtClean="0">
                <a:ln>
                  <a:noFill/>
                </a:ln>
                <a:solidFill>
                  <a:schemeClr val="tx2"/>
                </a:solidFill>
                <a:effectLst/>
                <a:uLnTx/>
                <a:uFillTx/>
                <a:latin typeface="+mj-lt"/>
                <a:ea typeface="+mn-ea"/>
                <a:cs typeface="+mn-cs"/>
              </a:rPr>
              <a:t>septies</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CGI – (Etat)</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err="1" smtClean="0">
                <a:ln>
                  <a:noFill/>
                </a:ln>
                <a:solidFill>
                  <a:schemeClr val="tx2"/>
                </a:solidFill>
                <a:effectLst/>
                <a:uLnTx/>
                <a:uFillTx/>
                <a:latin typeface="+mj-lt"/>
                <a:ea typeface="+mn-ea"/>
                <a:cs typeface="+mn-cs"/>
              </a:rPr>
              <a:t>Ernault</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Cholet) entreprise en difficulté Région PDL</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SAMRO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en difficulté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région PDL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(plainte 89)</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err="1" smtClean="0">
                <a:ln>
                  <a:noFill/>
                </a:ln>
                <a:solidFill>
                  <a:schemeClr val="tx2"/>
                </a:solidFill>
                <a:effectLst/>
                <a:uLnTx/>
                <a:uFillTx/>
                <a:latin typeface="+mj-lt"/>
                <a:ea typeface="+mn-ea"/>
                <a:cs typeface="+mn-cs"/>
              </a:rPr>
              <a:t>Arbel</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a:t>
            </a:r>
            <a:r>
              <a:rPr kumimoji="0" lang="fr-FR" sz="1600" b="1" i="0" u="none" strike="noStrike" kern="1200" cap="none" spc="0" normalizeH="0" baseline="0" noProof="0" dirty="0" err="1" smtClean="0">
                <a:ln>
                  <a:noFill/>
                </a:ln>
                <a:solidFill>
                  <a:schemeClr val="tx2"/>
                </a:solidFill>
                <a:effectLst/>
                <a:uLnTx/>
                <a:uFillTx/>
                <a:latin typeface="+mj-lt"/>
                <a:ea typeface="+mn-ea"/>
                <a:cs typeface="+mn-cs"/>
              </a:rPr>
              <a:t>Fauvet</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entreprise difficulté Région NPC 1 M€</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Olympique Lyonnais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 Région Rhône-Alpes (plainte association)</a:t>
            </a:r>
          </a:p>
          <a:p>
            <a:pPr lvl="3" indent="-246888">
              <a:spcBef>
                <a:spcPct val="20000"/>
              </a:spcBef>
              <a:buFont typeface="Wingdings 2"/>
              <a:buChar char=""/>
              <a:defRPr/>
            </a:pPr>
            <a:endParaRPr kumimoji="0" lang="fr-FR" sz="16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rgbClr val="FF0000"/>
                </a:solidFill>
                <a:effectLst/>
                <a:uLnTx/>
                <a:uFillTx/>
                <a:latin typeface="+mj-lt"/>
                <a:ea typeface="+mn-ea"/>
                <a:cs typeface="+mn-cs"/>
              </a:rPr>
              <a:t>Règles d’archivage des données</a:t>
            </a:r>
            <a:r>
              <a:rPr kumimoji="0" lang="fr-FR" sz="2400" b="1" i="0" u="none" strike="noStrike" kern="1200" cap="none" spc="0" normalizeH="0" noProof="0" dirty="0" smtClean="0">
                <a:ln>
                  <a:noFill/>
                </a:ln>
                <a:solidFill>
                  <a:srgbClr val="FF0000"/>
                </a:solidFill>
                <a:effectLst/>
                <a:uLnTx/>
                <a:uFillTx/>
                <a:latin typeface="+mj-lt"/>
                <a:ea typeface="+mn-ea"/>
                <a:cs typeface="+mn-cs"/>
              </a:rPr>
              <a:t> et de contrôle spécifiques FESI</a:t>
            </a:r>
            <a:endParaRPr kumimoji="0" lang="fr-FR" sz="2400" b="1" i="0" u="none" strike="noStrike" kern="1200" cap="none" spc="0" normalizeH="0" baseline="0" noProof="0" dirty="0">
              <a:ln>
                <a:noFill/>
              </a:ln>
              <a:solidFill>
                <a:srgbClr val="FF0000"/>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30</a:t>
            </a:fld>
            <a:endParaRPr lang="fr-FR" dirty="0"/>
          </a:p>
        </p:txBody>
      </p:sp>
      <p:sp>
        <p:nvSpPr>
          <p:cNvPr id="2" name="Espace réservé de la date 1"/>
          <p:cNvSpPr>
            <a:spLocks noGrp="1"/>
          </p:cNvSpPr>
          <p:nvPr>
            <p:ph type="dt" sz="half" idx="10"/>
          </p:nvPr>
        </p:nvSpPr>
        <p:spPr>
          <a:xfrm>
            <a:off x="4013684" y="6501179"/>
            <a:ext cx="2133600" cy="365125"/>
          </a:xfrm>
        </p:spPr>
        <p:txBody>
          <a:bodyPr/>
          <a:lstStyle/>
          <a:p>
            <a:fld id="{473F2461-CCD4-433B-BC08-4606B855F414}" type="datetime1">
              <a:rPr lang="fr-FR" smtClean="0"/>
              <a:t>23/11/2016</a:t>
            </a:fld>
            <a:endParaRPr lang="fr-FR" dirty="0"/>
          </a:p>
        </p:txBody>
      </p:sp>
      <p:pic>
        <p:nvPicPr>
          <p:cNvPr id="8" name="Image 7"/>
          <p:cNvPicPr>
            <a:picLocks noChangeAspect="1"/>
          </p:cNvPicPr>
          <p:nvPr/>
        </p:nvPicPr>
        <p:blipFill>
          <a:blip r:embed="rId2"/>
          <a:stretch>
            <a:fillRect/>
          </a:stretch>
        </p:blipFill>
        <p:spPr>
          <a:xfrm>
            <a:off x="8261276" y="5301208"/>
            <a:ext cx="882724" cy="910096"/>
          </a:xfrm>
          <a:prstGeom prst="rect">
            <a:avLst/>
          </a:prstGeom>
        </p:spPr>
      </p:pic>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3"/>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additive="base">
                                        <p:cTn id="2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 calcmode="lin" valueType="num">
                                      <p:cBhvr additive="base">
                                        <p:cTn id="2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additive="base">
                                        <p:cTn id="3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 calcmode="lin" valueType="num">
                                      <p:cBhvr additive="base">
                                        <p:cTn id="3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 calcmode="lin" valueType="num">
                                      <p:cBhvr additive="base">
                                        <p:cTn id="4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11" end="11"/>
                                            </p:txEl>
                                          </p:spTgt>
                                        </p:tgtEl>
                                        <p:attrNameLst>
                                          <p:attrName>style.visibility</p:attrName>
                                        </p:attrNameLst>
                                      </p:cBhvr>
                                      <p:to>
                                        <p:strVal val="visible"/>
                                      </p:to>
                                    </p:set>
                                    <p:anim calcmode="lin" valueType="num">
                                      <p:cBhvr additive="base">
                                        <p:cTn id="51"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11" end="11"/>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
                                            <p:txEl>
                                              <p:pRg st="13" end="13"/>
                                            </p:txEl>
                                          </p:spTgt>
                                        </p:tgtEl>
                                        <p:attrNameLst>
                                          <p:attrName>style.visibility</p:attrName>
                                        </p:attrNameLst>
                                      </p:cBhvr>
                                      <p:to>
                                        <p:strVal val="visible"/>
                                      </p:to>
                                    </p:set>
                                    <p:anim calcmode="lin" valueType="num">
                                      <p:cBhvr additive="base">
                                        <p:cTn id="59"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4">
                                            <p:txEl>
                                              <p:pRg st="15" end="15"/>
                                            </p:txEl>
                                          </p:spTgt>
                                        </p:tgtEl>
                                        <p:attrNameLst>
                                          <p:attrName>style.visibility</p:attrName>
                                        </p:attrNameLst>
                                      </p:cBhvr>
                                      <p:to>
                                        <p:strVal val="visible"/>
                                      </p:to>
                                    </p:set>
                                    <p:anim calcmode="lin" valueType="num">
                                      <p:cBhvr additive="base">
                                        <p:cTn id="65"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8244408" y="790712"/>
            <a:ext cx="882724" cy="910096"/>
          </a:xfrm>
          <a:prstGeom prst="rect">
            <a:avLst/>
          </a:prstGeom>
        </p:spPr>
      </p:pic>
      <p:sp>
        <p:nvSpPr>
          <p:cNvPr id="2" name="Titre 1"/>
          <p:cNvSpPr>
            <a:spLocks noGrp="1"/>
          </p:cNvSpPr>
          <p:nvPr>
            <p:ph type="title"/>
          </p:nvPr>
        </p:nvSpPr>
        <p:spPr>
          <a:xfrm>
            <a:off x="-36512" y="687834"/>
            <a:ext cx="8723312" cy="580926"/>
          </a:xfrm>
        </p:spPr>
        <p:txBody>
          <a:bodyPr>
            <a:normAutofit fontScale="90000"/>
          </a:bodyPr>
          <a:lstStyle/>
          <a:p>
            <a:r>
              <a:rPr lang="fr-FR" sz="2800" b="1" dirty="0" smtClean="0">
                <a:solidFill>
                  <a:srgbClr val="FF0000"/>
                </a:solidFill>
              </a:rPr>
              <a:t>Exemples de distinction entre les règles aides d’Etat et FESI</a:t>
            </a:r>
            <a:endParaRPr lang="fr-FR" sz="2800" b="1" dirty="0">
              <a:solidFill>
                <a:srgbClr val="FF0000"/>
              </a:solidFill>
            </a:endParaRPr>
          </a:p>
        </p:txBody>
      </p:sp>
      <p:sp>
        <p:nvSpPr>
          <p:cNvPr id="3" name="Espace réservé du contenu 2"/>
          <p:cNvSpPr>
            <a:spLocks noGrp="1"/>
          </p:cNvSpPr>
          <p:nvPr>
            <p:ph sz="half" idx="1"/>
          </p:nvPr>
        </p:nvSpPr>
        <p:spPr>
          <a:xfrm>
            <a:off x="4752528" y="1263006"/>
            <a:ext cx="4427984" cy="4752528"/>
          </a:xfrm>
        </p:spPr>
        <p:txBody>
          <a:bodyPr>
            <a:normAutofit fontScale="55000" lnSpcReduction="20000"/>
          </a:bodyPr>
          <a:lstStyle/>
          <a:p>
            <a:pPr marL="0" indent="0">
              <a:buNone/>
            </a:pPr>
            <a:r>
              <a:rPr lang="fr-FR" b="1" u="sng" dirty="0" smtClean="0">
                <a:solidFill>
                  <a:srgbClr val="002060"/>
                </a:solidFill>
              </a:rPr>
              <a:t>Exemples de règles fonds structurels</a:t>
            </a:r>
          </a:p>
          <a:p>
            <a:pPr marL="0" indent="0">
              <a:buNone/>
            </a:pPr>
            <a:endParaRPr lang="fr-FR" b="1" u="sng" dirty="0" smtClean="0">
              <a:solidFill>
                <a:srgbClr val="002060"/>
              </a:solidFill>
            </a:endParaRPr>
          </a:p>
          <a:p>
            <a:r>
              <a:rPr lang="fr-FR" b="1" dirty="0" smtClean="0">
                <a:solidFill>
                  <a:srgbClr val="002060"/>
                </a:solidFill>
              </a:rPr>
              <a:t>Eligibilité des dépenses rétroactives </a:t>
            </a:r>
            <a:r>
              <a:rPr lang="fr-FR" dirty="0" smtClean="0">
                <a:solidFill>
                  <a:srgbClr val="002060"/>
                </a:solidFill>
              </a:rPr>
              <a:t>sous conditions au 1/1/2014</a:t>
            </a:r>
          </a:p>
          <a:p>
            <a:r>
              <a:rPr lang="fr-FR" dirty="0">
                <a:solidFill>
                  <a:srgbClr val="002060"/>
                </a:solidFill>
              </a:rPr>
              <a:t>Obligation de respect des </a:t>
            </a:r>
            <a:r>
              <a:rPr lang="fr-FR" b="1" dirty="0">
                <a:solidFill>
                  <a:srgbClr val="002060"/>
                </a:solidFill>
              </a:rPr>
              <a:t>règles d’éligibilité du PO </a:t>
            </a:r>
            <a:r>
              <a:rPr lang="fr-FR" dirty="0">
                <a:solidFill>
                  <a:srgbClr val="002060"/>
                </a:solidFill>
              </a:rPr>
              <a:t>ou du DOMO</a:t>
            </a:r>
          </a:p>
          <a:p>
            <a:r>
              <a:rPr lang="fr-FR" dirty="0" smtClean="0">
                <a:solidFill>
                  <a:srgbClr val="002060"/>
                </a:solidFill>
              </a:rPr>
              <a:t>Obligation de vérifier </a:t>
            </a:r>
            <a:r>
              <a:rPr lang="fr-FR" b="1" dirty="0" smtClean="0">
                <a:solidFill>
                  <a:srgbClr val="002060"/>
                </a:solidFill>
              </a:rPr>
              <a:t>les taux de cofinancement FESI </a:t>
            </a:r>
            <a:r>
              <a:rPr lang="fr-FR" dirty="0" smtClean="0">
                <a:solidFill>
                  <a:srgbClr val="002060"/>
                </a:solidFill>
              </a:rPr>
              <a:t>prévus (dans la maquette de l’axe du PO)</a:t>
            </a:r>
          </a:p>
          <a:p>
            <a:r>
              <a:rPr lang="fr-FR" dirty="0" smtClean="0">
                <a:solidFill>
                  <a:srgbClr val="002060"/>
                </a:solidFill>
              </a:rPr>
              <a:t>Possibilité de recourir à des</a:t>
            </a:r>
            <a:r>
              <a:rPr lang="fr-FR" b="1" dirty="0" smtClean="0">
                <a:solidFill>
                  <a:srgbClr val="002060"/>
                </a:solidFill>
              </a:rPr>
              <a:t> coûts forfaitaires</a:t>
            </a:r>
            <a:r>
              <a:rPr lang="fr-FR" dirty="0" smtClean="0">
                <a:solidFill>
                  <a:srgbClr val="002060"/>
                </a:solidFill>
              </a:rPr>
              <a:t> pour justifier les dépenses de fonctionnement</a:t>
            </a:r>
          </a:p>
          <a:p>
            <a:r>
              <a:rPr lang="fr-FR" b="1" dirty="0" smtClean="0">
                <a:solidFill>
                  <a:srgbClr val="002060"/>
                </a:solidFill>
              </a:rPr>
              <a:t>Obligation d’information et publicité </a:t>
            </a:r>
            <a:r>
              <a:rPr lang="fr-FR" dirty="0" smtClean="0">
                <a:solidFill>
                  <a:srgbClr val="002060"/>
                </a:solidFill>
              </a:rPr>
              <a:t>du financement FESI au porteur de projet</a:t>
            </a:r>
          </a:p>
          <a:p>
            <a:r>
              <a:rPr lang="fr-FR" b="1" dirty="0">
                <a:solidFill>
                  <a:srgbClr val="002060"/>
                </a:solidFill>
              </a:rPr>
              <a:t>Obligation de pérennité de l’opération </a:t>
            </a:r>
            <a:r>
              <a:rPr lang="fr-FR" dirty="0">
                <a:solidFill>
                  <a:srgbClr val="002060"/>
                </a:solidFill>
              </a:rPr>
              <a:t>(5 ans ou 3 ans pour les PME)</a:t>
            </a:r>
          </a:p>
          <a:p>
            <a:r>
              <a:rPr lang="fr-FR" b="1" dirty="0" smtClean="0">
                <a:solidFill>
                  <a:srgbClr val="002060"/>
                </a:solidFill>
              </a:rPr>
              <a:t>Pas de limitation de zonage a priori</a:t>
            </a:r>
            <a:r>
              <a:rPr lang="fr-FR" dirty="0" smtClean="0">
                <a:solidFill>
                  <a:srgbClr val="002060"/>
                </a:solidFill>
              </a:rPr>
              <a:t> éligibilité de l’ensemble de la région (ou du territoire CTE)</a:t>
            </a:r>
          </a:p>
          <a:p>
            <a:r>
              <a:rPr lang="fr-FR" b="1" dirty="0" smtClean="0">
                <a:solidFill>
                  <a:srgbClr val="002060"/>
                </a:solidFill>
              </a:rPr>
              <a:t>Obligation de </a:t>
            </a:r>
            <a:r>
              <a:rPr lang="fr-FR" b="1" dirty="0">
                <a:solidFill>
                  <a:srgbClr val="002060"/>
                </a:solidFill>
              </a:rPr>
              <a:t>déduction des recettes </a:t>
            </a:r>
            <a:r>
              <a:rPr lang="fr-FR" b="1" dirty="0" smtClean="0">
                <a:solidFill>
                  <a:srgbClr val="002060"/>
                </a:solidFill>
              </a:rPr>
              <a:t>pour les GE </a:t>
            </a:r>
            <a:r>
              <a:rPr lang="fr-FR" dirty="0" smtClean="0">
                <a:solidFill>
                  <a:srgbClr val="002060"/>
                </a:solidFill>
              </a:rPr>
              <a:t>hors « de </a:t>
            </a:r>
            <a:r>
              <a:rPr lang="fr-FR" dirty="0" err="1" smtClean="0">
                <a:solidFill>
                  <a:srgbClr val="002060"/>
                </a:solidFill>
              </a:rPr>
              <a:t>minimis</a:t>
            </a:r>
            <a:r>
              <a:rPr lang="fr-FR" dirty="0" smtClean="0">
                <a:solidFill>
                  <a:srgbClr val="002060"/>
                </a:solidFill>
              </a:rPr>
              <a:t> » et si dépenses &gt; 1 M€</a:t>
            </a:r>
          </a:p>
          <a:p>
            <a:r>
              <a:rPr lang="fr-FR" dirty="0" smtClean="0">
                <a:solidFill>
                  <a:srgbClr val="002060"/>
                </a:solidFill>
              </a:rPr>
              <a:t>Obligation de </a:t>
            </a:r>
            <a:r>
              <a:rPr lang="fr-FR" b="1" dirty="0" smtClean="0">
                <a:solidFill>
                  <a:srgbClr val="002060"/>
                </a:solidFill>
              </a:rPr>
              <a:t>procédure de grand projet FEDER </a:t>
            </a:r>
            <a:r>
              <a:rPr lang="fr-FR" dirty="0" smtClean="0">
                <a:solidFill>
                  <a:srgbClr val="002060"/>
                </a:solidFill>
              </a:rPr>
              <a:t>au delà de 50 ou 75 M€</a:t>
            </a:r>
          </a:p>
          <a:p>
            <a:r>
              <a:rPr lang="fr-FR" dirty="0" smtClean="0">
                <a:solidFill>
                  <a:srgbClr val="002060"/>
                </a:solidFill>
              </a:rPr>
              <a:t>Obligation </a:t>
            </a:r>
            <a:r>
              <a:rPr lang="fr-FR" dirty="0">
                <a:solidFill>
                  <a:srgbClr val="002060"/>
                </a:solidFill>
              </a:rPr>
              <a:t>que les dépenses soient dans la période d’éligibilité du </a:t>
            </a:r>
            <a:r>
              <a:rPr lang="fr-FR" dirty="0" smtClean="0">
                <a:solidFill>
                  <a:srgbClr val="002060"/>
                </a:solidFill>
              </a:rPr>
              <a:t>PO. </a:t>
            </a:r>
            <a:r>
              <a:rPr lang="fr-FR" b="1" dirty="0" smtClean="0">
                <a:solidFill>
                  <a:srgbClr val="FF0000"/>
                </a:solidFill>
              </a:rPr>
              <a:t>Etc.</a:t>
            </a:r>
            <a:endParaRPr lang="fr-FR" b="1" dirty="0">
              <a:solidFill>
                <a:srgbClr val="FF0000"/>
              </a:solidFill>
            </a:endParaRPr>
          </a:p>
          <a:p>
            <a:endParaRPr lang="fr-FR" dirty="0" smtClean="0">
              <a:solidFill>
                <a:srgbClr val="002060"/>
              </a:solidFill>
            </a:endParaRPr>
          </a:p>
        </p:txBody>
      </p:sp>
      <p:sp>
        <p:nvSpPr>
          <p:cNvPr id="4" name="Espace réservé du contenu 3"/>
          <p:cNvSpPr>
            <a:spLocks noGrp="1"/>
          </p:cNvSpPr>
          <p:nvPr>
            <p:ph sz="half" idx="2"/>
          </p:nvPr>
        </p:nvSpPr>
        <p:spPr>
          <a:xfrm>
            <a:off x="-36512" y="1263006"/>
            <a:ext cx="4608512" cy="4525963"/>
          </a:xfrm>
        </p:spPr>
        <p:txBody>
          <a:bodyPr>
            <a:normAutofit fontScale="55000" lnSpcReduction="20000"/>
          </a:bodyPr>
          <a:lstStyle/>
          <a:p>
            <a:pPr marL="0" indent="0">
              <a:buNone/>
            </a:pPr>
            <a:r>
              <a:rPr lang="fr-FR" b="1" u="sng" dirty="0" smtClean="0">
                <a:solidFill>
                  <a:srgbClr val="002060"/>
                </a:solidFill>
              </a:rPr>
              <a:t>Exemples de règles aides d’Etat</a:t>
            </a:r>
          </a:p>
          <a:p>
            <a:pPr marL="0" indent="0">
              <a:buNone/>
            </a:pPr>
            <a:endParaRPr lang="fr-FR" b="1" u="sng" dirty="0" smtClean="0">
              <a:solidFill>
                <a:srgbClr val="002060"/>
              </a:solidFill>
            </a:endParaRPr>
          </a:p>
          <a:p>
            <a:r>
              <a:rPr lang="fr-FR" dirty="0" smtClean="0">
                <a:solidFill>
                  <a:srgbClr val="002060"/>
                </a:solidFill>
              </a:rPr>
              <a:t>Obligation de respecter la </a:t>
            </a:r>
            <a:r>
              <a:rPr lang="fr-FR" b="1" dirty="0" smtClean="0">
                <a:solidFill>
                  <a:srgbClr val="002060"/>
                </a:solidFill>
              </a:rPr>
              <a:t>règle d’</a:t>
            </a:r>
            <a:r>
              <a:rPr lang="fr-FR" b="1" dirty="0" err="1" smtClean="0">
                <a:solidFill>
                  <a:srgbClr val="002060"/>
                </a:solidFill>
              </a:rPr>
              <a:t>incitativité</a:t>
            </a:r>
            <a:r>
              <a:rPr lang="fr-FR" b="1" dirty="0" smtClean="0">
                <a:solidFill>
                  <a:srgbClr val="002060"/>
                </a:solidFill>
              </a:rPr>
              <a:t> </a:t>
            </a:r>
            <a:r>
              <a:rPr lang="fr-FR" dirty="0" smtClean="0">
                <a:solidFill>
                  <a:srgbClr val="002060"/>
                </a:solidFill>
              </a:rPr>
              <a:t>(dans la plupart des régimes d’aide)</a:t>
            </a:r>
          </a:p>
          <a:p>
            <a:r>
              <a:rPr lang="fr-FR" dirty="0" smtClean="0">
                <a:solidFill>
                  <a:srgbClr val="002060"/>
                </a:solidFill>
              </a:rPr>
              <a:t>Obligation de respecter les </a:t>
            </a:r>
            <a:r>
              <a:rPr lang="fr-FR" b="1" dirty="0" smtClean="0">
                <a:solidFill>
                  <a:srgbClr val="002060"/>
                </a:solidFill>
              </a:rPr>
              <a:t>règles d’éligibilité des régimes d’aide </a:t>
            </a:r>
            <a:r>
              <a:rPr lang="fr-FR" dirty="0" smtClean="0">
                <a:solidFill>
                  <a:srgbClr val="002060"/>
                </a:solidFill>
              </a:rPr>
              <a:t>(lorsqu’ils sont utilisés)</a:t>
            </a:r>
          </a:p>
          <a:p>
            <a:r>
              <a:rPr lang="fr-FR" dirty="0" smtClean="0">
                <a:solidFill>
                  <a:srgbClr val="002060"/>
                </a:solidFill>
              </a:rPr>
              <a:t>Obligation de vérifier </a:t>
            </a:r>
            <a:r>
              <a:rPr lang="fr-FR" b="1" dirty="0" smtClean="0">
                <a:solidFill>
                  <a:srgbClr val="002060"/>
                </a:solidFill>
              </a:rPr>
              <a:t>le taux d’intensité des aides publiques </a:t>
            </a:r>
            <a:r>
              <a:rPr lang="fr-FR" dirty="0" smtClean="0">
                <a:solidFill>
                  <a:srgbClr val="002060"/>
                </a:solidFill>
              </a:rPr>
              <a:t>du régime utilisé</a:t>
            </a:r>
          </a:p>
          <a:p>
            <a:r>
              <a:rPr lang="fr-FR" dirty="0" smtClean="0">
                <a:solidFill>
                  <a:srgbClr val="002060"/>
                </a:solidFill>
              </a:rPr>
              <a:t>Obligation </a:t>
            </a:r>
            <a:r>
              <a:rPr lang="fr-FR" dirty="0">
                <a:solidFill>
                  <a:srgbClr val="002060"/>
                </a:solidFill>
              </a:rPr>
              <a:t>d’avoir </a:t>
            </a:r>
            <a:r>
              <a:rPr lang="fr-FR" dirty="0" smtClean="0">
                <a:solidFill>
                  <a:srgbClr val="002060"/>
                </a:solidFill>
              </a:rPr>
              <a:t>des </a:t>
            </a:r>
            <a:r>
              <a:rPr lang="fr-FR" b="1" dirty="0" smtClean="0">
                <a:solidFill>
                  <a:srgbClr val="002060"/>
                </a:solidFill>
              </a:rPr>
              <a:t>pièces </a:t>
            </a:r>
            <a:r>
              <a:rPr lang="fr-FR" b="1" dirty="0">
                <a:solidFill>
                  <a:srgbClr val="002060"/>
                </a:solidFill>
              </a:rPr>
              <a:t>justificatives claires, spécifiques et </a:t>
            </a:r>
            <a:r>
              <a:rPr lang="fr-FR" b="1" dirty="0" smtClean="0">
                <a:solidFill>
                  <a:srgbClr val="002060"/>
                </a:solidFill>
              </a:rPr>
              <a:t>actualisées </a:t>
            </a:r>
            <a:r>
              <a:rPr lang="fr-FR" dirty="0" smtClean="0">
                <a:solidFill>
                  <a:srgbClr val="002060"/>
                </a:solidFill>
              </a:rPr>
              <a:t>(sauf </a:t>
            </a:r>
            <a:r>
              <a:rPr lang="fr-FR" dirty="0" err="1" smtClean="0">
                <a:solidFill>
                  <a:srgbClr val="002060"/>
                </a:solidFill>
              </a:rPr>
              <a:t>except</a:t>
            </a:r>
            <a:r>
              <a:rPr lang="fr-FR" dirty="0">
                <a:solidFill>
                  <a:srgbClr val="002060"/>
                </a:solidFill>
              </a:rPr>
              <a:t>°</a:t>
            </a:r>
            <a:r>
              <a:rPr lang="fr-FR" dirty="0" smtClean="0">
                <a:solidFill>
                  <a:srgbClr val="002060"/>
                </a:solidFill>
              </a:rPr>
              <a:t>)</a:t>
            </a:r>
            <a:endParaRPr lang="fr-FR" b="1" dirty="0" smtClean="0">
              <a:solidFill>
                <a:srgbClr val="002060"/>
              </a:solidFill>
            </a:endParaRPr>
          </a:p>
          <a:p>
            <a:r>
              <a:rPr lang="fr-FR" dirty="0" smtClean="0">
                <a:solidFill>
                  <a:srgbClr val="002060"/>
                </a:solidFill>
              </a:rPr>
              <a:t>Obligation de </a:t>
            </a:r>
            <a:r>
              <a:rPr lang="fr-FR" b="1" dirty="0" smtClean="0">
                <a:solidFill>
                  <a:srgbClr val="002060"/>
                </a:solidFill>
              </a:rPr>
              <a:t>déclaration des aides de </a:t>
            </a:r>
            <a:r>
              <a:rPr lang="fr-FR" b="1" dirty="0" err="1" smtClean="0">
                <a:solidFill>
                  <a:srgbClr val="002060"/>
                </a:solidFill>
              </a:rPr>
              <a:t>minimis</a:t>
            </a:r>
            <a:r>
              <a:rPr lang="fr-FR" dirty="0" smtClean="0">
                <a:solidFill>
                  <a:srgbClr val="002060"/>
                </a:solidFill>
              </a:rPr>
              <a:t> (si le </a:t>
            </a:r>
            <a:r>
              <a:rPr lang="fr-FR" dirty="0" err="1" smtClean="0">
                <a:solidFill>
                  <a:srgbClr val="002060"/>
                </a:solidFill>
              </a:rPr>
              <a:t>Rgt</a:t>
            </a:r>
            <a:r>
              <a:rPr lang="fr-FR" dirty="0" smtClean="0">
                <a:solidFill>
                  <a:srgbClr val="002060"/>
                </a:solidFill>
              </a:rPr>
              <a:t> de </a:t>
            </a:r>
            <a:r>
              <a:rPr lang="fr-FR" dirty="0" err="1" smtClean="0">
                <a:solidFill>
                  <a:srgbClr val="002060"/>
                </a:solidFill>
              </a:rPr>
              <a:t>minimis</a:t>
            </a:r>
            <a:r>
              <a:rPr lang="fr-FR" dirty="0" smtClean="0">
                <a:solidFill>
                  <a:srgbClr val="002060"/>
                </a:solidFill>
              </a:rPr>
              <a:t> est utilisé) à l’entreprise</a:t>
            </a:r>
          </a:p>
          <a:p>
            <a:r>
              <a:rPr lang="fr-FR" dirty="0" smtClean="0">
                <a:solidFill>
                  <a:srgbClr val="002060"/>
                </a:solidFill>
              </a:rPr>
              <a:t>Si AFR/PME </a:t>
            </a:r>
            <a:r>
              <a:rPr lang="fr-FR" b="1" dirty="0" smtClean="0">
                <a:solidFill>
                  <a:srgbClr val="002060"/>
                </a:solidFill>
              </a:rPr>
              <a:t>obligation de maintien des emplois et investissements</a:t>
            </a:r>
            <a:r>
              <a:rPr lang="fr-FR" dirty="0" smtClean="0">
                <a:solidFill>
                  <a:srgbClr val="002060"/>
                </a:solidFill>
              </a:rPr>
              <a:t> 3 ou 5 ans (PME/GE)</a:t>
            </a:r>
          </a:p>
          <a:p>
            <a:r>
              <a:rPr lang="fr-FR" b="1" dirty="0" smtClean="0">
                <a:solidFill>
                  <a:srgbClr val="002060"/>
                </a:solidFill>
              </a:rPr>
              <a:t>Si AFR limitation des aides au zonage AFR </a:t>
            </a:r>
            <a:r>
              <a:rPr lang="fr-FR" dirty="0" smtClean="0">
                <a:solidFill>
                  <a:srgbClr val="002060"/>
                </a:solidFill>
              </a:rPr>
              <a:t>sur une partie du territoire régional</a:t>
            </a:r>
            <a:endParaRPr lang="fr-FR" b="1" dirty="0" smtClean="0">
              <a:solidFill>
                <a:srgbClr val="002060"/>
              </a:solidFill>
            </a:endParaRPr>
          </a:p>
          <a:p>
            <a:r>
              <a:rPr lang="fr-FR" b="1" dirty="0" smtClean="0">
                <a:solidFill>
                  <a:srgbClr val="002060"/>
                </a:solidFill>
              </a:rPr>
              <a:t>Pas d’obligation de déduction des recettes </a:t>
            </a:r>
            <a:r>
              <a:rPr lang="fr-FR" dirty="0" smtClean="0">
                <a:solidFill>
                  <a:srgbClr val="002060"/>
                </a:solidFill>
              </a:rPr>
              <a:t>sauf certaines régimes  (infrastructures, SIEG) </a:t>
            </a:r>
          </a:p>
          <a:p>
            <a:r>
              <a:rPr lang="fr-FR" b="1" dirty="0" smtClean="0">
                <a:solidFill>
                  <a:srgbClr val="002060"/>
                </a:solidFill>
              </a:rPr>
              <a:t>Obligation de notification des grands projets DG COMP </a:t>
            </a:r>
            <a:r>
              <a:rPr lang="fr-FR" dirty="0" smtClean="0">
                <a:solidFill>
                  <a:srgbClr val="002060"/>
                </a:solidFill>
              </a:rPr>
              <a:t>au delà des seuils de notification du régime</a:t>
            </a:r>
          </a:p>
          <a:p>
            <a:r>
              <a:rPr lang="fr-FR" b="1" dirty="0" smtClean="0">
                <a:solidFill>
                  <a:srgbClr val="FF0000"/>
                </a:solidFill>
              </a:rPr>
              <a:t>Etc.</a:t>
            </a:r>
            <a:endParaRPr lang="fr-FR" b="1" dirty="0">
              <a:solidFill>
                <a:srgbClr val="FF0000"/>
              </a:solidFill>
            </a:endParaRPr>
          </a:p>
        </p:txBody>
      </p:sp>
      <p:sp>
        <p:nvSpPr>
          <p:cNvPr id="5" name="Espace réservé de la date 4"/>
          <p:cNvSpPr>
            <a:spLocks noGrp="1"/>
          </p:cNvSpPr>
          <p:nvPr>
            <p:ph type="dt" sz="half" idx="10"/>
          </p:nvPr>
        </p:nvSpPr>
        <p:spPr>
          <a:xfrm>
            <a:off x="4152900" y="6492875"/>
            <a:ext cx="2133600" cy="365125"/>
          </a:xfrm>
        </p:spPr>
        <p:txBody>
          <a:bodyPr/>
          <a:lstStyle/>
          <a:p>
            <a:fld id="{4C10A10B-6BCF-4E46-AF13-86F3B841651A}" type="datetime1">
              <a:rPr lang="fr-FR" smtClean="0"/>
              <a:t>23/11/2016</a:t>
            </a:fld>
            <a:endParaRPr lang="fr-FR" dirty="0"/>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31</a:t>
            </a:fld>
            <a:endParaRPr lang="fr-FR" dirty="0"/>
          </a:p>
        </p:txBody>
      </p:sp>
      <p:sp>
        <p:nvSpPr>
          <p:cNvPr id="10" name="Flèche vers la droite 9"/>
          <p:cNvSpPr/>
          <p:nvPr/>
        </p:nvSpPr>
        <p:spPr>
          <a:xfrm>
            <a:off x="4499992" y="177281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vers la droite 10"/>
          <p:cNvSpPr/>
          <p:nvPr/>
        </p:nvSpPr>
        <p:spPr>
          <a:xfrm>
            <a:off x="4499992" y="2185640"/>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vers la droite 11"/>
          <p:cNvSpPr/>
          <p:nvPr/>
        </p:nvSpPr>
        <p:spPr>
          <a:xfrm>
            <a:off x="4499992" y="3031295"/>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vers la droite 12"/>
          <p:cNvSpPr/>
          <p:nvPr/>
        </p:nvSpPr>
        <p:spPr>
          <a:xfrm>
            <a:off x="4499992" y="2598464"/>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vers la droite 13"/>
          <p:cNvSpPr/>
          <p:nvPr/>
        </p:nvSpPr>
        <p:spPr>
          <a:xfrm>
            <a:off x="4499992" y="3861048"/>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vers la droite 14"/>
          <p:cNvSpPr/>
          <p:nvPr/>
        </p:nvSpPr>
        <p:spPr>
          <a:xfrm>
            <a:off x="4499992" y="3429000"/>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vers la droite 15"/>
          <p:cNvSpPr/>
          <p:nvPr/>
        </p:nvSpPr>
        <p:spPr>
          <a:xfrm>
            <a:off x="4499992" y="429309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vers la droite 16"/>
          <p:cNvSpPr/>
          <p:nvPr/>
        </p:nvSpPr>
        <p:spPr>
          <a:xfrm>
            <a:off x="4499992" y="4653136"/>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vers la droite 18"/>
          <p:cNvSpPr/>
          <p:nvPr/>
        </p:nvSpPr>
        <p:spPr>
          <a:xfrm>
            <a:off x="4499992" y="5085184"/>
            <a:ext cx="432048"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0" name="Image 19"/>
          <p:cNvPicPr>
            <a:picLocks noChangeAspect="1"/>
          </p:cNvPicPr>
          <p:nvPr/>
        </p:nvPicPr>
        <p:blipFill>
          <a:blip r:embed="rId3"/>
          <a:stretch>
            <a:fillRect/>
          </a:stretch>
        </p:blipFill>
        <p:spPr>
          <a:xfrm>
            <a:off x="8608835" y="77911"/>
            <a:ext cx="564333" cy="370847"/>
          </a:xfrm>
          <a:prstGeom prst="rect">
            <a:avLst/>
          </a:prstGeom>
        </p:spPr>
      </p:pic>
      <p:pic>
        <p:nvPicPr>
          <p:cNvPr id="2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2" name="Image 2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88668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0-#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1"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0-#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grpId="0" nodeType="click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0-#ppt_w/2"/>
                                          </p:val>
                                        </p:tav>
                                        <p:tav tm="100000">
                                          <p:val>
                                            <p:strVal val="#ppt_x"/>
                                          </p:val>
                                        </p:tav>
                                      </p:tavLst>
                                    </p:anim>
                                    <p:anim calcmode="lin" valueType="num">
                                      <p:cBhvr additive="base">
                                        <p:cTn id="7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additive="base">
                                        <p:cTn id="88" dur="500" fill="hold"/>
                                        <p:tgtEl>
                                          <p:spTgt spid="15"/>
                                        </p:tgtEl>
                                        <p:attrNameLst>
                                          <p:attrName>ppt_x</p:attrName>
                                        </p:attrNameLst>
                                      </p:cBhvr>
                                      <p:tavLst>
                                        <p:tav tm="0">
                                          <p:val>
                                            <p:strVal val="0-#ppt_w/2"/>
                                          </p:val>
                                        </p:tav>
                                        <p:tav tm="100000">
                                          <p:val>
                                            <p:strVal val="#ppt_x"/>
                                          </p:val>
                                        </p:tav>
                                      </p:tavLst>
                                    </p:anim>
                                    <p:anim calcmode="lin" valueType="num">
                                      <p:cBhvr additive="base">
                                        <p:cTn id="8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500" fill="hold"/>
                                        <p:tgtEl>
                                          <p:spTgt spid="14"/>
                                        </p:tgtEl>
                                        <p:attrNameLst>
                                          <p:attrName>ppt_x</p:attrName>
                                        </p:attrNameLst>
                                      </p:cBhvr>
                                      <p:tavLst>
                                        <p:tav tm="0">
                                          <p:val>
                                            <p:strVal val="0-#ppt_w/2"/>
                                          </p:val>
                                        </p:tav>
                                        <p:tav tm="100000">
                                          <p:val>
                                            <p:strVal val="#ppt_x"/>
                                          </p:val>
                                        </p:tav>
                                      </p:tavLst>
                                    </p:anim>
                                    <p:anim calcmode="lin" valueType="num">
                                      <p:cBhvr additive="base">
                                        <p:cTn id="10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2" presetClass="entr" presetSubtype="8" fill="hold" grpId="0" nodeType="clickEffect">
                                  <p:stCondLst>
                                    <p:cond delay="0"/>
                                  </p:stCondLst>
                                  <p:childTnLst>
                                    <p:set>
                                      <p:cBhvr>
                                        <p:cTn id="115" dur="1" fill="hold">
                                          <p:stCondLst>
                                            <p:cond delay="0"/>
                                          </p:stCondLst>
                                        </p:cTn>
                                        <p:tgtEl>
                                          <p:spTgt spid="16"/>
                                        </p:tgtEl>
                                        <p:attrNameLst>
                                          <p:attrName>style.visibility</p:attrName>
                                        </p:attrNameLst>
                                      </p:cBhvr>
                                      <p:to>
                                        <p:strVal val="visible"/>
                                      </p:to>
                                    </p:set>
                                    <p:anim calcmode="lin" valueType="num">
                                      <p:cBhvr additive="base">
                                        <p:cTn id="116" dur="500" fill="hold"/>
                                        <p:tgtEl>
                                          <p:spTgt spid="16"/>
                                        </p:tgtEl>
                                        <p:attrNameLst>
                                          <p:attrName>ppt_x</p:attrName>
                                        </p:attrNameLst>
                                      </p:cBhvr>
                                      <p:tavLst>
                                        <p:tav tm="0">
                                          <p:val>
                                            <p:strVal val="0-#ppt_w/2"/>
                                          </p:val>
                                        </p:tav>
                                        <p:tav tm="100000">
                                          <p:val>
                                            <p:strVal val="#ppt_x"/>
                                          </p:val>
                                        </p:tav>
                                      </p:tavLst>
                                    </p:anim>
                                    <p:anim calcmode="lin" valueType="num">
                                      <p:cBhvr additive="base">
                                        <p:cTn id="1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grpId="0" nodeType="clickEffect">
                                  <p:stCondLst>
                                    <p:cond delay="0"/>
                                  </p:stCondLst>
                                  <p:childTnLst>
                                    <p:set>
                                      <p:cBhvr>
                                        <p:cTn id="125"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2" presetClass="entr" presetSubtype="8" fill="hold" grpId="0" nodeType="clickEffect">
                                  <p:stCondLst>
                                    <p:cond delay="0"/>
                                  </p:stCondLst>
                                  <p:childTnLst>
                                    <p:set>
                                      <p:cBhvr>
                                        <p:cTn id="129" dur="1" fill="hold">
                                          <p:stCondLst>
                                            <p:cond delay="0"/>
                                          </p:stCondLst>
                                        </p:cTn>
                                        <p:tgtEl>
                                          <p:spTgt spid="17"/>
                                        </p:tgtEl>
                                        <p:attrNameLst>
                                          <p:attrName>style.visibility</p:attrName>
                                        </p:attrNameLst>
                                      </p:cBhvr>
                                      <p:to>
                                        <p:strVal val="visible"/>
                                      </p:to>
                                    </p:set>
                                    <p:anim calcmode="lin" valueType="num">
                                      <p:cBhvr additive="base">
                                        <p:cTn id="130" dur="500" fill="hold"/>
                                        <p:tgtEl>
                                          <p:spTgt spid="17"/>
                                        </p:tgtEl>
                                        <p:attrNameLst>
                                          <p:attrName>ppt_x</p:attrName>
                                        </p:attrNameLst>
                                      </p:cBhvr>
                                      <p:tavLst>
                                        <p:tav tm="0">
                                          <p:val>
                                            <p:strVal val="0-#ppt_w/2"/>
                                          </p:val>
                                        </p:tav>
                                        <p:tav tm="100000">
                                          <p:val>
                                            <p:strVal val="#ppt_x"/>
                                          </p:val>
                                        </p:tav>
                                      </p:tavLst>
                                    </p:anim>
                                    <p:anim calcmode="lin" valueType="num">
                                      <p:cBhvr additive="base">
                                        <p:cTn id="13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2" presetClass="entr" presetSubtype="8" fill="hold" grpId="0" nodeType="clickEffect">
                                  <p:stCondLst>
                                    <p:cond delay="0"/>
                                  </p:stCondLst>
                                  <p:childTnLst>
                                    <p:set>
                                      <p:cBhvr>
                                        <p:cTn id="143" dur="1" fill="hold">
                                          <p:stCondLst>
                                            <p:cond delay="0"/>
                                          </p:stCondLst>
                                        </p:cTn>
                                        <p:tgtEl>
                                          <p:spTgt spid="19"/>
                                        </p:tgtEl>
                                        <p:attrNameLst>
                                          <p:attrName>style.visibility</p:attrName>
                                        </p:attrNameLst>
                                      </p:cBhvr>
                                      <p:to>
                                        <p:strVal val="visible"/>
                                      </p:to>
                                    </p:set>
                                    <p:anim calcmode="lin" valueType="num">
                                      <p:cBhvr additive="base">
                                        <p:cTn id="144" dur="500" fill="hold"/>
                                        <p:tgtEl>
                                          <p:spTgt spid="19"/>
                                        </p:tgtEl>
                                        <p:attrNameLst>
                                          <p:attrName>ppt_x</p:attrName>
                                        </p:attrNameLst>
                                      </p:cBhvr>
                                      <p:tavLst>
                                        <p:tav tm="0">
                                          <p:val>
                                            <p:strVal val="0-#ppt_w/2"/>
                                          </p:val>
                                        </p:tav>
                                        <p:tav tm="100000">
                                          <p:val>
                                            <p:strVal val="#ppt_x"/>
                                          </p:val>
                                        </p:tav>
                                      </p:tavLst>
                                    </p:anim>
                                    <p:anim calcmode="lin" valueType="num">
                                      <p:cBhvr additive="base">
                                        <p:cTn id="145"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grpId="0" nodeType="clickEffect">
                                  <p:stCondLst>
                                    <p:cond delay="0"/>
                                  </p:stCondLst>
                                  <p:childTnLst>
                                    <p:set>
                                      <p:cBhvr>
                                        <p:cTn id="153"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uiExpand="1" build="p"/>
      <p:bldP spid="10" grpId="0" animBg="1"/>
      <p:bldP spid="11" grpId="0" animBg="1"/>
      <p:bldP spid="12" grpId="0" animBg="1"/>
      <p:bldP spid="13" grpId="1" animBg="1"/>
      <p:bldP spid="14" grpId="0" animBg="1"/>
      <p:bldP spid="15" grpId="0" animBg="1"/>
      <p:bldP spid="16" grpId="0" animBg="1"/>
      <p:bldP spid="17"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3648" y="0"/>
            <a:ext cx="7740353" cy="4766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50" name="Titre 1"/>
          <p:cNvSpPr>
            <a:spLocks noGrp="1"/>
          </p:cNvSpPr>
          <p:nvPr>
            <p:ph type="ctrTitle"/>
          </p:nvPr>
        </p:nvSpPr>
        <p:spPr>
          <a:xfrm>
            <a:off x="1048072" y="-27384"/>
            <a:ext cx="7772400" cy="504825"/>
          </a:xfrm>
        </p:spPr>
        <p:txBody>
          <a:bodyPr>
            <a:normAutofit/>
          </a:bodyPr>
          <a:lstStyle/>
          <a:p>
            <a:r>
              <a:rPr lang="fr-FR" altLang="fr-FR" sz="2400" b="1" dirty="0" smtClean="0"/>
              <a:t>Les règles « aides d’Etat » et la </a:t>
            </a:r>
            <a:r>
              <a:rPr lang="fr-FR" altLang="fr-FR" sz="2400" b="1" dirty="0"/>
              <a:t>piste d’audit  FEDER-FSE</a:t>
            </a:r>
          </a:p>
        </p:txBody>
      </p:sp>
      <p:graphicFrame>
        <p:nvGraphicFramePr>
          <p:cNvPr id="5" name="Diagramme 4"/>
          <p:cNvGraphicFramePr/>
          <p:nvPr>
            <p:extLst>
              <p:ext uri="{D42A27DB-BD31-4B8C-83A1-F6EECF244321}">
                <p14:modId xmlns:p14="http://schemas.microsoft.com/office/powerpoint/2010/main" val="161787191"/>
              </p:ext>
            </p:extLst>
          </p:nvPr>
        </p:nvGraphicFramePr>
        <p:xfrm>
          <a:off x="179512" y="836712"/>
          <a:ext cx="7416824"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4" name="Espace réservé du numéro de diapositive 1"/>
          <p:cNvSpPr>
            <a:spLocks noGrp="1"/>
          </p:cNvSpPr>
          <p:nvPr>
            <p:ph type="sldNum" sz="quarter" idx="12"/>
          </p:nvPr>
        </p:nvSpPr>
        <p:spPr>
          <a:xfrm>
            <a:off x="3124200" y="6356350"/>
            <a:ext cx="2895600" cy="365125"/>
          </a:xfrm>
        </p:spPr>
        <p:txBody>
          <a:bodyPr/>
          <a:lstStyle>
            <a:lvl1pPr eaLnBrk="0" hangingPunct="0">
              <a:defRPr>
                <a:solidFill>
                  <a:schemeClr val="tx1"/>
                </a:solidFill>
                <a:latin typeface="Calibri" charset="0"/>
                <a:ea typeface="Arial"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buFont typeface="Times New Roman" charset="0"/>
              <a:buNone/>
            </a:pPr>
            <a:fld id="{16A0A8C2-7673-6243-AE4D-BE63C453DEEC}" type="slidenum">
              <a:rPr lang="fr-FR" altLang="fr-FR">
                <a:solidFill>
                  <a:srgbClr val="898989"/>
                </a:solidFill>
                <a:ea typeface="Arial Unicode MS" charset="0"/>
              </a:rPr>
              <a:pPr algn="ctr" eaLnBrk="1" hangingPunct="1">
                <a:buFont typeface="Times New Roman" charset="0"/>
                <a:buNone/>
              </a:pPr>
              <a:t>32</a:t>
            </a:fld>
            <a:endParaRPr lang="fr-FR" altLang="fr-FR">
              <a:solidFill>
                <a:srgbClr val="898989"/>
              </a:solidFill>
              <a:ea typeface="Arial Unicode MS" charset="0"/>
            </a:endParaRPr>
          </a:p>
        </p:txBody>
      </p:sp>
      <p:sp>
        <p:nvSpPr>
          <p:cNvPr id="3" name="Rectangle à coins arrondis 2"/>
          <p:cNvSpPr/>
          <p:nvPr/>
        </p:nvSpPr>
        <p:spPr>
          <a:xfrm>
            <a:off x="4569768" y="785639"/>
            <a:ext cx="1946448" cy="483121"/>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Courrier d’</a:t>
            </a:r>
            <a:r>
              <a:rPr lang="fr-FR" sz="1400" b="1" dirty="0" err="1" smtClean="0">
                <a:solidFill>
                  <a:srgbClr val="FF0000"/>
                </a:solidFill>
              </a:rPr>
              <a:t>incitativité</a:t>
            </a:r>
            <a:r>
              <a:rPr lang="fr-FR" sz="1400" b="1" dirty="0" smtClean="0">
                <a:solidFill>
                  <a:srgbClr val="FF0000"/>
                </a:solidFill>
              </a:rPr>
              <a:t> à recevoir de l’entreprise</a:t>
            </a:r>
            <a:endParaRPr lang="fr-FR" sz="1400" b="1" dirty="0">
              <a:solidFill>
                <a:srgbClr val="FF0000"/>
              </a:solidFill>
            </a:endParaRPr>
          </a:p>
        </p:txBody>
      </p:sp>
      <p:cxnSp>
        <p:nvCxnSpPr>
          <p:cNvPr id="13" name="Connecteur droit avec flèche 12"/>
          <p:cNvCxnSpPr>
            <a:stCxn id="3" idx="1"/>
          </p:cNvCxnSpPr>
          <p:nvPr/>
        </p:nvCxnSpPr>
        <p:spPr>
          <a:xfrm flipH="1">
            <a:off x="4332412" y="1027200"/>
            <a:ext cx="237356" cy="25537"/>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6543202" y="4509120"/>
            <a:ext cx="333054" cy="7535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6884479" y="4148385"/>
            <a:ext cx="2080009"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Intégration dans la convention </a:t>
            </a:r>
            <a:r>
              <a:rPr lang="fr-FR" sz="1400" b="1" smtClean="0">
                <a:solidFill>
                  <a:srgbClr val="FF0000"/>
                </a:solidFill>
              </a:rPr>
              <a:t>des obligations « aides d’Etat »</a:t>
            </a:r>
            <a:endParaRPr lang="fr-FR" sz="1400" b="1" dirty="0">
              <a:solidFill>
                <a:srgbClr val="FF0000"/>
              </a:solidFill>
            </a:endParaRPr>
          </a:p>
        </p:txBody>
      </p:sp>
      <p:cxnSp>
        <p:nvCxnSpPr>
          <p:cNvPr id="29" name="Connecteur droit avec flèche 28"/>
          <p:cNvCxnSpPr/>
          <p:nvPr/>
        </p:nvCxnSpPr>
        <p:spPr>
          <a:xfrm flipH="1" flipV="1">
            <a:off x="6012160" y="2163726"/>
            <a:ext cx="338037" cy="11314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à coins arrondis 32"/>
          <p:cNvSpPr/>
          <p:nvPr/>
        </p:nvSpPr>
        <p:spPr>
          <a:xfrm>
            <a:off x="190228" y="3573016"/>
            <a:ext cx="2080009"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Vérification du respect des engagements </a:t>
            </a:r>
          </a:p>
          <a:p>
            <a:pPr algn="ctr"/>
            <a:r>
              <a:rPr lang="fr-FR" sz="1400" b="1" dirty="0" smtClean="0">
                <a:solidFill>
                  <a:srgbClr val="FF0000"/>
                </a:solidFill>
              </a:rPr>
              <a:t>« aides d’Etat »</a:t>
            </a:r>
            <a:endParaRPr lang="fr-FR" sz="1400" b="1" dirty="0">
              <a:solidFill>
                <a:srgbClr val="FF0000"/>
              </a:solidFill>
            </a:endParaRPr>
          </a:p>
        </p:txBody>
      </p:sp>
      <p:cxnSp>
        <p:nvCxnSpPr>
          <p:cNvPr id="34" name="Connecteur droit avec flèche 33"/>
          <p:cNvCxnSpPr/>
          <p:nvPr/>
        </p:nvCxnSpPr>
        <p:spPr>
          <a:xfrm flipV="1">
            <a:off x="683568" y="3231189"/>
            <a:ext cx="216024" cy="25276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791580" y="4310850"/>
            <a:ext cx="324036" cy="27362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à coins arrondis 41"/>
          <p:cNvSpPr/>
          <p:nvPr/>
        </p:nvSpPr>
        <p:spPr>
          <a:xfrm>
            <a:off x="107504" y="908720"/>
            <a:ext cx="1366272" cy="648767"/>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smtClean="0">
                <a:solidFill>
                  <a:srgbClr val="FF0000"/>
                </a:solidFill>
              </a:rPr>
              <a:t>Archivage 10 ans pour les aides d’Etat</a:t>
            </a:r>
            <a:endParaRPr lang="fr-FR" sz="1400" b="1" dirty="0">
              <a:solidFill>
                <a:srgbClr val="FF0000"/>
              </a:solidFill>
            </a:endParaRPr>
          </a:p>
        </p:txBody>
      </p:sp>
      <p:cxnSp>
        <p:nvCxnSpPr>
          <p:cNvPr id="43" name="Connecteur droit avec flèche 42"/>
          <p:cNvCxnSpPr/>
          <p:nvPr/>
        </p:nvCxnSpPr>
        <p:spPr>
          <a:xfrm>
            <a:off x="827584" y="1589252"/>
            <a:ext cx="648072" cy="32758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Étoile à 5 branches 1"/>
          <p:cNvSpPr/>
          <p:nvPr/>
        </p:nvSpPr>
        <p:spPr>
          <a:xfrm>
            <a:off x="6753572" y="285626"/>
            <a:ext cx="2390428" cy="1847230"/>
          </a:xfrm>
          <a:prstGeom prst="star5">
            <a:avLst/>
          </a:prstGeom>
          <a:solidFill>
            <a:schemeClr val="bg1"/>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FR" sz="1400" b="1" dirty="0" smtClean="0">
                <a:solidFill>
                  <a:srgbClr val="FF0000"/>
                </a:solidFill>
              </a:rPr>
              <a:t>Règles</a:t>
            </a:r>
            <a:endParaRPr lang="fr-FR" sz="1100" b="1" dirty="0">
              <a:solidFill>
                <a:srgbClr val="FF0000"/>
              </a:solidFill>
            </a:endParaRPr>
          </a:p>
          <a:p>
            <a:pPr algn="ctr">
              <a:defRPr/>
            </a:pPr>
            <a:r>
              <a:rPr lang="fr-FR" sz="1400" b="1" dirty="0">
                <a:solidFill>
                  <a:srgbClr val="FF0000"/>
                </a:solidFill>
              </a:rPr>
              <a:t>Aides d’Etat</a:t>
            </a:r>
            <a:r>
              <a:rPr lang="fr-FR" sz="2000" b="1" dirty="0">
                <a:solidFill>
                  <a:srgbClr val="FF0000"/>
                </a:solidFill>
              </a:rPr>
              <a:t> </a:t>
            </a:r>
          </a:p>
        </p:txBody>
      </p:sp>
      <p:sp>
        <p:nvSpPr>
          <p:cNvPr id="12" name="Rectangle à coins arrondis 11"/>
          <p:cNvSpPr/>
          <p:nvPr/>
        </p:nvSpPr>
        <p:spPr>
          <a:xfrm>
            <a:off x="6369968" y="2204169"/>
            <a:ext cx="1946448" cy="648767"/>
          </a:xfrm>
          <a:prstGeom prst="roundRect">
            <a:avLst/>
          </a:prstGeom>
          <a:solidFill>
            <a:schemeClr val="bg1"/>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rgbClr val="FF0000"/>
                </a:solidFill>
              </a:rPr>
              <a:t>Analyse des 5 critères aides d’Etat – choix du régime d’aide utilisé </a:t>
            </a:r>
            <a:endParaRPr lang="fr-FR" sz="1400" b="1" dirty="0">
              <a:solidFill>
                <a:srgbClr val="FF0000"/>
              </a:solidFill>
            </a:endParaRPr>
          </a:p>
        </p:txBody>
      </p:sp>
      <p:pic>
        <p:nvPicPr>
          <p:cNvPr id="18" name="Image 17"/>
          <p:cNvPicPr>
            <a:picLocks noChangeAspect="1"/>
          </p:cNvPicPr>
          <p:nvPr/>
        </p:nvPicPr>
        <p:blipFill>
          <a:blip r:embed="rId8"/>
          <a:stretch>
            <a:fillRect/>
          </a:stretch>
        </p:blipFill>
        <p:spPr>
          <a:xfrm>
            <a:off x="2843808" y="2204864"/>
            <a:ext cx="2100722" cy="2165862"/>
          </a:xfrm>
          <a:prstGeom prst="rect">
            <a:avLst/>
          </a:prstGeom>
        </p:spPr>
      </p:pic>
      <p:pic>
        <p:nvPicPr>
          <p:cNvPr id="19" name="Picture 4" descr="Afficher l'image d'origin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 19"/>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
        <p:nvSpPr>
          <p:cNvPr id="6" name="Espace réservé de la date 5"/>
          <p:cNvSpPr>
            <a:spLocks noGrp="1"/>
          </p:cNvSpPr>
          <p:nvPr>
            <p:ph type="dt" sz="half" idx="10"/>
          </p:nvPr>
        </p:nvSpPr>
        <p:spPr/>
        <p:txBody>
          <a:bodyPr/>
          <a:lstStyle/>
          <a:p>
            <a:fld id="{0C1E616B-DD10-46FB-8B03-664BEE43392C}" type="datetime1">
              <a:rPr lang="fr-FR" smtClean="0"/>
              <a:t>23/11/2016</a:t>
            </a:fld>
            <a:endParaRPr lang="fr-FR"/>
          </a:p>
        </p:txBody>
      </p:sp>
      <p:sp>
        <p:nvSpPr>
          <p:cNvPr id="7" name="Espace réservé du pied de page 6"/>
          <p:cNvSpPr>
            <a:spLocks noGrp="1"/>
          </p:cNvSpPr>
          <p:nvPr>
            <p:ph type="ftr" sz="quarter" idx="11"/>
          </p:nvPr>
        </p:nvSpPr>
        <p:spPr/>
        <p:txBody>
          <a:bodyPr/>
          <a:lstStyle/>
          <a:p>
            <a:r>
              <a:rPr lang="fr-FR" smtClean="0"/>
              <a:t>JP BOVE www.fcae.eu</a:t>
            </a:r>
            <a:endParaRPr lang="fr-FR"/>
          </a:p>
        </p:txBody>
      </p:sp>
    </p:spTree>
    <p:extLst>
      <p:ext uri="{BB962C8B-B14F-4D97-AF65-F5344CB8AC3E}">
        <p14:creationId xmlns:p14="http://schemas.microsoft.com/office/powerpoint/2010/main" val="11289447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535892" cy="449718"/>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Quels points de vigilance « aides d’Etat » sur un dossier d’aide ?</a:t>
            </a:r>
            <a:endParaRPr lang="fr-FR" sz="3600" b="1" dirty="0">
              <a:latin typeface="Arial" pitchFamily="34" charset="0"/>
              <a:cs typeface="Arial" pitchFamily="34" charset="0"/>
            </a:endParaRPr>
          </a:p>
        </p:txBody>
      </p:sp>
      <p:sp>
        <p:nvSpPr>
          <p:cNvPr id="5" name="Espace réservé du contenu 2"/>
          <p:cNvSpPr txBox="1">
            <a:spLocks/>
          </p:cNvSpPr>
          <p:nvPr/>
        </p:nvSpPr>
        <p:spPr>
          <a:xfrm>
            <a:off x="1142976" y="1214422"/>
            <a:ext cx="8001056" cy="4786346"/>
          </a:xfrm>
          <a:prstGeom prst="rect">
            <a:avLst/>
          </a:prstGeom>
        </p:spPr>
        <p:txBody>
          <a:bodyPr vert="horz" lIns="91440" tIns="45720" rIns="91440" bIns="45720" rtlCol="0">
            <a:normAutofit fontScale="700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u="sng" dirty="0" smtClean="0">
                <a:solidFill>
                  <a:srgbClr val="FF0000"/>
                </a:solidFill>
                <a:latin typeface="+mj-lt"/>
              </a:rPr>
              <a:t>Lors des différentes étapes de la piste d’audit:</a:t>
            </a:r>
            <a:endParaRPr kumimoji="0" lang="fr-FR" sz="3200" b="1" i="0" u="sng" strike="noStrike" kern="1200" cap="none" spc="0" normalizeH="0" baseline="0" noProof="0" dirty="0" smtClean="0">
              <a:ln>
                <a:noFill/>
              </a:ln>
              <a:solidFill>
                <a:srgbClr val="FF0000"/>
              </a:solidFill>
              <a:effectLst/>
              <a:uLnTx/>
              <a:uFillTx/>
              <a:latin typeface="+mj-lt"/>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 choix du régime d’aide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 respect des règles d’</a:t>
            </a:r>
            <a:r>
              <a:rPr kumimoji="0" lang="fr-FR" sz="3200" b="1" i="0" u="none" strike="noStrike" kern="1200" cap="none" spc="0" normalizeH="0" baseline="0" noProof="0" dirty="0" err="1" smtClean="0">
                <a:ln>
                  <a:noFill/>
                </a:ln>
                <a:solidFill>
                  <a:srgbClr val="FF0000"/>
                </a:solidFill>
                <a:effectLst/>
                <a:uLnTx/>
                <a:uFillTx/>
                <a:latin typeface="+mj-lt"/>
                <a:ea typeface="+mn-ea"/>
                <a:cs typeface="+mn-cs"/>
              </a:rPr>
              <a:t>incitativité</a:t>
            </a:r>
            <a:endParaRPr kumimoji="0" lang="fr-FR" sz="3200" b="1"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Les déclarations sur l’honneur de l’entreprise possibles :</a:t>
            </a:r>
          </a:p>
          <a:p>
            <a:pPr lvl="1">
              <a:spcBef>
                <a:spcPct val="20000"/>
              </a:spcBef>
              <a:buFont typeface="Arial" pitchFamily="34" charset="0"/>
              <a:buNone/>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 Sur la taille de l’entreprise</a:t>
            </a:r>
          </a:p>
          <a:p>
            <a:pPr lvl="1">
              <a:spcBef>
                <a:spcPct val="20000"/>
              </a:spcBef>
              <a:buFont typeface="Arial" pitchFamily="34" charset="0"/>
              <a:buNone/>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 Sur la notion d’entreprise en difficulté</a:t>
            </a:r>
          </a:p>
          <a:p>
            <a:pPr lvl="1">
              <a:spcBef>
                <a:spcPct val="20000"/>
              </a:spcBef>
              <a:buFont typeface="Arial" pitchFamily="34" charset="0"/>
              <a:buNone/>
            </a:pPr>
            <a:r>
              <a:rPr lang="fr-FR" sz="3200" b="1" noProof="0" dirty="0" smtClean="0">
                <a:solidFill>
                  <a:srgbClr val="FF0000"/>
                </a:solidFill>
                <a:latin typeface="+mj-lt"/>
              </a:rPr>
              <a:t>	- Sur les aides publiques obtenues ou sollicitées</a:t>
            </a:r>
            <a:endParaRPr kumimoji="0" lang="fr-FR" sz="3200" b="1"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Les secteurs exclus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Les seuils de notification des grands projets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La définition de l’assiette éligible</a:t>
            </a:r>
            <a:endParaRPr kumimoji="0" lang="fr-FR" sz="3200" b="0" i="0" u="none" strike="noStrike" kern="1200" cap="none" spc="0" normalizeH="0" baseline="0" noProof="0" dirty="0" smtClean="0">
              <a:ln>
                <a:noFill/>
              </a:ln>
              <a:solidFill>
                <a:srgbClr val="FF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 taux d’aide et le calcul d’équivalent subvention</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Les cumuls d’aide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La preuve de la réalisation du projet pour le paiement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Publication de certaines information sur internet</a:t>
            </a:r>
          </a:p>
        </p:txBody>
      </p:sp>
      <p:sp>
        <p:nvSpPr>
          <p:cNvPr id="6" name="Espace réservé du pied de page 5"/>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33</a:t>
            </a:fld>
            <a:endParaRPr lang="fr-FR" dirty="0"/>
          </a:p>
        </p:txBody>
      </p:sp>
      <p:sp>
        <p:nvSpPr>
          <p:cNvPr id="2" name="Espace réservé de la date 1"/>
          <p:cNvSpPr>
            <a:spLocks noGrp="1"/>
          </p:cNvSpPr>
          <p:nvPr>
            <p:ph type="dt" sz="half" idx="10"/>
          </p:nvPr>
        </p:nvSpPr>
        <p:spPr>
          <a:xfrm>
            <a:off x="3995936" y="6501179"/>
            <a:ext cx="2133600" cy="365125"/>
          </a:xfrm>
        </p:spPr>
        <p:txBody>
          <a:bodyPr/>
          <a:lstStyle/>
          <a:p>
            <a:fld id="{16006E3E-565F-422B-BAE5-38EC1C22BEBE}" type="datetime1">
              <a:rPr lang="fr-FR" smtClean="0"/>
              <a:t>23/11/2016</a:t>
            </a:fld>
            <a:endParaRPr lang="fr-FR" dirty="0"/>
          </a:p>
        </p:txBody>
      </p:sp>
      <p:pic>
        <p:nvPicPr>
          <p:cNvPr id="9" name="Image 8"/>
          <p:cNvPicPr>
            <a:picLocks noChangeAspect="1"/>
          </p:cNvPicPr>
          <p:nvPr/>
        </p:nvPicPr>
        <p:blipFill>
          <a:blip r:embed="rId2"/>
          <a:stretch>
            <a:fillRect/>
          </a:stretch>
        </p:blipFill>
        <p:spPr>
          <a:xfrm>
            <a:off x="443756" y="1114956"/>
            <a:ext cx="671860" cy="692693"/>
          </a:xfrm>
          <a:prstGeom prst="rect">
            <a:avLst/>
          </a:prstGeom>
        </p:spPr>
      </p:pic>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3"/>
          <a:stretch>
            <a:fillRect/>
          </a:stretch>
        </p:blipFill>
        <p:spPr>
          <a:xfrm>
            <a:off x="8608835" y="77911"/>
            <a:ext cx="564333" cy="370847"/>
          </a:xfrm>
          <a:prstGeom prst="rect">
            <a:avLst/>
          </a:prstGeom>
        </p:spPr>
      </p:pic>
      <p:pic>
        <p:nvPicPr>
          <p:cNvPr id="12"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xEl>
                                              <p:pRg st="13" end="13"/>
                                            </p:txEl>
                                          </p:spTgt>
                                        </p:tgtEl>
                                        <p:attrNameLst>
                                          <p:attrName>style.visibility</p:attrName>
                                        </p:attrNameLst>
                                      </p:cBhvr>
                                      <p:to>
                                        <p:strVal val="visible"/>
                                      </p:to>
                                    </p:set>
                                    <p:anim calcmode="lin" valueType="num">
                                      <p:cBhvr additive="base">
                                        <p:cTn id="85"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142844" y="764704"/>
            <a:ext cx="7668345" cy="4497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1800" b="1" dirty="0" smtClean="0">
                <a:latin typeface="Arial" pitchFamily="34" charset="0"/>
                <a:cs typeface="Arial" pitchFamily="34" charset="0"/>
              </a:rPr>
              <a:t>Points de vigilance (2)</a:t>
            </a:r>
            <a:endParaRPr lang="fr-FR" sz="1800" b="1" dirty="0">
              <a:latin typeface="Arial" pitchFamily="34" charset="0"/>
              <a:cs typeface="Arial" pitchFamily="34" charset="0"/>
            </a:endParaRPr>
          </a:p>
        </p:txBody>
      </p:sp>
      <p:sp>
        <p:nvSpPr>
          <p:cNvPr id="4" name="Espace réservé du contenu 2"/>
          <p:cNvSpPr txBox="1">
            <a:spLocks/>
          </p:cNvSpPr>
          <p:nvPr/>
        </p:nvSpPr>
        <p:spPr>
          <a:xfrm>
            <a:off x="0" y="1124744"/>
            <a:ext cx="9001156" cy="4643470"/>
          </a:xfrm>
          <a:prstGeom prst="rect">
            <a:avLst/>
          </a:prstGeom>
        </p:spPr>
        <p:txBody>
          <a:bodyPr vert="horz" lIns="91440" tIns="45720" rIns="91440" bIns="45720" rtlCol="0">
            <a:normAutofit fontScale="6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Le choix du régime d’aide: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Ex: Régime aides aux PME ou régime financement des risques</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Ex: SIEG ou règlement de </a:t>
            </a:r>
            <a:r>
              <a:rPr kumimoji="0" lang="fr-FR" sz="2800" b="0"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ou régime exempté AFR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Les règles d’</a:t>
            </a:r>
            <a:r>
              <a:rPr kumimoji="0" lang="fr-FR" sz="3200" b="1" i="0" u="sng" strike="noStrike" kern="1200" cap="none" spc="0" normalizeH="0" baseline="0" noProof="0" dirty="0" err="1" smtClean="0">
                <a:ln>
                  <a:noFill/>
                </a:ln>
                <a:solidFill>
                  <a:srgbClr val="FF0000"/>
                </a:solidFill>
                <a:effectLst/>
                <a:uLnTx/>
                <a:uFillTx/>
                <a:latin typeface="+mj-lt"/>
                <a:ea typeface="+mn-ea"/>
                <a:cs typeface="+mn-cs"/>
              </a:rPr>
              <a:t>incitativité</a:t>
            </a:r>
            <a:r>
              <a:rPr kumimoji="0" lang="fr-FR" sz="3200" b="1" i="0" u="sng" strike="noStrike" kern="1200" cap="none" spc="0" normalizeH="0" baseline="0" noProof="0" dirty="0" smtClean="0">
                <a:ln>
                  <a:noFill/>
                </a:ln>
                <a:solidFill>
                  <a:srgbClr val="FF0000"/>
                </a:solidFill>
                <a:effectLst/>
                <a:uLnTx/>
                <a:uFillTx/>
                <a:latin typeface="+mj-lt"/>
                <a:ea typeface="+mn-ea"/>
                <a:cs typeface="+mn-cs"/>
              </a:rPr>
              <a:t> (en fonction du régime)</a:t>
            </a:r>
            <a:r>
              <a:rPr kumimoji="0" lang="fr-FR" sz="3200" b="1" i="0" u="sng" strike="noStrike" kern="1200" cap="none" spc="0" normalizeH="0" noProof="0" dirty="0" smtClean="0">
                <a:ln>
                  <a:noFill/>
                </a:ln>
                <a:solidFill>
                  <a:srgbClr val="FF0000"/>
                </a:solidFill>
                <a:effectLst/>
                <a:uLnTx/>
                <a:uFillTx/>
                <a:latin typeface="+mj-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dirty="0" smtClean="0">
                <a:solidFill>
                  <a:srgbClr val="FF0000"/>
                </a:solidFill>
                <a:latin typeface="+mj-lt"/>
              </a:rPr>
              <a:t>-&gt; Ces règles sont parfois plus contraignantes que la réglementation FESI</a:t>
            </a:r>
            <a:endParaRPr kumimoji="0" lang="fr-FR" sz="3200" b="1" i="1" strike="noStrike" kern="1200" cap="none" spc="0" normalizeH="0" noProof="0" dirty="0" smtClean="0">
              <a:ln>
                <a:noFill/>
              </a:ln>
              <a:solidFill>
                <a:srgbClr val="FF0000"/>
              </a:solidFill>
              <a:effectLst/>
              <a:uLnTx/>
              <a:uFillTx/>
              <a:latin typeface="+mj-lt"/>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0" u="none" strike="noStrike" kern="1200" cap="none" spc="0" normalizeH="0" baseline="0" noProof="0" dirty="0" smtClean="0">
                <a:ln>
                  <a:noFill/>
                </a:ln>
                <a:solidFill>
                  <a:schemeClr val="tx2"/>
                </a:solidFill>
                <a:effectLst/>
                <a:uLnTx/>
                <a:uFillTx/>
                <a:latin typeface="+mj-lt"/>
                <a:ea typeface="+mn-ea"/>
                <a:cs typeface="+mn-cs"/>
              </a:rPr>
              <a:t>L’entreprise doit adresser une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demande d’aide écrite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avant le </a:t>
            </a:r>
            <a:r>
              <a:rPr kumimoji="0" lang="fr-FR" sz="2800" b="1" i="0" u="sng" strike="noStrike" kern="1200" cap="none" spc="0" normalizeH="0" baseline="0" noProof="0" dirty="0" smtClean="0">
                <a:ln>
                  <a:noFill/>
                </a:ln>
                <a:solidFill>
                  <a:schemeClr val="tx2"/>
                </a:solidFill>
                <a:effectLst/>
                <a:uLnTx/>
                <a:uFillTx/>
                <a:latin typeface="+mj-lt"/>
                <a:ea typeface="+mn-ea"/>
                <a:cs typeface="+mn-cs"/>
              </a:rPr>
              <a:t>démarrage des travaux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La demande contient les éléments suivants: </a:t>
            </a:r>
          </a:p>
          <a:p>
            <a:pPr marL="740664" marR="0" lvl="1" indent="0" defTabSz="914400" rtl="0" eaLnBrk="1" fontAlgn="auto" latinLnBrk="0" hangingPunct="1">
              <a:lnSpc>
                <a:spcPct val="100000"/>
              </a:lnSpc>
              <a:spcBef>
                <a:spcPct val="20000"/>
              </a:spcBef>
              <a:spcAft>
                <a:spcPts val="0"/>
              </a:spcAft>
              <a:buClrTx/>
              <a:buSzTx/>
              <a:buFont typeface="Wingdings"/>
              <a:buChar char=""/>
              <a:tabLst/>
              <a:defRPr/>
            </a:pPr>
            <a:r>
              <a:rPr kumimoji="0" lang="fr-FR" sz="2800" b="1" i="1" u="none" strike="noStrike" kern="1200" cap="none" spc="0" normalizeH="0" baseline="0" noProof="0" dirty="0" smtClean="0">
                <a:ln>
                  <a:noFill/>
                </a:ln>
                <a:solidFill>
                  <a:srgbClr val="FF0000"/>
                </a:solidFill>
                <a:effectLst/>
                <a:uLnTx/>
                <a:uFillTx/>
                <a:latin typeface="+mj-lt"/>
                <a:ea typeface="+mn-ea"/>
                <a:cs typeface="+mn-cs"/>
              </a:rPr>
              <a:t> Nom et taille de l’entreprise, description du projet avec dates début et fin, localisation du projet, liste des coûts du projet, type et montant d’aide sollicité</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Aides fiscales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si un droit à l’aide est instauré sans analyse discrétionnaire et si la mesure fiscale est entrée en vigueur avant début du projet (sauf RUP)</a:t>
            </a:r>
          </a:p>
          <a:p>
            <a:pPr marL="1482027" marR="0" lvl="4" indent="0" defTabSz="914400" rtl="0" eaLnBrk="1" fontAlgn="auto" latinLnBrk="0" hangingPunct="1">
              <a:lnSpc>
                <a:spcPct val="100000"/>
              </a:lnSpc>
              <a:spcBef>
                <a:spcPct val="20000"/>
              </a:spcBef>
              <a:spcAft>
                <a:spcPts val="0"/>
              </a:spcAft>
              <a:buClrTx/>
              <a:buSzTx/>
              <a:buFont typeface="Wingdings"/>
              <a:buChar char=""/>
              <a:tabLst/>
              <a:defRPr/>
            </a:pPr>
            <a:endParaRPr kumimoji="0" lang="fr-FR" sz="1100" b="1" i="0" u="none" strike="noStrike" kern="1200" cap="none" spc="0" normalizeH="0" baseline="0" noProof="0" dirty="0" smtClean="0">
              <a:ln>
                <a:noFill/>
              </a:ln>
              <a:solidFill>
                <a:schemeClr val="tx2"/>
              </a:solidFill>
              <a:effectLst/>
              <a:uLnTx/>
              <a:uFillTx/>
              <a:latin typeface="+mj-lt"/>
              <a:ea typeface="+mn-ea"/>
              <a:cs typeface="+mn-cs"/>
            </a:endParaRPr>
          </a:p>
          <a:p>
            <a:pPr marL="412052" marR="0" lvl="0" indent="0" defTabSz="914400" rtl="0" eaLnBrk="1" fontAlgn="auto" latinLnBrk="0" hangingPunct="1">
              <a:lnSpc>
                <a:spcPct val="100000"/>
              </a:lnSpc>
              <a:spcBef>
                <a:spcPct val="20000"/>
              </a:spcBef>
              <a:spcAft>
                <a:spcPts val="0"/>
              </a:spcAft>
              <a:buClrTx/>
              <a:buSzTx/>
              <a:buFont typeface="Wingdings"/>
              <a:buChar char=""/>
              <a:tabLst/>
              <a:defRPr/>
            </a:pPr>
            <a:r>
              <a:rPr kumimoji="0" lang="fr-FR" sz="3200" b="1" i="0" u="none" strike="noStrike" kern="1200" cap="none" spc="0" normalizeH="0" baseline="0" noProof="0" dirty="0" smtClean="0">
                <a:ln>
                  <a:noFill/>
                </a:ln>
                <a:solidFill>
                  <a:srgbClr val="FF0000"/>
                </a:solidFill>
                <a:effectLst/>
                <a:uLnTx/>
                <a:uFillTx/>
                <a:latin typeface="+mj-lt"/>
                <a:ea typeface="+mn-ea"/>
                <a:cs typeface="+mn-cs"/>
              </a:rPr>
              <a:t> Pas de règles d’</a:t>
            </a:r>
            <a:r>
              <a:rPr kumimoji="0" lang="fr-FR" sz="3200" b="1" i="0" u="none" strike="noStrike" kern="1200" cap="none" spc="0" normalizeH="0" baseline="0" noProof="0" dirty="0" err="1" smtClean="0">
                <a:ln>
                  <a:noFill/>
                </a:ln>
                <a:solidFill>
                  <a:srgbClr val="FF0000"/>
                </a:solidFill>
                <a:effectLst/>
                <a:uLnTx/>
                <a:uFillTx/>
                <a:latin typeface="+mj-lt"/>
                <a:ea typeface="+mn-ea"/>
                <a:cs typeface="+mn-cs"/>
              </a:rPr>
              <a:t>incitativité</a:t>
            </a:r>
            <a:r>
              <a:rPr kumimoji="0" lang="fr-FR" sz="3200" b="1" i="0" u="none" strike="noStrike" kern="1200" cap="none" spc="0" normalizeH="0" baseline="0" noProof="0" dirty="0" smtClean="0">
                <a:ln>
                  <a:noFill/>
                </a:ln>
                <a:solidFill>
                  <a:srgbClr val="FF0000"/>
                </a:solidFill>
                <a:effectLst/>
                <a:uLnTx/>
                <a:uFillTx/>
                <a:latin typeface="+mj-lt"/>
                <a:ea typeface="+mn-ea"/>
                <a:cs typeface="+mn-cs"/>
              </a:rPr>
              <a:t> pour </a:t>
            </a:r>
            <a:r>
              <a:rPr kumimoji="0" lang="fr-FR" sz="32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Aides travailleurs défavorisés, financement des risques PME </a:t>
            </a:r>
            <a:r>
              <a:rPr kumimoji="0" lang="fr-FR" sz="3200" i="0" u="none" strike="noStrike" kern="1200" cap="none" spc="0" normalizeH="0" baseline="0" noProof="0" dirty="0" smtClean="0">
                <a:ln>
                  <a:noFill/>
                </a:ln>
                <a:solidFill>
                  <a:schemeClr val="tx2"/>
                </a:solidFill>
                <a:effectLst/>
                <a:uLnTx/>
                <a:uFillTx/>
                <a:latin typeface="+mj-lt"/>
                <a:ea typeface="+mn-ea"/>
                <a:cs typeface="+mn-cs"/>
              </a:rPr>
              <a:t>(Jeunes</a:t>
            </a:r>
            <a:r>
              <a:rPr kumimoji="0" lang="fr-FR" sz="3200" i="0" u="none" strike="noStrike" kern="1200" cap="none" spc="0" normalizeH="0" noProof="0" dirty="0" smtClean="0">
                <a:ln>
                  <a:noFill/>
                </a:ln>
                <a:solidFill>
                  <a:schemeClr val="tx2"/>
                </a:solidFill>
                <a:effectLst/>
                <a:uLnTx/>
                <a:uFillTx/>
                <a:latin typeface="+mj-lt"/>
                <a:ea typeface="+mn-ea"/>
                <a:cs typeface="+mn-cs"/>
              </a:rPr>
              <a:t> Pousses notamment)</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  AFR au fonctionnement,  catastrophes naturelles,  culture patrimoine, réduction taxes environnementales, DE MINIMIS, SIEG </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12" name="Espace réservé du numéro de diapositive 11"/>
          <p:cNvSpPr>
            <a:spLocks noGrp="1"/>
          </p:cNvSpPr>
          <p:nvPr>
            <p:ph type="sldNum" sz="quarter" idx="12"/>
          </p:nvPr>
        </p:nvSpPr>
        <p:spPr/>
        <p:txBody>
          <a:bodyPr/>
          <a:lstStyle/>
          <a:p>
            <a:fld id="{2B825D18-8F47-4676-AC87-C8BC662B5306}" type="slidenum">
              <a:rPr lang="fr-FR" smtClean="0"/>
              <a:pPr/>
              <a:t>34</a:t>
            </a:fld>
            <a:endParaRPr lang="fr-FR" dirty="0"/>
          </a:p>
        </p:txBody>
      </p:sp>
      <p:sp>
        <p:nvSpPr>
          <p:cNvPr id="2" name="Espace réservé de la date 1"/>
          <p:cNvSpPr>
            <a:spLocks noGrp="1"/>
          </p:cNvSpPr>
          <p:nvPr>
            <p:ph type="dt" sz="half" idx="10"/>
          </p:nvPr>
        </p:nvSpPr>
        <p:spPr>
          <a:xfrm>
            <a:off x="3977016" y="6492875"/>
            <a:ext cx="2133600" cy="365125"/>
          </a:xfrm>
        </p:spPr>
        <p:txBody>
          <a:bodyPr/>
          <a:lstStyle/>
          <a:p>
            <a:fld id="{51974B40-218F-4591-8350-93E377AEDE9C}" type="datetime1">
              <a:rPr lang="fr-FR" smtClean="0"/>
              <a:t>23/11/2016</a:t>
            </a:fld>
            <a:endParaRPr lang="fr-FR" dirty="0"/>
          </a:p>
        </p:txBody>
      </p:sp>
      <p:pic>
        <p:nvPicPr>
          <p:cNvPr id="8" name="Image 7"/>
          <p:cNvPicPr>
            <a:picLocks noChangeAspect="1"/>
          </p:cNvPicPr>
          <p:nvPr/>
        </p:nvPicPr>
        <p:blipFill>
          <a:blip r:embed="rId2"/>
          <a:stretch>
            <a:fillRect/>
          </a:stretch>
        </p:blipFill>
        <p:spPr>
          <a:xfrm>
            <a:off x="8228980" y="2132856"/>
            <a:ext cx="882724" cy="910096"/>
          </a:xfrm>
          <a:prstGeom prst="rect">
            <a:avLst/>
          </a:prstGeom>
        </p:spPr>
      </p:pic>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3"/>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 calcmode="lin" valueType="num">
                                      <p:cBhvr additive="base">
                                        <p:cTn id="6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8244408" y="4936702"/>
            <a:ext cx="905520" cy="933599"/>
          </a:xfrm>
          <a:prstGeom prst="rect">
            <a:avLst/>
          </a:prstGeom>
        </p:spPr>
      </p:pic>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points de vigilance (3)</a:t>
            </a:r>
            <a:endParaRPr lang="fr-FR" sz="3600" b="1" dirty="0">
              <a:latin typeface="Arial" pitchFamily="34" charset="0"/>
              <a:cs typeface="Arial" pitchFamily="34" charset="0"/>
            </a:endParaRPr>
          </a:p>
        </p:txBody>
      </p:sp>
      <p:sp>
        <p:nvSpPr>
          <p:cNvPr id="4" name="Espace réservé du contenu 2"/>
          <p:cNvSpPr txBox="1">
            <a:spLocks/>
          </p:cNvSpPr>
          <p:nvPr/>
        </p:nvSpPr>
        <p:spPr>
          <a:xfrm>
            <a:off x="323528" y="1357298"/>
            <a:ext cx="8429684" cy="4572032"/>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sng" strike="noStrike" kern="1200" cap="none" spc="0" normalizeH="0" baseline="0" noProof="0" dirty="0" smtClean="0">
                <a:ln>
                  <a:noFill/>
                </a:ln>
                <a:solidFill>
                  <a:srgbClr val="FF0000"/>
                </a:solidFill>
                <a:effectLst/>
                <a:uLnTx/>
                <a:uFillTx/>
                <a:latin typeface="+mj-lt"/>
                <a:ea typeface="+mn-ea"/>
                <a:cs typeface="+mn-cs"/>
              </a:rPr>
              <a:t>Les déclarations sur l’honneur de l’entreprise: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Déclaration des aides reçues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ou sollicitées sur le projet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dirty="0" smtClean="0">
                <a:solidFill>
                  <a:schemeClr val="tx2"/>
                </a:solidFill>
                <a:latin typeface="+mj-lt"/>
              </a:rPr>
              <a:t>Déclaration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des aides « de </a:t>
            </a:r>
            <a:r>
              <a:rPr kumimoji="0" lang="fr-FR" sz="3200" b="0" i="0"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 attribuées sur les 3 exercices fiscaux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800" b="0" i="1" u="none" strike="noStrike" kern="1200" cap="none" spc="0" normalizeH="0" baseline="0" noProof="0" dirty="0" smtClean="0">
                <a:ln>
                  <a:noFill/>
                </a:ln>
                <a:solidFill>
                  <a:schemeClr val="tx2"/>
                </a:solidFill>
                <a:effectLst/>
                <a:uLnTx/>
                <a:uFillTx/>
                <a:latin typeface="+mj-lt"/>
                <a:ea typeface="+mn-ea"/>
                <a:cs typeface="+mn-cs"/>
              </a:rPr>
              <a:t>NB: Les aides « De </a:t>
            </a:r>
            <a:r>
              <a:rPr kumimoji="0" lang="fr-FR" sz="2800" b="0" i="1" u="none" strike="noStrike" kern="1200" cap="none" spc="0" normalizeH="0" baseline="0" noProof="0" dirty="0" err="1" smtClean="0">
                <a:ln>
                  <a:noFill/>
                </a:ln>
                <a:solidFill>
                  <a:schemeClr val="tx2"/>
                </a:solidFill>
                <a:effectLst/>
                <a:uLnTx/>
                <a:uFillTx/>
                <a:latin typeface="+mj-lt"/>
                <a:ea typeface="+mn-ea"/>
                <a:cs typeface="+mn-cs"/>
              </a:rPr>
              <a:t>minimis</a:t>
            </a:r>
            <a:r>
              <a:rPr kumimoji="0" lang="fr-FR" sz="2800" b="0" i="1" u="none" strike="noStrike" kern="1200" cap="none" spc="0" normalizeH="0" baseline="0" noProof="0" dirty="0" smtClean="0">
                <a:ln>
                  <a:noFill/>
                </a:ln>
                <a:solidFill>
                  <a:schemeClr val="tx2"/>
                </a:solidFill>
                <a:effectLst/>
                <a:uLnTx/>
                <a:uFillTx/>
                <a:latin typeface="+mj-lt"/>
                <a:ea typeface="+mn-ea"/>
                <a:cs typeface="+mn-cs"/>
              </a:rPr>
              <a:t> » seront abordé en point 2</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Déclaration sur la taille de l’entreprise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PE / ME / GE</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solidFill>
                  <a:schemeClr val="tx2"/>
                </a:solidFill>
                <a:effectLst/>
                <a:uLnTx/>
                <a:uFillTx/>
                <a:latin typeface="+mj-lt"/>
                <a:ea typeface="+mn-ea"/>
                <a:cs typeface="+mn-cs"/>
              </a:rPr>
              <a:t>Déclaration sur l’absence de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situation d’entreprise en difficulté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3200" b="1" i="1" dirty="0" smtClean="0">
                <a:solidFill>
                  <a:srgbClr val="FF0000"/>
                </a:solidFill>
                <a:latin typeface="+mj-lt"/>
              </a:rPr>
              <a:t>Les aides aux entreprises en difficultés sont exclues des FESI</a:t>
            </a:r>
            <a:endParaRPr kumimoji="0" lang="fr-FR" sz="3200" b="1" i="1" u="none" strike="noStrike" kern="1200" cap="none" spc="0" normalizeH="0" baseline="0" noProof="0" dirty="0" smtClean="0">
              <a:ln>
                <a:noFill/>
              </a:ln>
              <a:solidFill>
                <a:srgbClr val="FF0000"/>
              </a:solidFill>
              <a:effectLst/>
              <a:uLnTx/>
              <a:uFillTx/>
              <a:latin typeface="+mj-lt"/>
            </a:endParaRP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35</a:t>
            </a:fld>
            <a:endParaRPr lang="fr-FR" dirty="0"/>
          </a:p>
        </p:txBody>
      </p:sp>
      <p:sp>
        <p:nvSpPr>
          <p:cNvPr id="2" name="Espace réservé de la date 1"/>
          <p:cNvSpPr>
            <a:spLocks noGrp="1"/>
          </p:cNvSpPr>
          <p:nvPr>
            <p:ph type="dt" sz="half" idx="10"/>
          </p:nvPr>
        </p:nvSpPr>
        <p:spPr>
          <a:xfrm>
            <a:off x="4013684" y="6527556"/>
            <a:ext cx="2133600" cy="365125"/>
          </a:xfrm>
        </p:spPr>
        <p:txBody>
          <a:bodyPr/>
          <a:lstStyle/>
          <a:p>
            <a:fld id="{08E85114-DA8B-4198-8091-DDA5A6A6FEC5}"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3"/>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 calcmode="lin" valueType="num">
                                      <p:cBhvr additive="base">
                                        <p:cTn id="2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 calcmode="lin" valueType="num">
                                      <p:cBhvr additive="base">
                                        <p:cTn id="3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xEl>
                                              <p:pRg st="9" end="9"/>
                                            </p:txEl>
                                          </p:spTgt>
                                        </p:tgtEl>
                                        <p:attrNameLst>
                                          <p:attrName>style.visibility</p:attrName>
                                        </p:attrNameLst>
                                      </p:cBhvr>
                                      <p:to>
                                        <p:strVal val="visible"/>
                                      </p:to>
                                    </p:set>
                                    <p:anim calcmode="lin" valueType="num">
                                      <p:cBhvr additive="base">
                                        <p:cTn id="4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357158" y="1142984"/>
            <a:ext cx="2500330"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85720" y="2214554"/>
            <a:ext cx="2286016"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à coins arrondis 8"/>
          <p:cNvSpPr/>
          <p:nvPr/>
        </p:nvSpPr>
        <p:spPr>
          <a:xfrm>
            <a:off x="285720" y="3571876"/>
            <a:ext cx="6000792"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764704"/>
            <a:ext cx="8107264"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points de vigilance (4) La taille de la PME</a:t>
            </a:r>
            <a:endParaRPr lang="fr-FR" sz="3600" b="1" dirty="0">
              <a:latin typeface="Arial" pitchFamily="34" charset="0"/>
              <a:cs typeface="Arial" pitchFamily="34" charset="0"/>
            </a:endParaRPr>
          </a:p>
        </p:txBody>
      </p:sp>
      <p:sp>
        <p:nvSpPr>
          <p:cNvPr id="4" name="Espace réservé du contenu 2"/>
          <p:cNvSpPr txBox="1">
            <a:spLocks/>
          </p:cNvSpPr>
          <p:nvPr/>
        </p:nvSpPr>
        <p:spPr>
          <a:xfrm>
            <a:off x="285752" y="1214422"/>
            <a:ext cx="8929718" cy="4714908"/>
          </a:xfrm>
          <a:prstGeom prst="rect">
            <a:avLst/>
          </a:prstGeom>
          <a:extLst/>
        </p:spPr>
        <p:txBody>
          <a:bodyPr vert="horz" lIns="91440" tIns="45720" rIns="91440" bIns="45720" rtlCol="0">
            <a:normAutofit fontScale="40000" lnSpcReduction="20000"/>
          </a:bodyPr>
          <a:lstStyle/>
          <a:p>
            <a:pPr marL="0" marR="0" lvl="0" indent="0" defTabSz="914400" rtl="0" eaLnBrk="1" fontAlgn="auto" latinLnBrk="0" hangingPunct="1">
              <a:lnSpc>
                <a:spcPct val="120000"/>
              </a:lnSpc>
              <a:spcBef>
                <a:spcPct val="20000"/>
              </a:spcBef>
              <a:spcAft>
                <a:spcPts val="0"/>
              </a:spcAft>
              <a:buClrTx/>
              <a:buSzTx/>
              <a:buFont typeface="Wingdings" pitchFamily="2" charset="2"/>
              <a:buNone/>
              <a:tabLst/>
              <a:defRPr/>
            </a:pPr>
            <a:r>
              <a:rPr kumimoji="0" lang="fr-FR" sz="4000" b="1" i="0" strike="noStrike" kern="1200" cap="none" spc="0" normalizeH="0" baseline="0" noProof="0" dirty="0" smtClean="0">
                <a:ln>
                  <a:noFill/>
                </a:ln>
                <a:solidFill>
                  <a:schemeClr val="tx2"/>
                </a:solidFill>
                <a:effectLst/>
                <a:uLnTx/>
                <a:uFillTx/>
                <a:latin typeface="Arial" pitchFamily="34" charset="0"/>
                <a:ea typeface="+mn-ea"/>
                <a:cs typeface="Arial" pitchFamily="34" charset="0"/>
              </a:rPr>
              <a:t>MOYENNE ENTREPRISE: </a:t>
            </a:r>
            <a:r>
              <a:rPr kumimoji="0" lang="fr-FR" sz="4000" b="1" i="0" strike="noStrike" kern="1200" cap="none" spc="0" normalizeH="0" baseline="0" noProof="0" dirty="0" smtClean="0">
                <a:ln>
                  <a:noFill/>
                </a:ln>
                <a:solidFill>
                  <a:srgbClr val="FF0000"/>
                </a:solidFill>
                <a:effectLst/>
                <a:uLnTx/>
                <a:uFillTx/>
                <a:latin typeface="Arial" pitchFamily="34" charset="0"/>
                <a:ea typeface="+mn-ea"/>
                <a:cs typeface="Arial" pitchFamily="34" charset="0"/>
              </a:rPr>
              <a:t>2 conditions cumulatives</a:t>
            </a:r>
            <a:r>
              <a:rPr kumimoji="0" lang="fr-FR" sz="4000" b="0" i="0" strike="noStrike" kern="1200" cap="none" spc="0" normalizeH="0" baseline="0" noProof="0" dirty="0" smtClean="0">
                <a:ln>
                  <a:noFill/>
                </a:ln>
                <a:solidFill>
                  <a:srgbClr val="FF0000"/>
                </a:solidFill>
                <a:effectLst/>
                <a:uLnTx/>
                <a:uFillTx/>
                <a:latin typeface="Arial" pitchFamily="34" charset="0"/>
                <a:ea typeface="+mn-ea"/>
                <a:cs typeface="Arial" pitchFamily="34" charset="0"/>
              </a:rPr>
              <a:t> </a:t>
            </a: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1°)</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lang="fr-FR" sz="4000" b="1" dirty="0" smtClean="0">
                <a:solidFill>
                  <a:schemeClr val="tx2"/>
                </a:solidFill>
                <a:latin typeface="Arial" pitchFamily="34" charset="0"/>
                <a:cs typeface="Arial" pitchFamily="34" charset="0"/>
              </a:rPr>
              <a:t>à partir de</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50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et</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jusqu’à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249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salariés compris</a:t>
            </a: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2°)</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CA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moins de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50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M€ </a:t>
            </a:r>
            <a:r>
              <a:rPr kumimoji="0" lang="fr-FR" sz="4000" b="1" i="0" u="sng" strike="noStrike" kern="1200" cap="none" spc="0" normalizeH="0" baseline="0" noProof="0" dirty="0" smtClean="0">
                <a:ln>
                  <a:noFill/>
                </a:ln>
                <a:solidFill>
                  <a:srgbClr val="FF0000"/>
                </a:solidFill>
                <a:effectLst/>
                <a:uLnTx/>
                <a:uFillTx/>
                <a:latin typeface="Arial" pitchFamily="34" charset="0"/>
                <a:ea typeface="+mn-ea"/>
                <a:cs typeface="Arial" pitchFamily="34" charset="0"/>
              </a:rPr>
              <a:t>ou</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BILAN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moins de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43</a:t>
            </a:r>
            <a:r>
              <a:rPr kumimoji="0" lang="fr-FR" sz="40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M€</a:t>
            </a:r>
          </a:p>
          <a:p>
            <a:pPr marL="3657600" marR="0" lvl="8" indent="0" defTabSz="914400" rtl="0" eaLnBrk="1" fontAlgn="auto" latinLnBrk="0" hangingPunct="1">
              <a:lnSpc>
                <a:spcPct val="120000"/>
              </a:lnSpc>
              <a:spcBef>
                <a:spcPct val="20000"/>
              </a:spcBef>
              <a:spcAft>
                <a:spcPts val="0"/>
              </a:spcAft>
              <a:buClrTx/>
              <a:buSzTx/>
              <a:buFont typeface="Arial" pitchFamily="34" charset="0"/>
              <a:buNone/>
              <a:tabLst/>
              <a:defRPr/>
            </a:pPr>
            <a:endParaRPr kumimoji="0" lang="fr-FR" sz="2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a:p>
            <a:pPr marL="0" marR="0" lvl="0" indent="0" defTabSz="914400" rtl="0" eaLnBrk="1" fontAlgn="auto" latinLnBrk="0" hangingPunct="1">
              <a:lnSpc>
                <a:spcPct val="120000"/>
              </a:lnSpc>
              <a:spcBef>
                <a:spcPct val="20000"/>
              </a:spcBef>
              <a:spcAft>
                <a:spcPts val="0"/>
              </a:spcAft>
              <a:buClrTx/>
              <a:buSzTx/>
              <a:buFont typeface="Wingdings" pitchFamily="2" charset="2"/>
              <a:buNone/>
              <a:tabLst/>
              <a:defRPr/>
            </a:pPr>
            <a:r>
              <a:rPr kumimoji="0" lang="fr-FR" sz="4000" b="1" i="0" strike="noStrike" kern="1200" cap="none" spc="0" normalizeH="0" baseline="0" noProof="0" dirty="0" smtClean="0">
                <a:ln>
                  <a:noFill/>
                </a:ln>
                <a:solidFill>
                  <a:schemeClr val="tx2"/>
                </a:solidFill>
                <a:effectLst/>
                <a:uLnTx/>
                <a:uFillTx/>
                <a:latin typeface="Arial" pitchFamily="34" charset="0"/>
                <a:ea typeface="+mn-ea"/>
                <a:cs typeface="Arial" pitchFamily="34" charset="0"/>
              </a:rPr>
              <a:t>PETITE ENTREPRISE:</a:t>
            </a:r>
            <a:r>
              <a:rPr kumimoji="0" lang="fr-FR" sz="4000" b="0" i="0"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1" i="0" strike="noStrike" kern="1200" cap="none" spc="0" normalizeH="0" baseline="0" noProof="0" dirty="0" smtClean="0">
                <a:ln>
                  <a:noFill/>
                </a:ln>
                <a:solidFill>
                  <a:srgbClr val="FF0000"/>
                </a:solidFill>
                <a:effectLst/>
                <a:uLnTx/>
                <a:uFillTx/>
                <a:latin typeface="Arial" pitchFamily="34" charset="0"/>
                <a:ea typeface="+mn-ea"/>
                <a:cs typeface="Arial" pitchFamily="34" charset="0"/>
              </a:rPr>
              <a:t>2 conditions cumulatives</a:t>
            </a:r>
            <a:r>
              <a:rPr kumimoji="0" lang="fr-FR" sz="4000" b="0" i="0" strike="noStrike" kern="1200" cap="none" spc="0" normalizeH="0" baseline="0" noProof="0" dirty="0" smtClean="0">
                <a:ln>
                  <a:noFill/>
                </a:ln>
                <a:solidFill>
                  <a:srgbClr val="FF0000"/>
                </a:solidFill>
                <a:effectLst/>
                <a:uLnTx/>
                <a:uFillTx/>
                <a:latin typeface="Arial" pitchFamily="34" charset="0"/>
                <a:ea typeface="+mn-ea"/>
                <a:cs typeface="Arial" pitchFamily="34" charset="0"/>
              </a:rPr>
              <a:t> </a:t>
            </a:r>
            <a:endParaRPr kumimoji="0" lang="fr-FR" sz="4500" b="0" i="0" strike="noStrike" kern="1200" cap="none" spc="0" normalizeH="0" baseline="0" noProof="0" dirty="0" smtClean="0">
              <a:ln>
                <a:noFill/>
              </a:ln>
              <a:solidFill>
                <a:srgbClr val="FF0000"/>
              </a:solidFill>
              <a:effectLst/>
              <a:uLnTx/>
              <a:uFillTx/>
              <a:latin typeface="Arial" pitchFamily="34" charset="0"/>
              <a:ea typeface="+mn-ea"/>
              <a:cs typeface="Arial" pitchFamily="34" charset="0"/>
            </a:endParaRP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1°)</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49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salariés au maximum</a:t>
            </a: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2°)</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CA </a:t>
            </a:r>
            <a:r>
              <a:rPr kumimoji="0" lang="fr-FR" sz="4000" b="1" i="0" u="sng" strike="noStrike" kern="1200" cap="none" spc="0" normalizeH="0" baseline="0" noProof="0" dirty="0" smtClean="0">
                <a:ln>
                  <a:noFill/>
                </a:ln>
                <a:solidFill>
                  <a:srgbClr val="FF0000"/>
                </a:solidFill>
                <a:effectLst/>
                <a:uLnTx/>
                <a:uFillTx/>
                <a:latin typeface="Arial" pitchFamily="34" charset="0"/>
                <a:ea typeface="+mn-ea"/>
                <a:cs typeface="Arial" pitchFamily="34" charset="0"/>
              </a:rPr>
              <a:t>ou</a:t>
            </a: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Bilan moins de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10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M€ </a:t>
            </a:r>
          </a:p>
          <a:p>
            <a:pPr marL="3657600" marR="0" lvl="8" indent="0" defTabSz="914400" rtl="0" eaLnBrk="1" fontAlgn="auto" latinLnBrk="0" hangingPunct="1">
              <a:lnSpc>
                <a:spcPct val="12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a:p>
            <a:pPr marL="0" marR="0" lvl="0" indent="0" defTabSz="914400" rtl="0" eaLnBrk="1" fontAlgn="auto" latinLnBrk="0" hangingPunct="1">
              <a:lnSpc>
                <a:spcPct val="120000"/>
              </a:lnSpc>
              <a:spcBef>
                <a:spcPct val="20000"/>
              </a:spcBef>
              <a:spcAft>
                <a:spcPts val="0"/>
              </a:spcAft>
              <a:buClrTx/>
              <a:buSzTx/>
              <a:buFont typeface="Wingdings" pitchFamily="2" charset="2"/>
              <a:buNone/>
              <a:tabLst/>
              <a:defRPr/>
            </a:pPr>
            <a:r>
              <a:rPr kumimoji="0" lang="fr-FR" sz="3200" b="1" i="1"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Si l’un des 2 critères n’est pas rempli pendant 2 exercices comptables  consécutifs -&gt; perte de la taille de PME</a:t>
            </a:r>
          </a:p>
          <a:p>
            <a:pPr marL="0" marR="0" lvl="0" indent="0" defTabSz="914400" rtl="0" eaLnBrk="1" fontAlgn="auto" latinLnBrk="0" hangingPunct="1">
              <a:lnSpc>
                <a:spcPct val="120000"/>
              </a:lnSpc>
              <a:spcBef>
                <a:spcPct val="20000"/>
              </a:spcBef>
              <a:spcAft>
                <a:spcPts val="0"/>
              </a:spcAft>
              <a:buClrTx/>
              <a:buSzTx/>
              <a:buFont typeface="Wingdings" pitchFamily="2" charset="2"/>
              <a:buNone/>
              <a:tabLst/>
              <a:defRPr/>
            </a:pPr>
            <a:endParaRPr kumimoji="0" lang="fr-FR" sz="1500" b="1" i="1" u="none"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a:p>
            <a:pPr marL="0" marR="0" lvl="0" indent="0" defTabSz="914400" rtl="0" eaLnBrk="1" fontAlgn="auto" latinLnBrk="0" hangingPunct="1">
              <a:lnSpc>
                <a:spcPct val="120000"/>
              </a:lnSpc>
              <a:spcBef>
                <a:spcPct val="20000"/>
              </a:spcBef>
              <a:spcAft>
                <a:spcPts val="0"/>
              </a:spcAft>
              <a:buClrTx/>
              <a:buSzTx/>
              <a:buFont typeface="Wingdings" pitchFamily="2" charset="2"/>
              <a:buNone/>
              <a:tabLst/>
              <a:defRPr/>
            </a:pPr>
            <a:r>
              <a:rPr kumimoji="0" lang="fr-FR" sz="4000" b="1" i="0" strike="noStrike" kern="1200" cap="none" spc="0" normalizeH="0" baseline="0" noProof="0" dirty="0" smtClean="0">
                <a:ln>
                  <a:noFill/>
                </a:ln>
                <a:solidFill>
                  <a:schemeClr val="tx2"/>
                </a:solidFill>
                <a:effectLst/>
                <a:uLnTx/>
                <a:uFillTx/>
                <a:latin typeface="Arial" pitchFamily="34" charset="0"/>
                <a:ea typeface="+mn-ea"/>
                <a:cs typeface="Arial" pitchFamily="34" charset="0"/>
              </a:rPr>
              <a:t>CONSOLIDATION DES EFFECTIFS ET SEUILS FINANCIERS: </a:t>
            </a: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Détention des droits de vote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&lt; 25%</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ENTREPRISE AUTONOME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-&gt; pas de consolidation </a:t>
            </a: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Détention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&gt;= 25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et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&lt; ou = 50% </a:t>
            </a: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ENTREPRISES PARTENAIRES</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consolidation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au % droits</a:t>
            </a:r>
            <a:r>
              <a:rPr kumimoji="0" lang="fr-FR" sz="4000" b="1" i="0" u="none" strike="noStrike" kern="1200" cap="none" spc="0" normalizeH="0" noProof="0" dirty="0" smtClean="0">
                <a:ln>
                  <a:noFill/>
                </a:ln>
                <a:solidFill>
                  <a:schemeClr val="tx2"/>
                </a:solidFill>
                <a:effectLst/>
                <a:uLnTx/>
                <a:uFillTx/>
                <a:latin typeface="Arial" pitchFamily="34" charset="0"/>
                <a:ea typeface="+mn-ea"/>
                <a:cs typeface="Arial" pitchFamily="34" charset="0"/>
              </a:rPr>
              <a:t> vote</a:t>
            </a:r>
            <a:endPar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a:p>
            <a:pPr marL="0" marR="0" lvl="0"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Détention </a:t>
            </a:r>
            <a:r>
              <a:rPr kumimoji="0" lang="fr-FR" sz="40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&gt; à 50%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-&gt; </a:t>
            </a:r>
            <a:r>
              <a:rPr kumimoji="0" lang="fr-FR" sz="4000" b="1" i="0" u="sng" strike="noStrike" kern="1200" cap="none" spc="0" normalizeH="0" baseline="0" noProof="0" dirty="0" smtClean="0">
                <a:ln>
                  <a:noFill/>
                </a:ln>
                <a:solidFill>
                  <a:schemeClr val="tx2"/>
                </a:solidFill>
                <a:effectLst/>
                <a:uLnTx/>
                <a:uFillTx/>
                <a:latin typeface="Arial" pitchFamily="34" charset="0"/>
                <a:ea typeface="+mn-ea"/>
                <a:cs typeface="Arial" pitchFamily="34" charset="0"/>
              </a:rPr>
              <a:t>ENTREPRISES LIEES </a:t>
            </a:r>
            <a:r>
              <a:rPr kumimoji="0" lang="fr-FR" sz="40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–&gt; consolidation </a:t>
            </a:r>
            <a:r>
              <a:rPr kumimoji="0" lang="fr-FR" sz="4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totale</a:t>
            </a:r>
          </a:p>
          <a:p>
            <a:pPr marL="457200" marR="0" lvl="1"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OU: </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droit de </a:t>
            </a: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nommer ou révoquer </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les dirigeants</a:t>
            </a:r>
            <a:endPar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endParaRPr>
          </a:p>
          <a:p>
            <a:pPr marL="457200" marR="0" lvl="1"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OU: contrôle par le biais d’</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accords </a:t>
            </a:r>
          </a:p>
          <a:p>
            <a:pPr marL="457200" marR="0" lvl="1"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OU: </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droit d’exercer </a:t>
            </a: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une influence dominante </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par les contrats ou les statuts</a:t>
            </a:r>
          </a:p>
          <a:p>
            <a:pPr marL="457200" marR="0" lvl="1" indent="0" defTabSz="914400" rtl="0" eaLnBrk="1" fontAlgn="auto" latinLnBrk="0" hangingPunct="1">
              <a:lnSpc>
                <a:spcPct val="120000"/>
              </a:lnSpc>
              <a:spcBef>
                <a:spcPct val="20000"/>
              </a:spcBef>
              <a:spcAft>
                <a:spcPts val="0"/>
              </a:spcAft>
              <a:buClrTx/>
              <a:buSzTx/>
              <a:buFont typeface="Arial" pitchFamily="34" charset="0"/>
              <a:buNone/>
              <a:tabLst/>
              <a:defRPr/>
            </a:pP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OU</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 </a:t>
            </a:r>
            <a:r>
              <a:rPr kumimoji="0" lang="fr-FR" sz="35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contrôle par personne physique </a:t>
            </a:r>
            <a:r>
              <a:rPr kumimoji="0" lang="fr-FR" sz="3500" b="0"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ou groupe de personne physique (actionnariat)</a:t>
            </a:r>
            <a:endParaRPr kumimoji="0" lang="fr-FR" sz="3500" b="0" i="0" u="none" strike="noStrike" kern="1200" cap="none" spc="0" normalizeH="0" baseline="0" noProof="0" dirty="0">
              <a:ln>
                <a:noFill/>
              </a:ln>
              <a:solidFill>
                <a:schemeClr val="tx2"/>
              </a:solidFill>
              <a:effectLst/>
              <a:uLnTx/>
              <a:uFillTx/>
              <a:latin typeface="Arial" pitchFamily="34" charset="0"/>
              <a:ea typeface="+mn-ea"/>
              <a:cs typeface="Arial" pitchFamily="34" charset="0"/>
            </a:endParaRPr>
          </a:p>
        </p:txBody>
      </p:sp>
      <p:sp>
        <p:nvSpPr>
          <p:cNvPr id="10" name="Espace réservé du pied de page 9"/>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36</a:t>
            </a:fld>
            <a:endParaRPr lang="fr-FR" dirty="0"/>
          </a:p>
        </p:txBody>
      </p:sp>
      <p:sp>
        <p:nvSpPr>
          <p:cNvPr id="2" name="Espace réservé de la date 1"/>
          <p:cNvSpPr>
            <a:spLocks noGrp="1"/>
          </p:cNvSpPr>
          <p:nvPr>
            <p:ph type="dt" sz="half" idx="10"/>
          </p:nvPr>
        </p:nvSpPr>
        <p:spPr>
          <a:xfrm>
            <a:off x="4143113" y="6527556"/>
            <a:ext cx="2133600" cy="365125"/>
          </a:xfrm>
        </p:spPr>
        <p:txBody>
          <a:bodyPr/>
          <a:lstStyle/>
          <a:p>
            <a:fld id="{FDF3F5D2-FDE6-46E1-AB8C-8F71F197855E}" type="datetime1">
              <a:rPr lang="fr-FR" smtClean="0"/>
              <a:t>23/11/2016</a:t>
            </a:fld>
            <a:endParaRPr lang="fr-FR" dirty="0"/>
          </a:p>
        </p:txBody>
      </p:sp>
      <p:sp>
        <p:nvSpPr>
          <p:cNvPr id="12" name="Rectangle 11"/>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608835" y="77911"/>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0-#ppt_w/2"/>
                                          </p:val>
                                        </p:tav>
                                        <p:tav tm="100000">
                                          <p:val>
                                            <p:strVal val="#ppt_x"/>
                                          </p:val>
                                        </p:tav>
                                      </p:tavLst>
                                    </p:anim>
                                    <p:anim calcmode="lin" valueType="num">
                                      <p:cBhvr additive="base">
                                        <p:cTn id="6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10" end="10"/>
                                            </p:txEl>
                                          </p:spTgt>
                                        </p:tgtEl>
                                        <p:attrNameLst>
                                          <p:attrName>style.visibility</p:attrName>
                                        </p:attrNameLst>
                                      </p:cBhvr>
                                      <p:to>
                                        <p:strVal val="visible"/>
                                      </p:to>
                                    </p:set>
                                    <p:anim calcmode="lin" valueType="num">
                                      <p:cBhvr additive="base">
                                        <p:cTn id="67"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anim calcmode="lin" valueType="num">
                                      <p:cBhvr additive="base">
                                        <p:cTn id="7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2" end="12"/>
                                            </p:txEl>
                                          </p:spTgt>
                                        </p:tgtEl>
                                        <p:attrNameLst>
                                          <p:attrName>style.visibility</p:attrName>
                                        </p:attrNameLst>
                                      </p:cBhvr>
                                      <p:to>
                                        <p:strVal val="visible"/>
                                      </p:to>
                                    </p:set>
                                    <p:anim calcmode="lin" valueType="num">
                                      <p:cBhvr additive="base">
                                        <p:cTn id="79"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3" end="13"/>
                                            </p:txEl>
                                          </p:spTgt>
                                        </p:tgtEl>
                                        <p:attrNameLst>
                                          <p:attrName>style.visibility</p:attrName>
                                        </p:attrNameLst>
                                      </p:cBhvr>
                                      <p:to>
                                        <p:strVal val="visible"/>
                                      </p:to>
                                    </p:set>
                                    <p:anim calcmode="lin" valueType="num">
                                      <p:cBhvr additive="base">
                                        <p:cTn id="85"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14" end="14"/>
                                            </p:txEl>
                                          </p:spTgt>
                                        </p:tgtEl>
                                        <p:attrNameLst>
                                          <p:attrName>style.visibility</p:attrName>
                                        </p:attrNameLst>
                                      </p:cBhvr>
                                      <p:to>
                                        <p:strVal val="visible"/>
                                      </p:to>
                                    </p:set>
                                    <p:anim calcmode="lin" valueType="num">
                                      <p:cBhvr additive="base">
                                        <p:cTn id="91"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15" end="15"/>
                                            </p:txEl>
                                          </p:spTgt>
                                        </p:tgtEl>
                                        <p:attrNameLst>
                                          <p:attrName>style.visibility</p:attrName>
                                        </p:attrNameLst>
                                      </p:cBhvr>
                                      <p:to>
                                        <p:strVal val="visible"/>
                                      </p:to>
                                    </p:set>
                                    <p:anim calcmode="lin" valueType="num">
                                      <p:cBhvr additive="base">
                                        <p:cTn id="97"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4">
                                            <p:txEl>
                                              <p:pRg st="16" end="16"/>
                                            </p:txEl>
                                          </p:spTgt>
                                        </p:tgtEl>
                                        <p:attrNameLst>
                                          <p:attrName>style.visibility</p:attrName>
                                        </p:attrNameLst>
                                      </p:cBhvr>
                                      <p:to>
                                        <p:strVal val="visible"/>
                                      </p:to>
                                    </p:set>
                                    <p:anim calcmode="lin" valueType="num">
                                      <p:cBhvr additive="base">
                                        <p:cTn id="103"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4">
                                            <p:txEl>
                                              <p:pRg st="17" end="17"/>
                                            </p:txEl>
                                          </p:spTgt>
                                        </p:tgtEl>
                                        <p:attrNameLst>
                                          <p:attrName>style.visibility</p:attrName>
                                        </p:attrNameLst>
                                      </p:cBhvr>
                                      <p:to>
                                        <p:strVal val="visible"/>
                                      </p:to>
                                    </p:set>
                                    <p:anim calcmode="lin" valueType="num">
                                      <p:cBhvr additive="base">
                                        <p:cTn id="109" dur="500" fill="hold"/>
                                        <p:tgtEl>
                                          <p:spTgt spid="4">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4">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4"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44624"/>
            <a:ext cx="9144000" cy="6858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4" name="Rectangle 183"/>
          <p:cNvSpPr/>
          <p:nvPr/>
        </p:nvSpPr>
        <p:spPr>
          <a:xfrm>
            <a:off x="4932040" y="6165304"/>
            <a:ext cx="660400" cy="3551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3" name="ZoneTexte 182"/>
          <p:cNvSpPr txBox="1">
            <a:spLocks noChangeArrowheads="1"/>
          </p:cNvSpPr>
          <p:nvPr/>
        </p:nvSpPr>
        <p:spPr bwMode="auto">
          <a:xfrm>
            <a:off x="2292631" y="5301208"/>
            <a:ext cx="4325657" cy="1200329"/>
          </a:xfrm>
          <a:prstGeom prst="rect">
            <a:avLst/>
          </a:prstGeom>
          <a:noFill/>
          <a:ln w="9525">
            <a:noFill/>
            <a:miter lim="800000"/>
            <a:headEnd/>
            <a:tailEnd/>
          </a:ln>
        </p:spPr>
        <p:txBody>
          <a:bodyPr wrap="square">
            <a:spAutoFit/>
          </a:bodyPr>
          <a:lstStyle/>
          <a:p>
            <a:r>
              <a:rPr lang="fr-FR" b="1" u="sng" dirty="0">
                <a:solidFill>
                  <a:srgbClr val="002060"/>
                </a:solidFill>
                <a:latin typeface="Arial" pitchFamily="34" charset="0"/>
                <a:cs typeface="Arial" pitchFamily="34" charset="0"/>
              </a:rPr>
              <a:t>EFFECTIF DE A</a:t>
            </a:r>
            <a:r>
              <a:rPr lang="fr-FR" b="1" dirty="0">
                <a:solidFill>
                  <a:srgbClr val="002060"/>
                </a:solidFill>
                <a:latin typeface="Arial" pitchFamily="34" charset="0"/>
                <a:cs typeface="Arial" pitchFamily="34" charset="0"/>
              </a:rPr>
              <a:t> 		</a:t>
            </a:r>
          </a:p>
          <a:p>
            <a:r>
              <a:rPr lang="fr-FR" b="1" dirty="0">
                <a:solidFill>
                  <a:srgbClr val="002060"/>
                </a:solidFill>
                <a:latin typeface="Arial" pitchFamily="34" charset="0"/>
                <a:cs typeface="Arial" pitchFamily="34" charset="0"/>
              </a:rPr>
              <a:t>=   A   +  C  + 33% de (</a:t>
            </a:r>
            <a:r>
              <a:rPr lang="fr-FR" b="1" dirty="0">
                <a:solidFill>
                  <a:srgbClr val="FF0000"/>
                </a:solidFill>
                <a:latin typeface="Arial" pitchFamily="34" charset="0"/>
                <a:cs typeface="Arial" pitchFamily="34" charset="0"/>
              </a:rPr>
              <a:t>B</a:t>
            </a:r>
            <a:r>
              <a:rPr lang="fr-FR" b="1" dirty="0">
                <a:solidFill>
                  <a:srgbClr val="002060"/>
                </a:solidFill>
                <a:latin typeface="Arial" pitchFamily="34" charset="0"/>
                <a:cs typeface="Arial" pitchFamily="34" charset="0"/>
              </a:rPr>
              <a:t>+E+F)</a:t>
            </a:r>
          </a:p>
          <a:p>
            <a:r>
              <a:rPr lang="fr-FR" b="1" dirty="0">
                <a:solidFill>
                  <a:srgbClr val="002060"/>
                </a:solidFill>
                <a:latin typeface="Arial" pitchFamily="34" charset="0"/>
                <a:cs typeface="Arial" pitchFamily="34" charset="0"/>
              </a:rPr>
              <a:t>= 180 + 10  + 33% de (</a:t>
            </a:r>
            <a:r>
              <a:rPr lang="fr-FR" b="1" dirty="0">
                <a:solidFill>
                  <a:srgbClr val="FF0000"/>
                </a:solidFill>
                <a:latin typeface="Arial" pitchFamily="34" charset="0"/>
                <a:cs typeface="Arial" pitchFamily="34" charset="0"/>
              </a:rPr>
              <a:t>100</a:t>
            </a:r>
            <a:r>
              <a:rPr lang="fr-FR" b="1" dirty="0">
                <a:solidFill>
                  <a:srgbClr val="002060"/>
                </a:solidFill>
                <a:latin typeface="Arial" pitchFamily="34" charset="0"/>
                <a:cs typeface="Arial" pitchFamily="34" charset="0"/>
              </a:rPr>
              <a:t> + 20 + 30)</a:t>
            </a:r>
          </a:p>
          <a:p>
            <a:r>
              <a:rPr lang="fr-FR" b="1" dirty="0">
                <a:solidFill>
                  <a:srgbClr val="002060"/>
                </a:solidFill>
                <a:latin typeface="Arial" pitchFamily="34" charset="0"/>
                <a:cs typeface="Arial" pitchFamily="34" charset="0"/>
              </a:rPr>
              <a:t>=       190     +         50   = </a:t>
            </a:r>
            <a:r>
              <a:rPr lang="fr-FR" b="1" dirty="0">
                <a:latin typeface="Arial" pitchFamily="34" charset="0"/>
                <a:cs typeface="Arial" pitchFamily="34" charset="0"/>
              </a:rPr>
              <a:t>240</a:t>
            </a:r>
          </a:p>
        </p:txBody>
      </p:sp>
      <p:sp>
        <p:nvSpPr>
          <p:cNvPr id="31" name="Ellipse 30"/>
          <p:cNvSpPr/>
          <p:nvPr/>
        </p:nvSpPr>
        <p:spPr>
          <a:xfrm rot="2738893">
            <a:off x="4570658" y="-429160"/>
            <a:ext cx="4802188" cy="5378553"/>
          </a:xfrm>
          <a:prstGeom prst="ellipse">
            <a:avLst/>
          </a:prstGeom>
          <a:solidFill>
            <a:srgbClr val="92D050">
              <a:alpha val="5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0" name="Ellipse 109"/>
          <p:cNvSpPr/>
          <p:nvPr/>
        </p:nvSpPr>
        <p:spPr>
          <a:xfrm>
            <a:off x="107950" y="765175"/>
            <a:ext cx="8856663" cy="4248150"/>
          </a:xfrm>
          <a:prstGeom prst="ellipse">
            <a:avLst/>
          </a:prstGeom>
          <a:solidFill>
            <a:srgbClr val="92D050">
              <a:alpha val="17000"/>
            </a:srgbClr>
          </a:solidFill>
          <a:ln w="412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3" name="Ellipse 62"/>
          <p:cNvSpPr/>
          <p:nvPr/>
        </p:nvSpPr>
        <p:spPr>
          <a:xfrm>
            <a:off x="4611688" y="1196975"/>
            <a:ext cx="3921125" cy="3384550"/>
          </a:xfrm>
          <a:prstGeom prst="ellipse">
            <a:avLst/>
          </a:prstGeom>
          <a:solidFill>
            <a:schemeClr val="accent2">
              <a:lumMod val="20000"/>
              <a:lumOff val="8000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1" name="Ellipse 70"/>
          <p:cNvSpPr/>
          <p:nvPr/>
        </p:nvSpPr>
        <p:spPr>
          <a:xfrm>
            <a:off x="576263" y="1277938"/>
            <a:ext cx="2987675" cy="3087687"/>
          </a:xfrm>
          <a:prstGeom prst="ellipse">
            <a:avLst/>
          </a:prstGeom>
          <a:solidFill>
            <a:schemeClr val="accent2">
              <a:lumMod val="20000"/>
              <a:lumOff val="8000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 name="Titre 1"/>
          <p:cNvSpPr>
            <a:spLocks noGrp="1"/>
          </p:cNvSpPr>
          <p:nvPr>
            <p:ph type="title"/>
          </p:nvPr>
        </p:nvSpPr>
        <p:spPr>
          <a:xfrm>
            <a:off x="0" y="106363"/>
            <a:ext cx="9144000" cy="514350"/>
          </a:xfrm>
        </p:spPr>
        <p:txBody>
          <a:bodyPr>
            <a:noAutofit/>
          </a:bodyPr>
          <a:lstStyle/>
          <a:p>
            <a:pPr algn="r">
              <a:defRPr/>
            </a:pPr>
            <a:r>
              <a:rPr lang="fr-FR" sz="2400" b="1" u="sng" dirty="0" smtClean="0">
                <a:solidFill>
                  <a:srgbClr val="FF0000"/>
                </a:solidFill>
                <a:latin typeface="Arial" pitchFamily="34" charset="0"/>
                <a:cs typeface="Arial" pitchFamily="34" charset="0"/>
              </a:rPr>
              <a:t>CAS PRATIQUE</a:t>
            </a:r>
            <a:r>
              <a:rPr lang="fr-FR" sz="2400" b="1" dirty="0" smtClean="0">
                <a:solidFill>
                  <a:srgbClr val="002060"/>
                </a:solidFill>
                <a:latin typeface="Arial" pitchFamily="34" charset="0"/>
                <a:cs typeface="Arial" pitchFamily="34" charset="0"/>
              </a:rPr>
              <a:t>: l’entreprise A est elle une PME ? </a:t>
            </a:r>
            <a:endParaRPr lang="fr-FR" sz="2400" dirty="0">
              <a:solidFill>
                <a:srgbClr val="002060"/>
              </a:solidFill>
              <a:latin typeface="Arial" pitchFamily="34" charset="0"/>
              <a:cs typeface="Arial" pitchFamily="34" charset="0"/>
            </a:endParaRPr>
          </a:p>
        </p:txBody>
      </p:sp>
      <p:sp>
        <p:nvSpPr>
          <p:cNvPr id="4" name="Rectangle 3"/>
          <p:cNvSpPr/>
          <p:nvPr/>
        </p:nvSpPr>
        <p:spPr>
          <a:xfrm>
            <a:off x="1198563" y="1557338"/>
            <a:ext cx="1706562"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latin typeface="+mj-lt"/>
              </a:rPr>
              <a:t>SARL – </a:t>
            </a:r>
            <a:r>
              <a:rPr lang="fr-FR" sz="2800" b="1" dirty="0">
                <a:latin typeface="+mj-lt"/>
              </a:rPr>
              <a:t>A</a:t>
            </a:r>
            <a:endParaRPr lang="fr-FR" b="1" dirty="0">
              <a:latin typeface="+mj-lt"/>
            </a:endParaRPr>
          </a:p>
          <a:p>
            <a:pPr algn="ctr">
              <a:defRPr/>
            </a:pPr>
            <a:r>
              <a:rPr lang="fr-FR" b="1" dirty="0">
                <a:latin typeface="+mj-lt"/>
              </a:rPr>
              <a:t>180 Salariés</a:t>
            </a:r>
          </a:p>
        </p:txBody>
      </p:sp>
      <p:sp>
        <p:nvSpPr>
          <p:cNvPr id="5" name="Rectangle 4"/>
          <p:cNvSpPr/>
          <p:nvPr/>
        </p:nvSpPr>
        <p:spPr>
          <a:xfrm>
            <a:off x="5400675" y="1524000"/>
            <a:ext cx="1697038" cy="792163"/>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latin typeface="+mj-lt"/>
              </a:rPr>
              <a:t>SARL - B</a:t>
            </a:r>
          </a:p>
          <a:p>
            <a:pPr algn="ctr">
              <a:defRPr/>
            </a:pPr>
            <a:r>
              <a:rPr lang="fr-FR" b="1" dirty="0">
                <a:latin typeface="+mj-lt"/>
              </a:rPr>
              <a:t>100 Salariés </a:t>
            </a:r>
          </a:p>
        </p:txBody>
      </p:sp>
      <p:sp>
        <p:nvSpPr>
          <p:cNvPr id="6" name="Rectangle à coins arrondis 5"/>
          <p:cNvSpPr/>
          <p:nvPr/>
        </p:nvSpPr>
        <p:spPr>
          <a:xfrm>
            <a:off x="1214438" y="3338513"/>
            <a:ext cx="1706562" cy="75565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latin typeface="+mj-lt"/>
              </a:rPr>
              <a:t>SARL – </a:t>
            </a:r>
            <a:r>
              <a:rPr lang="fr-FR" sz="2800" b="1" dirty="0">
                <a:latin typeface="+mj-lt"/>
              </a:rPr>
              <a:t>C</a:t>
            </a:r>
            <a:endParaRPr lang="fr-FR" b="1" dirty="0">
              <a:latin typeface="+mj-lt"/>
            </a:endParaRPr>
          </a:p>
          <a:p>
            <a:pPr algn="ctr">
              <a:defRPr/>
            </a:pPr>
            <a:r>
              <a:rPr lang="fr-FR" b="1" dirty="0">
                <a:latin typeface="+mj-lt"/>
              </a:rPr>
              <a:t>10 Salariés</a:t>
            </a:r>
          </a:p>
        </p:txBody>
      </p:sp>
      <p:sp>
        <p:nvSpPr>
          <p:cNvPr id="7" name="Rectangle 6"/>
          <p:cNvSpPr/>
          <p:nvPr/>
        </p:nvSpPr>
        <p:spPr>
          <a:xfrm>
            <a:off x="106363" y="5591175"/>
            <a:ext cx="1849437" cy="79216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2"/>
                </a:solidFill>
                <a:latin typeface="+mj-lt"/>
              </a:rPr>
              <a:t>SARL – </a:t>
            </a:r>
            <a:r>
              <a:rPr lang="fr-FR" sz="3200" b="1" dirty="0">
                <a:solidFill>
                  <a:schemeClr val="tx2"/>
                </a:solidFill>
                <a:latin typeface="+mj-lt"/>
              </a:rPr>
              <a:t>D</a:t>
            </a:r>
            <a:endParaRPr lang="fr-FR" sz="2000" b="1" dirty="0">
              <a:solidFill>
                <a:schemeClr val="tx2"/>
              </a:solidFill>
              <a:latin typeface="+mj-lt"/>
            </a:endParaRPr>
          </a:p>
          <a:p>
            <a:pPr algn="ctr">
              <a:defRPr/>
            </a:pPr>
            <a:r>
              <a:rPr lang="fr-FR" sz="2000" b="1" dirty="0">
                <a:solidFill>
                  <a:schemeClr val="tx2"/>
                </a:solidFill>
                <a:latin typeface="+mj-lt"/>
              </a:rPr>
              <a:t>33 Salariés</a:t>
            </a:r>
          </a:p>
        </p:txBody>
      </p:sp>
      <p:sp>
        <p:nvSpPr>
          <p:cNvPr id="8" name="Rectangle 7"/>
          <p:cNvSpPr/>
          <p:nvPr/>
        </p:nvSpPr>
        <p:spPr>
          <a:xfrm>
            <a:off x="6670675" y="3289300"/>
            <a:ext cx="1512888" cy="60325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latin typeface="+mj-lt"/>
              </a:rPr>
              <a:t>SARL - F</a:t>
            </a:r>
          </a:p>
          <a:p>
            <a:pPr algn="ctr">
              <a:defRPr/>
            </a:pPr>
            <a:r>
              <a:rPr lang="fr-FR" sz="2000" b="1" dirty="0">
                <a:latin typeface="+mj-lt"/>
              </a:rPr>
              <a:t>30 Salariés </a:t>
            </a:r>
          </a:p>
        </p:txBody>
      </p:sp>
      <p:sp>
        <p:nvSpPr>
          <p:cNvPr id="9" name="Rectangle 8"/>
          <p:cNvSpPr/>
          <p:nvPr/>
        </p:nvSpPr>
        <p:spPr>
          <a:xfrm>
            <a:off x="4932363" y="3300413"/>
            <a:ext cx="1568450" cy="65722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latin typeface="+mj-lt"/>
              </a:rPr>
              <a:t>SARL - E</a:t>
            </a:r>
          </a:p>
          <a:p>
            <a:pPr algn="ctr">
              <a:defRPr/>
            </a:pPr>
            <a:r>
              <a:rPr lang="fr-FR" b="1" dirty="0">
                <a:latin typeface="+mj-lt"/>
              </a:rPr>
              <a:t>20 Salariés </a:t>
            </a:r>
          </a:p>
        </p:txBody>
      </p:sp>
      <p:cxnSp>
        <p:nvCxnSpPr>
          <p:cNvPr id="11" name="Connecteur en angle 10"/>
          <p:cNvCxnSpPr>
            <a:stCxn id="4" idx="3"/>
            <a:endCxn id="5" idx="1"/>
          </p:cNvCxnSpPr>
          <p:nvPr/>
        </p:nvCxnSpPr>
        <p:spPr>
          <a:xfrm flipV="1">
            <a:off x="2905125" y="1920875"/>
            <a:ext cx="2495550" cy="7938"/>
          </a:xfrm>
          <a:prstGeom prst="bentConnector3">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3" name="Connecteur en angle 12"/>
          <p:cNvCxnSpPr>
            <a:stCxn id="4" idx="2"/>
            <a:endCxn id="6" idx="0"/>
          </p:cNvCxnSpPr>
          <p:nvPr/>
        </p:nvCxnSpPr>
        <p:spPr>
          <a:xfrm rot="16200000" flipH="1">
            <a:off x="1540669" y="2812257"/>
            <a:ext cx="1038225" cy="14287"/>
          </a:xfrm>
          <a:prstGeom prst="bentConnector3">
            <a:avLst>
              <a:gd name="adj1" fmla="val 50000"/>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5" name="Connecteur en angle 14"/>
          <p:cNvCxnSpPr>
            <a:stCxn id="5" idx="3"/>
            <a:endCxn id="8" idx="0"/>
          </p:cNvCxnSpPr>
          <p:nvPr/>
        </p:nvCxnSpPr>
        <p:spPr>
          <a:xfrm>
            <a:off x="7097713" y="1920875"/>
            <a:ext cx="330200" cy="1368425"/>
          </a:xfrm>
          <a:prstGeom prst="bentConnector2">
            <a:avLst/>
          </a:prstGeom>
          <a:ln w="444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en angle 15"/>
          <p:cNvCxnSpPr/>
          <p:nvPr/>
        </p:nvCxnSpPr>
        <p:spPr>
          <a:xfrm rot="16200000" flipH="1">
            <a:off x="5241132" y="2817019"/>
            <a:ext cx="950912" cy="0"/>
          </a:xfrm>
          <a:prstGeom prst="bentConnector3">
            <a:avLst>
              <a:gd name="adj1" fmla="val 50000"/>
            </a:avLst>
          </a:prstGeom>
          <a:ln w="444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en angle 26"/>
          <p:cNvCxnSpPr>
            <a:stCxn id="6" idx="2"/>
            <a:endCxn id="7" idx="0"/>
          </p:cNvCxnSpPr>
          <p:nvPr/>
        </p:nvCxnSpPr>
        <p:spPr>
          <a:xfrm rot="5400000">
            <a:off x="800101" y="4324350"/>
            <a:ext cx="1497012" cy="1036637"/>
          </a:xfrm>
          <a:prstGeom prst="bentConnector3">
            <a:avLst>
              <a:gd name="adj1" fmla="val 50000"/>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Ellipse 32"/>
          <p:cNvSpPr/>
          <p:nvPr/>
        </p:nvSpPr>
        <p:spPr>
          <a:xfrm>
            <a:off x="3679825" y="1635125"/>
            <a:ext cx="842963" cy="593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33%</a:t>
            </a:r>
          </a:p>
        </p:txBody>
      </p:sp>
      <p:sp>
        <p:nvSpPr>
          <p:cNvPr id="38" name="Ellipse 37"/>
          <p:cNvSpPr/>
          <p:nvPr/>
        </p:nvSpPr>
        <p:spPr>
          <a:xfrm>
            <a:off x="623888" y="4556125"/>
            <a:ext cx="841375" cy="5921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21%</a:t>
            </a:r>
          </a:p>
        </p:txBody>
      </p:sp>
      <p:sp>
        <p:nvSpPr>
          <p:cNvPr id="41" name="Ellipse 40"/>
          <p:cNvSpPr/>
          <p:nvPr/>
        </p:nvSpPr>
        <p:spPr>
          <a:xfrm>
            <a:off x="1646238" y="2460625"/>
            <a:ext cx="841375" cy="593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80%</a:t>
            </a:r>
          </a:p>
        </p:txBody>
      </p:sp>
      <p:sp>
        <p:nvSpPr>
          <p:cNvPr id="57" name="Ellipse 56"/>
          <p:cNvSpPr/>
          <p:nvPr/>
        </p:nvSpPr>
        <p:spPr>
          <a:xfrm>
            <a:off x="5330825" y="2420938"/>
            <a:ext cx="841375" cy="593725"/>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51%</a:t>
            </a:r>
          </a:p>
        </p:txBody>
      </p:sp>
      <p:sp>
        <p:nvSpPr>
          <p:cNvPr id="132" name="ZoneTexte 131"/>
          <p:cNvSpPr txBox="1">
            <a:spLocks noChangeArrowheads="1"/>
          </p:cNvSpPr>
          <p:nvPr/>
        </p:nvSpPr>
        <p:spPr bwMode="auto">
          <a:xfrm>
            <a:off x="2484438" y="2628900"/>
            <a:ext cx="1204912" cy="461963"/>
          </a:xfrm>
          <a:prstGeom prst="rect">
            <a:avLst/>
          </a:prstGeom>
          <a:noFill/>
          <a:ln w="9525">
            <a:noFill/>
            <a:miter lim="800000"/>
            <a:headEnd/>
            <a:tailEnd/>
          </a:ln>
        </p:spPr>
        <p:txBody>
          <a:bodyPr>
            <a:spAutoFit/>
          </a:bodyPr>
          <a:lstStyle/>
          <a:p>
            <a:pPr algn="ctr"/>
            <a:r>
              <a:rPr lang="fr-FR" b="1">
                <a:solidFill>
                  <a:srgbClr val="FF0000"/>
                </a:solidFill>
                <a:latin typeface="Arial" pitchFamily="34" charset="0"/>
                <a:cs typeface="Arial" pitchFamily="34" charset="0"/>
              </a:rPr>
              <a:t>LIEES</a:t>
            </a:r>
          </a:p>
        </p:txBody>
      </p:sp>
      <p:sp>
        <p:nvSpPr>
          <p:cNvPr id="145" name="Ellipse 144"/>
          <p:cNvSpPr/>
          <p:nvPr/>
        </p:nvSpPr>
        <p:spPr>
          <a:xfrm>
            <a:off x="7007225" y="2346325"/>
            <a:ext cx="841375" cy="592138"/>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75%</a:t>
            </a:r>
          </a:p>
        </p:txBody>
      </p:sp>
      <p:sp>
        <p:nvSpPr>
          <p:cNvPr id="146" name="ZoneTexte 145"/>
          <p:cNvSpPr txBox="1">
            <a:spLocks noChangeArrowheads="1"/>
          </p:cNvSpPr>
          <p:nvPr/>
        </p:nvSpPr>
        <p:spPr bwMode="auto">
          <a:xfrm>
            <a:off x="6011863" y="4048125"/>
            <a:ext cx="1204912" cy="460375"/>
          </a:xfrm>
          <a:prstGeom prst="rect">
            <a:avLst/>
          </a:prstGeom>
          <a:noFill/>
          <a:ln w="9525">
            <a:noFill/>
            <a:miter lim="800000"/>
            <a:headEnd/>
            <a:tailEnd/>
          </a:ln>
        </p:spPr>
        <p:txBody>
          <a:bodyPr>
            <a:spAutoFit/>
          </a:bodyPr>
          <a:lstStyle/>
          <a:p>
            <a:pPr algn="ctr"/>
            <a:r>
              <a:rPr lang="fr-FR" b="1">
                <a:solidFill>
                  <a:srgbClr val="FF0000"/>
                </a:solidFill>
                <a:latin typeface="Arial" pitchFamily="34" charset="0"/>
                <a:cs typeface="Arial" pitchFamily="34" charset="0"/>
              </a:rPr>
              <a:t>LIEES</a:t>
            </a:r>
          </a:p>
        </p:txBody>
      </p:sp>
      <p:sp>
        <p:nvSpPr>
          <p:cNvPr id="147" name="ZoneTexte 146"/>
          <p:cNvSpPr txBox="1">
            <a:spLocks noChangeArrowheads="1"/>
          </p:cNvSpPr>
          <p:nvPr/>
        </p:nvSpPr>
        <p:spPr bwMode="auto">
          <a:xfrm>
            <a:off x="3251200" y="4524375"/>
            <a:ext cx="2400300" cy="461963"/>
          </a:xfrm>
          <a:prstGeom prst="rect">
            <a:avLst/>
          </a:prstGeom>
          <a:noFill/>
          <a:ln w="9525">
            <a:noFill/>
            <a:miter lim="800000"/>
            <a:headEnd/>
            <a:tailEnd/>
          </a:ln>
        </p:spPr>
        <p:txBody>
          <a:bodyPr>
            <a:spAutoFit/>
          </a:bodyPr>
          <a:lstStyle/>
          <a:p>
            <a:pPr algn="ctr"/>
            <a:r>
              <a:rPr lang="fr-FR" b="1">
                <a:latin typeface="Arial" pitchFamily="34" charset="0"/>
                <a:cs typeface="Arial" pitchFamily="34" charset="0"/>
              </a:rPr>
              <a:t>PARTENAIRES</a:t>
            </a:r>
          </a:p>
        </p:txBody>
      </p:sp>
      <p:sp>
        <p:nvSpPr>
          <p:cNvPr id="155" name="ZoneTexte 154"/>
          <p:cNvSpPr txBox="1">
            <a:spLocks noChangeArrowheads="1"/>
          </p:cNvSpPr>
          <p:nvPr/>
        </p:nvSpPr>
        <p:spPr bwMode="auto">
          <a:xfrm>
            <a:off x="38100" y="6383338"/>
            <a:ext cx="2014538" cy="369332"/>
          </a:xfrm>
          <a:prstGeom prst="rect">
            <a:avLst/>
          </a:prstGeom>
          <a:noFill/>
          <a:ln w="9525">
            <a:noFill/>
            <a:miter lim="800000"/>
            <a:headEnd/>
            <a:tailEnd/>
          </a:ln>
        </p:spPr>
        <p:txBody>
          <a:bodyPr>
            <a:spAutoFit/>
          </a:bodyPr>
          <a:lstStyle/>
          <a:p>
            <a:pPr algn="ctr"/>
            <a:r>
              <a:rPr lang="fr-FR" b="1" dirty="0">
                <a:solidFill>
                  <a:schemeClr val="tx2"/>
                </a:solidFill>
                <a:latin typeface="Arial" pitchFamily="34" charset="0"/>
                <a:cs typeface="Arial" pitchFamily="34" charset="0"/>
              </a:rPr>
              <a:t>AUTONOME</a:t>
            </a:r>
          </a:p>
        </p:txBody>
      </p:sp>
      <p:sp>
        <p:nvSpPr>
          <p:cNvPr id="156" name="Rectangle 155"/>
          <p:cNvSpPr/>
          <p:nvPr/>
        </p:nvSpPr>
        <p:spPr>
          <a:xfrm>
            <a:off x="57150" y="377825"/>
            <a:ext cx="1706563" cy="66675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latin typeface="+mj-lt"/>
              </a:rPr>
              <a:t>SARL </a:t>
            </a:r>
            <a:r>
              <a:rPr lang="fr-FR" sz="1400" b="1" dirty="0">
                <a:latin typeface="+mj-lt"/>
              </a:rPr>
              <a:t>–</a:t>
            </a:r>
            <a:r>
              <a:rPr lang="fr-FR" sz="1600" b="1" dirty="0">
                <a:latin typeface="+mj-lt"/>
              </a:rPr>
              <a:t> </a:t>
            </a:r>
            <a:r>
              <a:rPr lang="fr-FR" b="1" dirty="0">
                <a:latin typeface="+mj-lt"/>
              </a:rPr>
              <a:t>G</a:t>
            </a:r>
            <a:endParaRPr lang="fr-FR" sz="2000" b="1" dirty="0">
              <a:latin typeface="+mj-lt"/>
            </a:endParaRPr>
          </a:p>
          <a:p>
            <a:pPr algn="ctr">
              <a:defRPr/>
            </a:pPr>
            <a:r>
              <a:rPr lang="fr-FR" b="1" dirty="0">
                <a:latin typeface="+mj-lt"/>
              </a:rPr>
              <a:t>340 Salariés</a:t>
            </a:r>
          </a:p>
        </p:txBody>
      </p:sp>
      <p:cxnSp>
        <p:nvCxnSpPr>
          <p:cNvPr id="162" name="Connecteur en angle 161"/>
          <p:cNvCxnSpPr/>
          <p:nvPr/>
        </p:nvCxnSpPr>
        <p:spPr>
          <a:xfrm rot="16200000" flipH="1">
            <a:off x="359569" y="1092994"/>
            <a:ext cx="895350" cy="782638"/>
          </a:xfrm>
          <a:prstGeom prst="bentConnector3">
            <a:avLst>
              <a:gd name="adj1" fmla="val 102514"/>
            </a:avLst>
          </a:prstGeom>
          <a:ln w="444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65" name="Ellipse 164"/>
          <p:cNvSpPr/>
          <p:nvPr/>
        </p:nvSpPr>
        <p:spPr>
          <a:xfrm>
            <a:off x="0" y="1095375"/>
            <a:ext cx="841375" cy="59213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latin typeface="+mj-lt"/>
              </a:rPr>
              <a:t>24%</a:t>
            </a:r>
          </a:p>
        </p:txBody>
      </p:sp>
      <p:sp>
        <p:nvSpPr>
          <p:cNvPr id="172" name="ZoneTexte 171"/>
          <p:cNvSpPr txBox="1">
            <a:spLocks noChangeArrowheads="1"/>
          </p:cNvSpPr>
          <p:nvPr/>
        </p:nvSpPr>
        <p:spPr bwMode="auto">
          <a:xfrm>
            <a:off x="-68263" y="-42863"/>
            <a:ext cx="2014538" cy="369332"/>
          </a:xfrm>
          <a:prstGeom prst="rect">
            <a:avLst/>
          </a:prstGeom>
          <a:noFill/>
          <a:ln w="9525">
            <a:noFill/>
            <a:miter lim="800000"/>
            <a:headEnd/>
            <a:tailEnd/>
          </a:ln>
        </p:spPr>
        <p:txBody>
          <a:bodyPr>
            <a:spAutoFit/>
          </a:bodyPr>
          <a:lstStyle/>
          <a:p>
            <a:pPr algn="ctr"/>
            <a:r>
              <a:rPr lang="fr-FR" b="1" dirty="0">
                <a:solidFill>
                  <a:schemeClr val="tx2"/>
                </a:solidFill>
                <a:latin typeface="+mj-lt"/>
                <a:cs typeface="Arial" pitchFamily="34" charset="0"/>
              </a:rPr>
              <a:t>AUTONOME</a:t>
            </a:r>
          </a:p>
        </p:txBody>
      </p:sp>
      <p:sp>
        <p:nvSpPr>
          <p:cNvPr id="37" name="ZoneTexte 36"/>
          <p:cNvSpPr txBox="1"/>
          <p:nvPr/>
        </p:nvSpPr>
        <p:spPr>
          <a:xfrm>
            <a:off x="2145974" y="5097724"/>
            <a:ext cx="4404051" cy="1571636"/>
          </a:xfrm>
          <a:prstGeom prst="rect">
            <a:avLst/>
          </a:prstGeom>
          <a:noFill/>
          <a:ln w="38100">
            <a:solidFill>
              <a:srgbClr val="FF0000"/>
            </a:solidFill>
            <a:prstDash val="dash"/>
          </a:ln>
        </p:spPr>
        <p:txBody>
          <a:bodyPr wrap="square" rtlCol="0">
            <a:noAutofit/>
          </a:bodyPr>
          <a:lstStyle/>
          <a:p>
            <a:pPr algn="ctr"/>
            <a:r>
              <a:rPr lang="fr-FR" b="1" dirty="0" smtClean="0">
                <a:solidFill>
                  <a:srgbClr val="FF0000"/>
                </a:solidFill>
              </a:rPr>
              <a:t>RESOLUTION – PARTIE A MASQUER </a:t>
            </a:r>
            <a:endParaRPr lang="fr-FR" b="1" dirty="0">
              <a:solidFill>
                <a:srgbClr val="FF0000"/>
              </a:solidFill>
            </a:endParaRPr>
          </a:p>
        </p:txBody>
      </p:sp>
      <p:sp>
        <p:nvSpPr>
          <p:cNvPr id="39" name="Espace réservé du numéro de diapositive 38"/>
          <p:cNvSpPr>
            <a:spLocks noGrp="1"/>
          </p:cNvSpPr>
          <p:nvPr>
            <p:ph type="sldNum" sz="quarter" idx="12"/>
          </p:nvPr>
        </p:nvSpPr>
        <p:spPr/>
        <p:txBody>
          <a:bodyPr/>
          <a:lstStyle/>
          <a:p>
            <a:fld id="{2B825D18-8F47-4676-AC87-C8BC662B5306}" type="slidenum">
              <a:rPr lang="fr-FR" smtClean="0"/>
              <a:pPr/>
              <a:t>37</a:t>
            </a:fld>
            <a:endParaRPr lang="fr-FR"/>
          </a:p>
        </p:txBody>
      </p:sp>
      <p:sp>
        <p:nvSpPr>
          <p:cNvPr id="3" name="Espace réservé de la date 2"/>
          <p:cNvSpPr>
            <a:spLocks noGrp="1"/>
          </p:cNvSpPr>
          <p:nvPr>
            <p:ph type="dt" sz="half" idx="10"/>
          </p:nvPr>
        </p:nvSpPr>
        <p:spPr/>
        <p:txBody>
          <a:bodyPr/>
          <a:lstStyle/>
          <a:p>
            <a:fld id="{D40E84D4-A92E-4CEB-B290-67BD3AF34907}" type="datetime1">
              <a:rPr lang="fr-FR" smtClean="0"/>
              <a:t>23/11/2016</a:t>
            </a:fld>
            <a:endParaRPr lang="fr-FR"/>
          </a:p>
        </p:txBody>
      </p:sp>
      <p:sp>
        <p:nvSpPr>
          <p:cNvPr id="10" name="Rectangle à coins arrondis 9"/>
          <p:cNvSpPr/>
          <p:nvPr/>
        </p:nvSpPr>
        <p:spPr>
          <a:xfrm>
            <a:off x="7940422" y="697806"/>
            <a:ext cx="1168082" cy="71496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t>SA H </a:t>
            </a:r>
          </a:p>
          <a:p>
            <a:pPr algn="ctr"/>
            <a:r>
              <a:rPr lang="fr-FR" sz="1600" b="1" dirty="0" smtClean="0"/>
              <a:t>10000  salariés</a:t>
            </a:r>
            <a:endParaRPr lang="fr-FR" sz="1600" b="1" dirty="0"/>
          </a:p>
        </p:txBody>
      </p:sp>
      <p:cxnSp>
        <p:nvCxnSpPr>
          <p:cNvPr id="40" name="Connecteur en angle 39"/>
          <p:cNvCxnSpPr/>
          <p:nvPr/>
        </p:nvCxnSpPr>
        <p:spPr>
          <a:xfrm rot="10800000" flipV="1">
            <a:off x="7092280" y="1083510"/>
            <a:ext cx="884205" cy="617298"/>
          </a:xfrm>
          <a:prstGeom prst="bentConnector3">
            <a:avLst>
              <a:gd name="adj1" fmla="val 50000"/>
            </a:avLst>
          </a:prstGeom>
          <a:ln w="444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44" name="Ellipse 43"/>
          <p:cNvSpPr/>
          <p:nvPr/>
        </p:nvSpPr>
        <p:spPr>
          <a:xfrm>
            <a:off x="7191454" y="874834"/>
            <a:ext cx="657146" cy="431577"/>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FR" sz="1400" b="1" dirty="0" smtClean="0">
                <a:latin typeface="+mj-lt"/>
              </a:rPr>
              <a:t>40%</a:t>
            </a:r>
            <a:endParaRPr lang="fr-FR" sz="1400" b="1" dirty="0">
              <a:latin typeface="+mj-lt"/>
            </a:endParaRPr>
          </a:p>
        </p:txBody>
      </p:sp>
      <p:sp>
        <p:nvSpPr>
          <p:cNvPr id="56" name="ZoneTexte 55"/>
          <p:cNvSpPr txBox="1"/>
          <p:nvPr/>
        </p:nvSpPr>
        <p:spPr>
          <a:xfrm>
            <a:off x="6689319" y="5021262"/>
            <a:ext cx="2389572" cy="1724025"/>
          </a:xfrm>
          <a:prstGeom prst="rect">
            <a:avLst/>
          </a:prstGeom>
          <a:noFill/>
          <a:ln w="38100">
            <a:solidFill>
              <a:srgbClr val="FF0000"/>
            </a:solidFill>
            <a:prstDash val="dash"/>
          </a:ln>
        </p:spPr>
        <p:txBody>
          <a:bodyPr wrap="square" lIns="0" tIns="0" rIns="0" bIns="0" rtlCol="0">
            <a:noAutofit/>
          </a:bodyPr>
          <a:lstStyle/>
          <a:p>
            <a:pPr algn="ctr"/>
            <a:r>
              <a:rPr lang="fr-FR" b="1" dirty="0" smtClean="0">
                <a:solidFill>
                  <a:srgbClr val="002060"/>
                </a:solidFill>
              </a:rPr>
              <a:t>EFFECTIF DE </a:t>
            </a:r>
            <a:r>
              <a:rPr lang="fr-FR" b="1" dirty="0" smtClean="0">
                <a:solidFill>
                  <a:srgbClr val="FF0000"/>
                </a:solidFill>
              </a:rPr>
              <a:t>B</a:t>
            </a:r>
            <a:endParaRPr lang="fr-FR" b="1" dirty="0">
              <a:solidFill>
                <a:srgbClr val="FF0000"/>
              </a:solidFill>
            </a:endParaRPr>
          </a:p>
          <a:p>
            <a:pPr algn="ctr"/>
            <a:r>
              <a:rPr lang="fr-FR" b="1" dirty="0" smtClean="0">
                <a:solidFill>
                  <a:srgbClr val="FF0000"/>
                </a:solidFill>
              </a:rPr>
              <a:t>B</a:t>
            </a:r>
            <a:r>
              <a:rPr lang="fr-FR" b="1" dirty="0" smtClean="0">
                <a:solidFill>
                  <a:srgbClr val="002060"/>
                </a:solidFill>
              </a:rPr>
              <a:t>=  ((B+E+F) + </a:t>
            </a:r>
          </a:p>
          <a:p>
            <a:pPr algn="ctr"/>
            <a:r>
              <a:rPr lang="fr-FR" b="1" dirty="0" smtClean="0">
                <a:solidFill>
                  <a:srgbClr val="002060"/>
                </a:solidFill>
              </a:rPr>
              <a:t>33%(A+C) + 40% H)</a:t>
            </a:r>
          </a:p>
          <a:p>
            <a:pPr algn="ctr"/>
            <a:r>
              <a:rPr lang="fr-FR" b="1" dirty="0" smtClean="0">
                <a:solidFill>
                  <a:srgbClr val="002060"/>
                </a:solidFill>
              </a:rPr>
              <a:t>Soit </a:t>
            </a:r>
            <a:r>
              <a:rPr lang="fr-FR" b="1" dirty="0" smtClean="0">
                <a:solidFill>
                  <a:srgbClr val="FF0000"/>
                </a:solidFill>
              </a:rPr>
              <a:t>B = 4340</a:t>
            </a:r>
            <a:r>
              <a:rPr lang="fr-FR" b="1" dirty="0" smtClean="0">
                <a:solidFill>
                  <a:srgbClr val="002060"/>
                </a:solidFill>
              </a:rPr>
              <a:t> salariés</a:t>
            </a:r>
          </a:p>
          <a:p>
            <a:pPr algn="ctr"/>
            <a:r>
              <a:rPr lang="fr-FR" b="1" dirty="0" smtClean="0">
                <a:solidFill>
                  <a:srgbClr val="002060"/>
                </a:solidFill>
              </a:rPr>
              <a:t>(150 + 190 + 4000)</a:t>
            </a:r>
          </a:p>
          <a:p>
            <a:pPr algn="ctr"/>
            <a:r>
              <a:rPr lang="fr-FR" b="1" dirty="0" smtClean="0">
                <a:solidFill>
                  <a:srgbClr val="002060"/>
                </a:solidFill>
              </a:rPr>
              <a:t>-&gt; B est une GE</a:t>
            </a:r>
          </a:p>
          <a:p>
            <a:pPr algn="ctr"/>
            <a:endParaRPr lang="fr-FR" b="1" dirty="0" smtClean="0">
              <a:solidFill>
                <a:srgbClr val="002060"/>
              </a:solidFill>
            </a:endParaRPr>
          </a:p>
          <a:p>
            <a:pPr algn="ctr"/>
            <a:endParaRPr lang="fr-FR" b="1" dirty="0" smtClean="0">
              <a:solidFill>
                <a:srgbClr val="FF0000"/>
              </a:solidFill>
            </a:endParaRPr>
          </a:p>
        </p:txBody>
      </p:sp>
      <p:sp>
        <p:nvSpPr>
          <p:cNvPr id="12" name="Espace réservé du pied de page 11"/>
          <p:cNvSpPr>
            <a:spLocks noGrp="1"/>
          </p:cNvSpPr>
          <p:nvPr>
            <p:ph type="ftr" sz="quarter" idx="11"/>
          </p:nvPr>
        </p:nvSpPr>
        <p:spPr/>
        <p:txBody>
          <a:bodyPr/>
          <a:lstStyle/>
          <a:p>
            <a:r>
              <a:rPr lang="fr-FR" smtClean="0"/>
              <a:t>JP BOVE www.fcae.eu</a:t>
            </a: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ppt_x"/>
                                          </p:val>
                                        </p:tav>
                                        <p:tav tm="100000">
                                          <p:val>
                                            <p:strVal val="#ppt_x"/>
                                          </p:val>
                                        </p:tav>
                                      </p:tavLst>
                                    </p:anim>
                                    <p:anim calcmode="lin" valueType="num">
                                      <p:cBhvr additive="base">
                                        <p:cTn id="18"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1+#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1"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500" fill="hold"/>
                                        <p:tgtEl>
                                          <p:spTgt spid="57"/>
                                        </p:tgtEl>
                                        <p:attrNameLst>
                                          <p:attrName>ppt_x</p:attrName>
                                        </p:attrNameLst>
                                      </p:cBhvr>
                                      <p:tavLst>
                                        <p:tav tm="0">
                                          <p:val>
                                            <p:strVal val="#ppt_x"/>
                                          </p:val>
                                        </p:tav>
                                        <p:tav tm="100000">
                                          <p:val>
                                            <p:strVal val="#ppt_x"/>
                                          </p:val>
                                        </p:tav>
                                      </p:tavLst>
                                    </p:anim>
                                    <p:anim calcmode="lin" valueType="num">
                                      <p:cBhvr additive="base">
                                        <p:cTn id="40" dur="500" fill="hold"/>
                                        <p:tgtEl>
                                          <p:spTgt spid="57"/>
                                        </p:tgtEl>
                                        <p:attrNameLst>
                                          <p:attrName>ppt_y</p:attrName>
                                        </p:attrNameLst>
                                      </p:cBhvr>
                                      <p:tavLst>
                                        <p:tav tm="0">
                                          <p:val>
                                            <p:strVal val="0-#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1"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45"/>
                                        </p:tgtEl>
                                        <p:attrNameLst>
                                          <p:attrName>style.visibility</p:attrName>
                                        </p:attrNameLst>
                                      </p:cBhvr>
                                      <p:to>
                                        <p:strVal val="visible"/>
                                      </p:to>
                                    </p:set>
                                    <p:anim calcmode="lin" valueType="num">
                                      <p:cBhvr additive="base">
                                        <p:cTn id="55" dur="500" fill="hold"/>
                                        <p:tgtEl>
                                          <p:spTgt spid="145"/>
                                        </p:tgtEl>
                                        <p:attrNameLst>
                                          <p:attrName>ppt_x</p:attrName>
                                        </p:attrNameLst>
                                      </p:cBhvr>
                                      <p:tavLst>
                                        <p:tav tm="0">
                                          <p:val>
                                            <p:strVal val="#ppt_x"/>
                                          </p:val>
                                        </p:tav>
                                        <p:tav tm="100000">
                                          <p:val>
                                            <p:strVal val="#ppt_x"/>
                                          </p:val>
                                        </p:tav>
                                      </p:tavLst>
                                    </p:anim>
                                    <p:anim calcmode="lin" valueType="num">
                                      <p:cBhvr additive="base">
                                        <p:cTn id="56" dur="500" fill="hold"/>
                                        <p:tgtEl>
                                          <p:spTgt spid="145"/>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6"/>
                                        </p:tgtEl>
                                        <p:attrNameLst>
                                          <p:attrName>style.visibility</p:attrName>
                                        </p:attrNameLst>
                                      </p:cBhvr>
                                      <p:to>
                                        <p:strVal val="visible"/>
                                      </p:to>
                                    </p:set>
                                    <p:anim calcmode="lin" valueType="num">
                                      <p:cBhvr additive="base">
                                        <p:cTn id="67" dur="500" fill="hold"/>
                                        <p:tgtEl>
                                          <p:spTgt spid="156"/>
                                        </p:tgtEl>
                                        <p:attrNameLst>
                                          <p:attrName>ppt_x</p:attrName>
                                        </p:attrNameLst>
                                      </p:cBhvr>
                                      <p:tavLst>
                                        <p:tav tm="0">
                                          <p:val>
                                            <p:strVal val="#ppt_x"/>
                                          </p:val>
                                        </p:tav>
                                        <p:tav tm="100000">
                                          <p:val>
                                            <p:strVal val="#ppt_x"/>
                                          </p:val>
                                        </p:tav>
                                      </p:tavLst>
                                    </p:anim>
                                    <p:anim calcmode="lin" valueType="num">
                                      <p:cBhvr additive="base">
                                        <p:cTn id="68" dur="500" fill="hold"/>
                                        <p:tgtEl>
                                          <p:spTgt spid="156"/>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1" fill="hold" nodeType="clickEffect">
                                  <p:stCondLst>
                                    <p:cond delay="0"/>
                                  </p:stCondLst>
                                  <p:childTnLst>
                                    <p:set>
                                      <p:cBhvr>
                                        <p:cTn id="72" dur="1" fill="hold">
                                          <p:stCondLst>
                                            <p:cond delay="0"/>
                                          </p:stCondLst>
                                        </p:cTn>
                                        <p:tgtEl>
                                          <p:spTgt spid="162"/>
                                        </p:tgtEl>
                                        <p:attrNameLst>
                                          <p:attrName>style.visibility</p:attrName>
                                        </p:attrNameLst>
                                      </p:cBhvr>
                                      <p:to>
                                        <p:strVal val="visible"/>
                                      </p:to>
                                    </p:set>
                                    <p:anim calcmode="lin" valueType="num">
                                      <p:cBhvr additive="base">
                                        <p:cTn id="73" dur="500" fill="hold"/>
                                        <p:tgtEl>
                                          <p:spTgt spid="162"/>
                                        </p:tgtEl>
                                        <p:attrNameLst>
                                          <p:attrName>ppt_x</p:attrName>
                                        </p:attrNameLst>
                                      </p:cBhvr>
                                      <p:tavLst>
                                        <p:tav tm="0">
                                          <p:val>
                                            <p:strVal val="#ppt_x"/>
                                          </p:val>
                                        </p:tav>
                                        <p:tav tm="100000">
                                          <p:val>
                                            <p:strVal val="#ppt_x"/>
                                          </p:val>
                                        </p:tav>
                                      </p:tavLst>
                                    </p:anim>
                                    <p:anim calcmode="lin" valueType="num">
                                      <p:cBhvr additive="base">
                                        <p:cTn id="74" dur="500" fill="hold"/>
                                        <p:tgtEl>
                                          <p:spTgt spid="162"/>
                                        </p:tgtEl>
                                        <p:attrNameLst>
                                          <p:attrName>ppt_y</p:attrName>
                                        </p:attrNameLst>
                                      </p:cBhvr>
                                      <p:tavLst>
                                        <p:tav tm="0">
                                          <p:val>
                                            <p:strVal val="0-#ppt_h/2"/>
                                          </p:val>
                                        </p:tav>
                                        <p:tav tm="100000">
                                          <p:val>
                                            <p:strVal val="#ppt_y"/>
                                          </p:val>
                                        </p:tav>
                                      </p:tavLst>
                                    </p:anim>
                                  </p:childTnLst>
                                </p:cTn>
                              </p:par>
                              <p:par>
                                <p:cTn id="75" presetID="2" presetClass="entr" presetSubtype="1" fill="hold" grpId="0" nodeType="withEffect">
                                  <p:stCondLst>
                                    <p:cond delay="0"/>
                                  </p:stCondLst>
                                  <p:childTnLst>
                                    <p:set>
                                      <p:cBhvr>
                                        <p:cTn id="76" dur="1" fill="hold">
                                          <p:stCondLst>
                                            <p:cond delay="0"/>
                                          </p:stCondLst>
                                        </p:cTn>
                                        <p:tgtEl>
                                          <p:spTgt spid="165"/>
                                        </p:tgtEl>
                                        <p:attrNameLst>
                                          <p:attrName>style.visibility</p:attrName>
                                        </p:attrNameLst>
                                      </p:cBhvr>
                                      <p:to>
                                        <p:strVal val="visible"/>
                                      </p:to>
                                    </p:set>
                                    <p:anim calcmode="lin" valueType="num">
                                      <p:cBhvr additive="base">
                                        <p:cTn id="77" dur="500" fill="hold"/>
                                        <p:tgtEl>
                                          <p:spTgt spid="165"/>
                                        </p:tgtEl>
                                        <p:attrNameLst>
                                          <p:attrName>ppt_x</p:attrName>
                                        </p:attrNameLst>
                                      </p:cBhvr>
                                      <p:tavLst>
                                        <p:tav tm="0">
                                          <p:val>
                                            <p:strVal val="#ppt_x"/>
                                          </p:val>
                                        </p:tav>
                                        <p:tav tm="100000">
                                          <p:val>
                                            <p:strVal val="#ppt_x"/>
                                          </p:val>
                                        </p:tav>
                                      </p:tavLst>
                                    </p:anim>
                                    <p:anim calcmode="lin" valueType="num">
                                      <p:cBhvr additive="base">
                                        <p:cTn id="78" dur="500" fill="hold"/>
                                        <p:tgtEl>
                                          <p:spTgt spid="165"/>
                                        </p:tgtEl>
                                        <p:attrNameLst>
                                          <p:attrName>ppt_y</p:attrName>
                                        </p:attrNameLst>
                                      </p:cBhvr>
                                      <p:tavLst>
                                        <p:tav tm="0">
                                          <p:val>
                                            <p:strVal val="0-#ppt_h/2"/>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2" presetClass="entr" presetSubtype="8" fill="hold" nodeType="click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additive="base">
                                        <p:cTn id="83" dur="500" fill="hold"/>
                                        <p:tgtEl>
                                          <p:spTgt spid="11"/>
                                        </p:tgtEl>
                                        <p:attrNameLst>
                                          <p:attrName>ppt_x</p:attrName>
                                        </p:attrNameLst>
                                      </p:cBhvr>
                                      <p:tavLst>
                                        <p:tav tm="0">
                                          <p:val>
                                            <p:strVal val="0-#ppt_w/2"/>
                                          </p:val>
                                        </p:tav>
                                        <p:tav tm="100000">
                                          <p:val>
                                            <p:strVal val="#ppt_x"/>
                                          </p:val>
                                        </p:tav>
                                      </p:tavLst>
                                    </p:anim>
                                    <p:anim calcmode="lin" valueType="num">
                                      <p:cBhvr additive="base">
                                        <p:cTn id="84" dur="500" fill="hold"/>
                                        <p:tgtEl>
                                          <p:spTgt spid="11"/>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fill="hold"/>
                                        <p:tgtEl>
                                          <p:spTgt spid="33"/>
                                        </p:tgtEl>
                                        <p:attrNameLst>
                                          <p:attrName>ppt_x</p:attrName>
                                        </p:attrNameLst>
                                      </p:cBhvr>
                                      <p:tavLst>
                                        <p:tav tm="0">
                                          <p:val>
                                            <p:strVal val="0-#ppt_w/2"/>
                                          </p:val>
                                        </p:tav>
                                        <p:tav tm="100000">
                                          <p:val>
                                            <p:strVal val="#ppt_x"/>
                                          </p:val>
                                        </p:tav>
                                      </p:tavLst>
                                    </p:anim>
                                    <p:anim calcmode="lin" valueType="num">
                                      <p:cBhvr additive="base">
                                        <p:cTn id="8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1" fill="hold" nodeType="click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additive="base">
                                        <p:cTn id="93" dur="500" fill="hold"/>
                                        <p:tgtEl>
                                          <p:spTgt spid="27"/>
                                        </p:tgtEl>
                                        <p:attrNameLst>
                                          <p:attrName>ppt_x</p:attrName>
                                        </p:attrNameLst>
                                      </p:cBhvr>
                                      <p:tavLst>
                                        <p:tav tm="0">
                                          <p:val>
                                            <p:strVal val="#ppt_x"/>
                                          </p:val>
                                        </p:tav>
                                        <p:tav tm="100000">
                                          <p:val>
                                            <p:strVal val="#ppt_x"/>
                                          </p:val>
                                        </p:tav>
                                      </p:tavLst>
                                    </p:anim>
                                    <p:anim calcmode="lin" valueType="num">
                                      <p:cBhvr additive="base">
                                        <p:cTn id="94" dur="500" fill="hold"/>
                                        <p:tgtEl>
                                          <p:spTgt spid="27"/>
                                        </p:tgtEl>
                                        <p:attrNameLst>
                                          <p:attrName>ppt_y</p:attrName>
                                        </p:attrNameLst>
                                      </p:cBhvr>
                                      <p:tavLst>
                                        <p:tav tm="0">
                                          <p:val>
                                            <p:strVal val="0-#ppt_h/2"/>
                                          </p:val>
                                        </p:tav>
                                        <p:tav tm="100000">
                                          <p:val>
                                            <p:strVal val="#ppt_y"/>
                                          </p:val>
                                        </p:tav>
                                      </p:tavLst>
                                    </p:anim>
                                  </p:childTnLst>
                                </p:cTn>
                              </p:par>
                              <p:par>
                                <p:cTn id="95" presetID="2" presetClass="entr" presetSubtype="1"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500" fill="hold"/>
                                        <p:tgtEl>
                                          <p:spTgt spid="38"/>
                                        </p:tgtEl>
                                        <p:attrNameLst>
                                          <p:attrName>ppt_x</p:attrName>
                                        </p:attrNameLst>
                                      </p:cBhvr>
                                      <p:tavLst>
                                        <p:tav tm="0">
                                          <p:val>
                                            <p:strVal val="#ppt_x"/>
                                          </p:val>
                                        </p:tav>
                                        <p:tav tm="100000">
                                          <p:val>
                                            <p:strVal val="#ppt_x"/>
                                          </p:val>
                                        </p:tav>
                                      </p:tavLst>
                                    </p:anim>
                                    <p:anim calcmode="lin" valueType="num">
                                      <p:cBhvr additive="base">
                                        <p:cTn id="98"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7"/>
                                        </p:tgtEl>
                                        <p:attrNameLst>
                                          <p:attrName>style.visibility</p:attrName>
                                        </p:attrNameLst>
                                      </p:cBhvr>
                                      <p:to>
                                        <p:strVal val="visible"/>
                                      </p:to>
                                    </p:set>
                                    <p:anim calcmode="lin" valueType="num">
                                      <p:cBhvr additive="base">
                                        <p:cTn id="103" dur="500" fill="hold"/>
                                        <p:tgtEl>
                                          <p:spTgt spid="7"/>
                                        </p:tgtEl>
                                        <p:attrNameLst>
                                          <p:attrName>ppt_x</p:attrName>
                                        </p:attrNameLst>
                                      </p:cBhvr>
                                      <p:tavLst>
                                        <p:tav tm="0">
                                          <p:val>
                                            <p:strVal val="#ppt_x"/>
                                          </p:val>
                                        </p:tav>
                                        <p:tav tm="100000">
                                          <p:val>
                                            <p:strVal val="#ppt_x"/>
                                          </p:val>
                                        </p:tav>
                                      </p:tavLst>
                                    </p:anim>
                                    <p:anim calcmode="lin" valueType="num">
                                      <p:cBhvr additive="base">
                                        <p:cTn id="10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0-#ppt_w/2"/>
                                          </p:val>
                                        </p:tav>
                                        <p:tav tm="100000">
                                          <p:val>
                                            <p:strVal val="#ppt_x"/>
                                          </p:val>
                                        </p:tav>
                                      </p:tavLst>
                                    </p:anim>
                                    <p:anim calcmode="lin" valueType="num">
                                      <p:cBhvr additive="base">
                                        <p:cTn id="110" dur="500" fill="hold"/>
                                        <p:tgtEl>
                                          <p:spTgt spid="71"/>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 calcmode="lin" valueType="num">
                                      <p:cBhvr additive="base">
                                        <p:cTn id="113" dur="500" fill="hold"/>
                                        <p:tgtEl>
                                          <p:spTgt spid="132"/>
                                        </p:tgtEl>
                                        <p:attrNameLst>
                                          <p:attrName>ppt_x</p:attrName>
                                        </p:attrNameLst>
                                      </p:cBhvr>
                                      <p:tavLst>
                                        <p:tav tm="0">
                                          <p:val>
                                            <p:strVal val="0-#ppt_w/2"/>
                                          </p:val>
                                        </p:tav>
                                        <p:tav tm="100000">
                                          <p:val>
                                            <p:strVal val="#ppt_x"/>
                                          </p:val>
                                        </p:tav>
                                      </p:tavLst>
                                    </p:anim>
                                    <p:anim calcmode="lin" valueType="num">
                                      <p:cBhvr additive="base">
                                        <p:cTn id="114" dur="500" fill="hold"/>
                                        <p:tgtEl>
                                          <p:spTgt spid="132"/>
                                        </p:tgtEl>
                                        <p:attrNameLst>
                                          <p:attrName>ppt_y</p:attrName>
                                        </p:attrNameLst>
                                      </p:cBhvr>
                                      <p:tavLst>
                                        <p:tav tm="0">
                                          <p:val>
                                            <p:strVal val="#ppt_y"/>
                                          </p:val>
                                        </p:tav>
                                        <p:tav tm="100000">
                                          <p:val>
                                            <p:strVal val="#ppt_y"/>
                                          </p:val>
                                        </p:tav>
                                      </p:tavLst>
                                    </p:anim>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 presetClass="entr" presetSubtype="2" fill="hold" grpId="0" nodeType="clickEffect">
                                  <p:stCondLst>
                                    <p:cond delay="0"/>
                                  </p:stCondLst>
                                  <p:childTnLst>
                                    <p:set>
                                      <p:cBhvr>
                                        <p:cTn id="118" dur="1" fill="hold">
                                          <p:stCondLst>
                                            <p:cond delay="0"/>
                                          </p:stCondLst>
                                        </p:cTn>
                                        <p:tgtEl>
                                          <p:spTgt spid="63"/>
                                        </p:tgtEl>
                                        <p:attrNameLst>
                                          <p:attrName>style.visibility</p:attrName>
                                        </p:attrNameLst>
                                      </p:cBhvr>
                                      <p:to>
                                        <p:strVal val="visible"/>
                                      </p:to>
                                    </p:set>
                                    <p:anim calcmode="lin" valueType="num">
                                      <p:cBhvr additive="base">
                                        <p:cTn id="119" dur="500" fill="hold"/>
                                        <p:tgtEl>
                                          <p:spTgt spid="63"/>
                                        </p:tgtEl>
                                        <p:attrNameLst>
                                          <p:attrName>ppt_x</p:attrName>
                                        </p:attrNameLst>
                                      </p:cBhvr>
                                      <p:tavLst>
                                        <p:tav tm="0">
                                          <p:val>
                                            <p:strVal val="1+#ppt_w/2"/>
                                          </p:val>
                                        </p:tav>
                                        <p:tav tm="100000">
                                          <p:val>
                                            <p:strVal val="#ppt_x"/>
                                          </p:val>
                                        </p:tav>
                                      </p:tavLst>
                                    </p:anim>
                                    <p:anim calcmode="lin" valueType="num">
                                      <p:cBhvr additive="base">
                                        <p:cTn id="120" dur="500" fill="hold"/>
                                        <p:tgtEl>
                                          <p:spTgt spid="63"/>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0"/>
                                  </p:stCondLst>
                                  <p:childTnLst>
                                    <p:set>
                                      <p:cBhvr>
                                        <p:cTn id="122" dur="1" fill="hold">
                                          <p:stCondLst>
                                            <p:cond delay="0"/>
                                          </p:stCondLst>
                                        </p:cTn>
                                        <p:tgtEl>
                                          <p:spTgt spid="146"/>
                                        </p:tgtEl>
                                        <p:attrNameLst>
                                          <p:attrName>style.visibility</p:attrName>
                                        </p:attrNameLst>
                                      </p:cBhvr>
                                      <p:to>
                                        <p:strVal val="visible"/>
                                      </p:to>
                                    </p:set>
                                    <p:anim calcmode="lin" valueType="num">
                                      <p:cBhvr additive="base">
                                        <p:cTn id="123" dur="500" fill="hold"/>
                                        <p:tgtEl>
                                          <p:spTgt spid="146"/>
                                        </p:tgtEl>
                                        <p:attrNameLst>
                                          <p:attrName>ppt_x</p:attrName>
                                        </p:attrNameLst>
                                      </p:cBhvr>
                                      <p:tavLst>
                                        <p:tav tm="0">
                                          <p:val>
                                            <p:strVal val="1+#ppt_w/2"/>
                                          </p:val>
                                        </p:tav>
                                        <p:tav tm="100000">
                                          <p:val>
                                            <p:strVal val="#ppt_x"/>
                                          </p:val>
                                        </p:tav>
                                      </p:tavLst>
                                    </p:anim>
                                    <p:anim calcmode="lin" valueType="num">
                                      <p:cBhvr additive="base">
                                        <p:cTn id="124" dur="500" fill="hold"/>
                                        <p:tgtEl>
                                          <p:spTgt spid="146"/>
                                        </p:tgtEl>
                                        <p:attrNameLst>
                                          <p:attrName>ppt_y</p:attrName>
                                        </p:attrNameLst>
                                      </p:cBhvr>
                                      <p:tavLst>
                                        <p:tav tm="0">
                                          <p:val>
                                            <p:strVal val="#ppt_y"/>
                                          </p:val>
                                        </p:tav>
                                        <p:tav tm="100000">
                                          <p:val>
                                            <p:strVal val="#ppt_y"/>
                                          </p:val>
                                        </p:tav>
                                      </p:tavLst>
                                    </p:anim>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 presetClass="entr" presetSubtype="4" fill="hold" grpId="0" nodeType="clickEffect">
                                  <p:stCondLst>
                                    <p:cond delay="0"/>
                                  </p:stCondLst>
                                  <p:childTnLst>
                                    <p:set>
                                      <p:cBhvr>
                                        <p:cTn id="128" dur="1" fill="hold">
                                          <p:stCondLst>
                                            <p:cond delay="0"/>
                                          </p:stCondLst>
                                        </p:cTn>
                                        <p:tgtEl>
                                          <p:spTgt spid="110"/>
                                        </p:tgtEl>
                                        <p:attrNameLst>
                                          <p:attrName>style.visibility</p:attrName>
                                        </p:attrNameLst>
                                      </p:cBhvr>
                                      <p:to>
                                        <p:strVal val="visible"/>
                                      </p:to>
                                    </p:set>
                                    <p:anim calcmode="lin" valueType="num">
                                      <p:cBhvr additive="base">
                                        <p:cTn id="129" dur="500" fill="hold"/>
                                        <p:tgtEl>
                                          <p:spTgt spid="110"/>
                                        </p:tgtEl>
                                        <p:attrNameLst>
                                          <p:attrName>ppt_x</p:attrName>
                                        </p:attrNameLst>
                                      </p:cBhvr>
                                      <p:tavLst>
                                        <p:tav tm="0">
                                          <p:val>
                                            <p:strVal val="#ppt_x"/>
                                          </p:val>
                                        </p:tav>
                                        <p:tav tm="100000">
                                          <p:val>
                                            <p:strVal val="#ppt_x"/>
                                          </p:val>
                                        </p:tav>
                                      </p:tavLst>
                                    </p:anim>
                                    <p:anim calcmode="lin" valueType="num">
                                      <p:cBhvr additive="base">
                                        <p:cTn id="130" dur="500" fill="hold"/>
                                        <p:tgtEl>
                                          <p:spTgt spid="110"/>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147"/>
                                        </p:tgtEl>
                                        <p:attrNameLst>
                                          <p:attrName>style.visibility</p:attrName>
                                        </p:attrNameLst>
                                      </p:cBhvr>
                                      <p:to>
                                        <p:strVal val="visible"/>
                                      </p:to>
                                    </p:set>
                                    <p:anim calcmode="lin" valueType="num">
                                      <p:cBhvr additive="base">
                                        <p:cTn id="133" dur="500" fill="hold"/>
                                        <p:tgtEl>
                                          <p:spTgt spid="147"/>
                                        </p:tgtEl>
                                        <p:attrNameLst>
                                          <p:attrName>ppt_x</p:attrName>
                                        </p:attrNameLst>
                                      </p:cBhvr>
                                      <p:tavLst>
                                        <p:tav tm="0">
                                          <p:val>
                                            <p:strVal val="#ppt_x"/>
                                          </p:val>
                                        </p:tav>
                                        <p:tav tm="100000">
                                          <p:val>
                                            <p:strVal val="#ppt_x"/>
                                          </p:val>
                                        </p:tav>
                                      </p:tavLst>
                                    </p:anim>
                                    <p:anim calcmode="lin" valueType="num">
                                      <p:cBhvr additive="base">
                                        <p:cTn id="134" dur="500" fill="hold"/>
                                        <p:tgtEl>
                                          <p:spTgt spid="147"/>
                                        </p:tgtEl>
                                        <p:attrNameLst>
                                          <p:attrName>ppt_y</p:attrName>
                                        </p:attrNameLst>
                                      </p:cBhvr>
                                      <p:tavLst>
                                        <p:tav tm="0">
                                          <p:val>
                                            <p:strVal val="1+#ppt_h/2"/>
                                          </p:val>
                                        </p:tav>
                                        <p:tav tm="100000">
                                          <p:val>
                                            <p:strVal val="#ppt_y"/>
                                          </p:val>
                                        </p:tav>
                                      </p:tavLst>
                                    </p:anim>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55"/>
                                        </p:tgtEl>
                                        <p:attrNameLst>
                                          <p:attrName>style.visibility</p:attrName>
                                        </p:attrNameLst>
                                      </p:cBhvr>
                                      <p:to>
                                        <p:strVal val="visible"/>
                                      </p:to>
                                    </p:set>
                                    <p:anim calcmode="lin" valueType="num">
                                      <p:cBhvr additive="base">
                                        <p:cTn id="139" dur="500" fill="hold"/>
                                        <p:tgtEl>
                                          <p:spTgt spid="155"/>
                                        </p:tgtEl>
                                        <p:attrNameLst>
                                          <p:attrName>ppt_x</p:attrName>
                                        </p:attrNameLst>
                                      </p:cBhvr>
                                      <p:tavLst>
                                        <p:tav tm="0">
                                          <p:val>
                                            <p:strVal val="#ppt_x"/>
                                          </p:val>
                                        </p:tav>
                                        <p:tav tm="100000">
                                          <p:val>
                                            <p:strVal val="#ppt_x"/>
                                          </p:val>
                                        </p:tav>
                                      </p:tavLst>
                                    </p:anim>
                                    <p:anim calcmode="lin" valueType="num">
                                      <p:cBhvr additive="base">
                                        <p:cTn id="140" dur="500" fill="hold"/>
                                        <p:tgtEl>
                                          <p:spTgt spid="155"/>
                                        </p:tgtEl>
                                        <p:attrNameLst>
                                          <p:attrName>ppt_y</p:attrName>
                                        </p:attrNameLst>
                                      </p:cBhvr>
                                      <p:tavLst>
                                        <p:tav tm="0">
                                          <p:val>
                                            <p:strVal val="1+#ppt_h/2"/>
                                          </p:val>
                                        </p:tav>
                                        <p:tav tm="100000">
                                          <p:val>
                                            <p:strVal val="#ppt_y"/>
                                          </p:val>
                                        </p:tav>
                                      </p:tavLst>
                                    </p:anim>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72"/>
                                        </p:tgtEl>
                                        <p:attrNameLst>
                                          <p:attrName>style.visibility</p:attrName>
                                        </p:attrNameLst>
                                      </p:cBhvr>
                                      <p:to>
                                        <p:strVal val="visible"/>
                                      </p:to>
                                    </p:set>
                                    <p:anim calcmode="lin" valueType="num">
                                      <p:cBhvr additive="base">
                                        <p:cTn id="145" dur="500" fill="hold"/>
                                        <p:tgtEl>
                                          <p:spTgt spid="172"/>
                                        </p:tgtEl>
                                        <p:attrNameLst>
                                          <p:attrName>ppt_x</p:attrName>
                                        </p:attrNameLst>
                                      </p:cBhvr>
                                      <p:tavLst>
                                        <p:tav tm="0">
                                          <p:val>
                                            <p:strVal val="#ppt_x"/>
                                          </p:val>
                                        </p:tav>
                                        <p:tav tm="100000">
                                          <p:val>
                                            <p:strVal val="#ppt_x"/>
                                          </p:val>
                                        </p:tav>
                                      </p:tavLst>
                                    </p:anim>
                                    <p:anim calcmode="lin" valueType="num">
                                      <p:cBhvr additive="base">
                                        <p:cTn id="146"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par>
                    <p:cTn id="147" fill="hold" nodeType="clickPar">
                      <p:stCondLst>
                        <p:cond delay="indefinite"/>
                      </p:stCondLst>
                      <p:childTnLst>
                        <p:par>
                          <p:cTn id="148" fill="hold" nodeType="withGroup">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37"/>
                                        </p:tgtEl>
                                        <p:attrNameLst>
                                          <p:attrName>style.visibility</p:attrName>
                                        </p:attrNameLst>
                                      </p:cBhvr>
                                      <p:to>
                                        <p:strVal val="visible"/>
                                      </p:to>
                                    </p:set>
                                    <p:anim calcmode="lin" valueType="num">
                                      <p:cBhvr additive="base">
                                        <p:cTn id="151" dur="500" fill="hold"/>
                                        <p:tgtEl>
                                          <p:spTgt spid="37"/>
                                        </p:tgtEl>
                                        <p:attrNameLst>
                                          <p:attrName>ppt_x</p:attrName>
                                        </p:attrNameLst>
                                      </p:cBhvr>
                                      <p:tavLst>
                                        <p:tav tm="0">
                                          <p:val>
                                            <p:strVal val="#ppt_x"/>
                                          </p:val>
                                        </p:tav>
                                        <p:tav tm="100000">
                                          <p:val>
                                            <p:strVal val="#ppt_x"/>
                                          </p:val>
                                        </p:tav>
                                      </p:tavLst>
                                    </p:anim>
                                    <p:anim calcmode="lin" valueType="num">
                                      <p:cBhvr additive="base">
                                        <p:cTn id="15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2" fill="hold" grpId="0" nodeType="clickEffect">
                                  <p:stCondLst>
                                    <p:cond delay="0"/>
                                  </p:stCondLst>
                                  <p:childTnLst>
                                    <p:set>
                                      <p:cBhvr>
                                        <p:cTn id="156" dur="1" fill="hold">
                                          <p:stCondLst>
                                            <p:cond delay="0"/>
                                          </p:stCondLst>
                                        </p:cTn>
                                        <p:tgtEl>
                                          <p:spTgt spid="183"/>
                                        </p:tgtEl>
                                        <p:attrNameLst>
                                          <p:attrName>style.visibility</p:attrName>
                                        </p:attrNameLst>
                                      </p:cBhvr>
                                      <p:to>
                                        <p:strVal val="visible"/>
                                      </p:to>
                                    </p:set>
                                    <p:anim calcmode="lin" valueType="num">
                                      <p:cBhvr additive="base">
                                        <p:cTn id="157" dur="500" fill="hold"/>
                                        <p:tgtEl>
                                          <p:spTgt spid="183"/>
                                        </p:tgtEl>
                                        <p:attrNameLst>
                                          <p:attrName>ppt_x</p:attrName>
                                        </p:attrNameLst>
                                      </p:cBhvr>
                                      <p:tavLst>
                                        <p:tav tm="0">
                                          <p:val>
                                            <p:strVal val="1+#ppt_w/2"/>
                                          </p:val>
                                        </p:tav>
                                        <p:tav tm="100000">
                                          <p:val>
                                            <p:strVal val="#ppt_x"/>
                                          </p:val>
                                        </p:tav>
                                      </p:tavLst>
                                    </p:anim>
                                    <p:anim calcmode="lin" valueType="num">
                                      <p:cBhvr additive="base">
                                        <p:cTn id="158"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10"/>
                                        </p:tgtEl>
                                        <p:attrNameLst>
                                          <p:attrName>style.visibility</p:attrName>
                                        </p:attrNameLst>
                                      </p:cBhvr>
                                      <p:to>
                                        <p:strVal val="visible"/>
                                      </p:to>
                                    </p:set>
                                    <p:anim calcmode="lin" valueType="num">
                                      <p:cBhvr additive="base">
                                        <p:cTn id="163" dur="500" fill="hold"/>
                                        <p:tgtEl>
                                          <p:spTgt spid="10"/>
                                        </p:tgtEl>
                                        <p:attrNameLst>
                                          <p:attrName>ppt_x</p:attrName>
                                        </p:attrNameLst>
                                      </p:cBhvr>
                                      <p:tavLst>
                                        <p:tav tm="0">
                                          <p:val>
                                            <p:strVal val="#ppt_x"/>
                                          </p:val>
                                        </p:tav>
                                        <p:tav tm="100000">
                                          <p:val>
                                            <p:strVal val="#ppt_x"/>
                                          </p:val>
                                        </p:tav>
                                      </p:tavLst>
                                    </p:anim>
                                    <p:anim calcmode="lin" valueType="num">
                                      <p:cBhvr additive="base">
                                        <p:cTn id="16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1" fill="hold" nodeType="clickEffect">
                                  <p:stCondLst>
                                    <p:cond delay="0"/>
                                  </p:stCondLst>
                                  <p:childTnLst>
                                    <p:set>
                                      <p:cBhvr>
                                        <p:cTn id="168" dur="1" fill="hold">
                                          <p:stCondLst>
                                            <p:cond delay="0"/>
                                          </p:stCondLst>
                                        </p:cTn>
                                        <p:tgtEl>
                                          <p:spTgt spid="40"/>
                                        </p:tgtEl>
                                        <p:attrNameLst>
                                          <p:attrName>style.visibility</p:attrName>
                                        </p:attrNameLst>
                                      </p:cBhvr>
                                      <p:to>
                                        <p:strVal val="visible"/>
                                      </p:to>
                                    </p:set>
                                    <p:anim calcmode="lin" valueType="num">
                                      <p:cBhvr additive="base">
                                        <p:cTn id="169" dur="500" fill="hold"/>
                                        <p:tgtEl>
                                          <p:spTgt spid="40"/>
                                        </p:tgtEl>
                                        <p:attrNameLst>
                                          <p:attrName>ppt_x</p:attrName>
                                        </p:attrNameLst>
                                      </p:cBhvr>
                                      <p:tavLst>
                                        <p:tav tm="0">
                                          <p:val>
                                            <p:strVal val="#ppt_x"/>
                                          </p:val>
                                        </p:tav>
                                        <p:tav tm="100000">
                                          <p:val>
                                            <p:strVal val="#ppt_x"/>
                                          </p:val>
                                        </p:tav>
                                      </p:tavLst>
                                    </p:anim>
                                    <p:anim calcmode="lin" valueType="num">
                                      <p:cBhvr additive="base">
                                        <p:cTn id="170" dur="500" fill="hold"/>
                                        <p:tgtEl>
                                          <p:spTgt spid="40"/>
                                        </p:tgtEl>
                                        <p:attrNameLst>
                                          <p:attrName>ppt_y</p:attrName>
                                        </p:attrNameLst>
                                      </p:cBhvr>
                                      <p:tavLst>
                                        <p:tav tm="0">
                                          <p:val>
                                            <p:strVal val="0-#ppt_h/2"/>
                                          </p:val>
                                        </p:tav>
                                        <p:tav tm="100000">
                                          <p:val>
                                            <p:strVal val="#ppt_y"/>
                                          </p:val>
                                        </p:tav>
                                      </p:tavLst>
                                    </p:anim>
                                  </p:childTnLst>
                                </p:cTn>
                              </p:par>
                              <p:par>
                                <p:cTn id="171" presetID="2" presetClass="entr" presetSubtype="1" fill="hold" grpId="0" nodeType="withEffect">
                                  <p:stCondLst>
                                    <p:cond delay="0"/>
                                  </p:stCondLst>
                                  <p:childTnLst>
                                    <p:set>
                                      <p:cBhvr>
                                        <p:cTn id="172" dur="1" fill="hold">
                                          <p:stCondLst>
                                            <p:cond delay="0"/>
                                          </p:stCondLst>
                                        </p:cTn>
                                        <p:tgtEl>
                                          <p:spTgt spid="44"/>
                                        </p:tgtEl>
                                        <p:attrNameLst>
                                          <p:attrName>style.visibility</p:attrName>
                                        </p:attrNameLst>
                                      </p:cBhvr>
                                      <p:to>
                                        <p:strVal val="visible"/>
                                      </p:to>
                                    </p:set>
                                    <p:anim calcmode="lin" valueType="num">
                                      <p:cBhvr additive="base">
                                        <p:cTn id="173" dur="500" fill="hold"/>
                                        <p:tgtEl>
                                          <p:spTgt spid="44"/>
                                        </p:tgtEl>
                                        <p:attrNameLst>
                                          <p:attrName>ppt_x</p:attrName>
                                        </p:attrNameLst>
                                      </p:cBhvr>
                                      <p:tavLst>
                                        <p:tav tm="0">
                                          <p:val>
                                            <p:strVal val="#ppt_x"/>
                                          </p:val>
                                        </p:tav>
                                        <p:tav tm="100000">
                                          <p:val>
                                            <p:strVal val="#ppt_x"/>
                                          </p:val>
                                        </p:tav>
                                      </p:tavLst>
                                    </p:anim>
                                    <p:anim calcmode="lin" valueType="num">
                                      <p:cBhvr additive="base">
                                        <p:cTn id="174"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4" fill="hold" grpId="0" nodeType="clickEffect">
                                  <p:stCondLst>
                                    <p:cond delay="0"/>
                                  </p:stCondLst>
                                  <p:childTnLst>
                                    <p:set>
                                      <p:cBhvr>
                                        <p:cTn id="178" dur="1" fill="hold">
                                          <p:stCondLst>
                                            <p:cond delay="0"/>
                                          </p:stCondLst>
                                        </p:cTn>
                                        <p:tgtEl>
                                          <p:spTgt spid="31"/>
                                        </p:tgtEl>
                                        <p:attrNameLst>
                                          <p:attrName>style.visibility</p:attrName>
                                        </p:attrNameLst>
                                      </p:cBhvr>
                                      <p:to>
                                        <p:strVal val="visible"/>
                                      </p:to>
                                    </p:set>
                                    <p:anim calcmode="lin" valueType="num">
                                      <p:cBhvr additive="base">
                                        <p:cTn id="179" dur="500" fill="hold"/>
                                        <p:tgtEl>
                                          <p:spTgt spid="31"/>
                                        </p:tgtEl>
                                        <p:attrNameLst>
                                          <p:attrName>ppt_x</p:attrName>
                                        </p:attrNameLst>
                                      </p:cBhvr>
                                      <p:tavLst>
                                        <p:tav tm="0">
                                          <p:val>
                                            <p:strVal val="#ppt_x"/>
                                          </p:val>
                                        </p:tav>
                                        <p:tav tm="100000">
                                          <p:val>
                                            <p:strVal val="#ppt_x"/>
                                          </p:val>
                                        </p:tav>
                                      </p:tavLst>
                                    </p:anim>
                                    <p:anim calcmode="lin" valueType="num">
                                      <p:cBhvr additive="base">
                                        <p:cTn id="18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ntr" presetSubtype="4" fill="hold" grpId="0" nodeType="clickEffect">
                                  <p:stCondLst>
                                    <p:cond delay="0"/>
                                  </p:stCondLst>
                                  <p:childTnLst>
                                    <p:set>
                                      <p:cBhvr>
                                        <p:cTn id="184" dur="1" fill="hold">
                                          <p:stCondLst>
                                            <p:cond delay="0"/>
                                          </p:stCondLst>
                                        </p:cTn>
                                        <p:tgtEl>
                                          <p:spTgt spid="56"/>
                                        </p:tgtEl>
                                        <p:attrNameLst>
                                          <p:attrName>style.visibility</p:attrName>
                                        </p:attrNameLst>
                                      </p:cBhvr>
                                      <p:to>
                                        <p:strVal val="visible"/>
                                      </p:to>
                                    </p:set>
                                    <p:anim calcmode="lin" valueType="num">
                                      <p:cBhvr additive="base">
                                        <p:cTn id="185" dur="500" fill="hold"/>
                                        <p:tgtEl>
                                          <p:spTgt spid="56"/>
                                        </p:tgtEl>
                                        <p:attrNameLst>
                                          <p:attrName>ppt_x</p:attrName>
                                        </p:attrNameLst>
                                      </p:cBhvr>
                                      <p:tavLst>
                                        <p:tav tm="0">
                                          <p:val>
                                            <p:strVal val="#ppt_x"/>
                                          </p:val>
                                        </p:tav>
                                        <p:tav tm="100000">
                                          <p:val>
                                            <p:strVal val="#ppt_x"/>
                                          </p:val>
                                        </p:tav>
                                      </p:tavLst>
                                    </p:anim>
                                    <p:anim calcmode="lin" valueType="num">
                                      <p:cBhvr additive="base">
                                        <p:cTn id="186"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31" grpId="0" animBg="1"/>
      <p:bldP spid="110" grpId="0" animBg="1"/>
      <p:bldP spid="63" grpId="0" animBg="1"/>
      <p:bldP spid="71" grpId="0" animBg="1"/>
      <p:bldP spid="4" grpId="0" animBg="1"/>
      <p:bldP spid="5" grpId="0" animBg="1"/>
      <p:bldP spid="6" grpId="0" animBg="1"/>
      <p:bldP spid="7" grpId="0" animBg="1"/>
      <p:bldP spid="8" grpId="0" animBg="1"/>
      <p:bldP spid="9" grpId="0" animBg="1"/>
      <p:bldP spid="33" grpId="0" animBg="1"/>
      <p:bldP spid="38" grpId="0" animBg="1"/>
      <p:bldP spid="41" grpId="0" animBg="1"/>
      <p:bldP spid="57" grpId="0" animBg="1"/>
      <p:bldP spid="132" grpId="0"/>
      <p:bldP spid="145" grpId="0" animBg="1"/>
      <p:bldP spid="146" grpId="0"/>
      <p:bldP spid="147" grpId="0"/>
      <p:bldP spid="155" grpId="0"/>
      <p:bldP spid="156" grpId="0" animBg="1"/>
      <p:bldP spid="165" grpId="0" animBg="1"/>
      <p:bldP spid="172" grpId="0"/>
      <p:bldP spid="37" grpId="0" animBg="1"/>
      <p:bldP spid="10" grpId="0" animBg="1"/>
      <p:bldP spid="44" grpId="0" animBg="1"/>
      <p:bldP spid="5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3"/>
          <a:stretch>
            <a:fillRect/>
          </a:stretch>
        </p:blipFill>
        <p:spPr>
          <a:xfrm>
            <a:off x="8388424" y="6103352"/>
            <a:ext cx="757188" cy="780667"/>
          </a:xfrm>
          <a:prstGeom prst="rect">
            <a:avLst/>
          </a:prstGeom>
        </p:spPr>
      </p:pic>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8964488"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points de vigilance (5) l’entreprise en difficulté</a:t>
            </a:r>
            <a:endParaRPr lang="fr-FR" sz="3600" b="1" dirty="0">
              <a:latin typeface="Arial" pitchFamily="34" charset="0"/>
              <a:cs typeface="Arial" pitchFamily="34" charset="0"/>
            </a:endParaRPr>
          </a:p>
        </p:txBody>
      </p:sp>
      <p:sp>
        <p:nvSpPr>
          <p:cNvPr id="4" name="Espace réservé du contenu 2"/>
          <p:cNvSpPr txBox="1">
            <a:spLocks/>
          </p:cNvSpPr>
          <p:nvPr/>
        </p:nvSpPr>
        <p:spPr>
          <a:xfrm>
            <a:off x="642942" y="1285860"/>
            <a:ext cx="8429652" cy="4643470"/>
          </a:xfrm>
          <a:prstGeom prst="rect">
            <a:avLst/>
          </a:prstGeom>
        </p:spPr>
        <p:txBody>
          <a:bodyPr vert="horz" lIns="91440" tIns="0" rIns="91440" bIns="45720" rtlCol="0">
            <a:normAutofit lnSpcReduction="1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Sociétés à responsabilité limitée: 50% du capital social souscrit a disparu (ex: résultat négatif qui excède 50% du capital social souscrit)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sans durée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-&gt; LES PME de moins de 3 ans =&gt; ce critère</a:t>
            </a:r>
            <a:r>
              <a:rPr kumimoji="0" lang="fr-FR" sz="1600" b="1" i="0" u="none" strike="noStrike" kern="1200" cap="none" spc="0" normalizeH="0" noProof="0" dirty="0" smtClean="0">
                <a:ln>
                  <a:noFill/>
                </a:ln>
                <a:solidFill>
                  <a:srgbClr val="C00000"/>
                </a:solidFill>
                <a:effectLst/>
                <a:uLnTx/>
                <a:uFillTx/>
                <a:latin typeface="+mj-lt"/>
                <a:ea typeface="+mn-ea"/>
                <a:cs typeface="+mn-cs"/>
              </a:rPr>
              <a:t> ne s’applique pas</a:t>
            </a:r>
            <a:endParaRPr kumimoji="0" lang="fr-FR" sz="1600" b="1" i="0" u="none" strike="noStrike" kern="1200" cap="none" spc="0" normalizeH="0" baseline="0" noProof="0" dirty="0" smtClean="0">
              <a:ln>
                <a:noFill/>
              </a:ln>
              <a:solidFill>
                <a:srgbClr val="C0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Ou</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Sociétés dont certains associés ont une responsabilité illimité:  50% des fonds propres ont disparu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sans durée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-&gt; LES PME de moins de 3 ans =&gt; ce critère ne s’applique pas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Ou</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chemeClr val="tx2"/>
                </a:solidFill>
                <a:effectLst/>
                <a:uLnTx/>
                <a:uFillTx/>
                <a:latin typeface="+mj-lt"/>
                <a:ea typeface="+mn-ea"/>
                <a:cs typeface="+mn-cs"/>
              </a:rPr>
              <a:t>L’entreprise est en procédure collective d’insolvabilité ou entre dans les conditions d’éligibilité à cette procédure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0" i="0" u="none" strike="noStrike" kern="1200" cap="none" spc="0" normalizeH="0" baseline="0" noProof="0" dirty="0" smtClean="0">
                <a:ln>
                  <a:noFill/>
                </a:ln>
                <a:solidFill>
                  <a:schemeClr val="tx2"/>
                </a:solidFill>
                <a:effectLst/>
                <a:uLnTx/>
                <a:uFillTx/>
                <a:latin typeface="+mj-lt"/>
                <a:ea typeface="+mn-ea"/>
                <a:cs typeface="+mn-cs"/>
              </a:rPr>
              <a:t>En France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3 </a:t>
            </a:r>
            <a:r>
              <a:rPr kumimoji="0" lang="fr-FR" sz="1600" b="0" i="0" u="none" strike="noStrike" kern="1200" cap="none" spc="0" normalizeH="0" baseline="0" noProof="0" dirty="0" smtClean="0">
                <a:ln>
                  <a:noFill/>
                </a:ln>
                <a:solidFill>
                  <a:schemeClr val="tx2"/>
                </a:solidFill>
                <a:effectLst/>
                <a:uLnTx/>
                <a:uFillTx/>
                <a:latin typeface="+mj-lt"/>
                <a:ea typeface="+mn-ea"/>
                <a:cs typeface="+mn-cs"/>
              </a:rPr>
              <a:t>procédures: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la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sauvegarde </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le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redressement judiciaire</a:t>
            </a:r>
            <a:r>
              <a:rPr kumimoji="0" lang="fr-FR" sz="1600" b="1" i="0" u="none" strike="noStrike" kern="1200" cap="none" spc="0" normalizeH="0" baseline="0" noProof="0" dirty="0" smtClean="0">
                <a:ln>
                  <a:noFill/>
                </a:ln>
                <a:solidFill>
                  <a:schemeClr val="tx2"/>
                </a:solidFill>
                <a:effectLst/>
                <a:uLnTx/>
                <a:uFillTx/>
                <a:latin typeface="+mj-lt"/>
                <a:ea typeface="+mn-ea"/>
                <a:cs typeface="+mn-cs"/>
              </a:rPr>
              <a:t>– la </a:t>
            </a:r>
            <a:r>
              <a:rPr kumimoji="0" lang="fr-FR" sz="1600" b="1" i="0" u="none" strike="noStrike" kern="1200" cap="none" spc="0" normalizeH="0" baseline="0" noProof="0" dirty="0" smtClean="0">
                <a:ln>
                  <a:noFill/>
                </a:ln>
                <a:solidFill>
                  <a:srgbClr val="FF0000"/>
                </a:solidFill>
                <a:effectLst/>
                <a:uLnTx/>
                <a:uFillTx/>
                <a:latin typeface="+mj-lt"/>
                <a:ea typeface="+mn-ea"/>
                <a:cs typeface="+mn-cs"/>
              </a:rPr>
              <a:t>liquidation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1" i="0" u="none" strike="noStrike" kern="1200" cap="none" spc="0" normalizeH="0" baseline="0" noProof="0" dirty="0" smtClean="0">
              <a:ln>
                <a:noFill/>
              </a:ln>
              <a:solidFill>
                <a:srgbClr val="C00000"/>
              </a:solidFill>
              <a:effectLst/>
              <a:uLnTx/>
              <a:uFillTx/>
              <a:latin typeface="+mj-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Ou </a:t>
            </a:r>
            <a:r>
              <a:rPr kumimoji="0" lang="fr-FR" sz="1600" b="1" i="0" u="sng" strike="noStrike" kern="1200" cap="none" spc="0" normalizeH="0" baseline="0" noProof="0" dirty="0" smtClean="0">
                <a:ln>
                  <a:noFill/>
                </a:ln>
                <a:solidFill>
                  <a:srgbClr val="C00000"/>
                </a:solidFill>
                <a:effectLst/>
                <a:uLnTx/>
                <a:uFillTx/>
                <a:latin typeface="+mj-lt"/>
                <a:ea typeface="+mn-ea"/>
                <a:cs typeface="+mn-cs"/>
              </a:rPr>
              <a:t>POUR LES GRANDES ENTREPRISES</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si 2 conditions remplies depuis 2 exercices précédents: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700" b="1" i="0" u="none" strike="noStrike" kern="1200" cap="none" spc="0" normalizeH="0" baseline="0" noProof="0" dirty="0" smtClean="0">
                <a:ln>
                  <a:noFill/>
                </a:ln>
                <a:solidFill>
                  <a:srgbClr val="C00000"/>
                </a:solidFill>
                <a:effectLst/>
                <a:uLnTx/>
                <a:uFillTx/>
                <a:latin typeface="+mj-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Le ratio emprunt/capitaux propres est supérieur à 7,5</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et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1" i="0" u="none" strike="noStrike" kern="1200" cap="none" spc="0" normalizeH="0" baseline="0" noProof="0" dirty="0" smtClean="0">
                <a:ln>
                  <a:noFill/>
                </a:ln>
                <a:solidFill>
                  <a:srgbClr val="C00000"/>
                </a:solidFill>
                <a:effectLst/>
                <a:uLnTx/>
                <a:uFillTx/>
                <a:latin typeface="+mj-lt"/>
                <a:ea typeface="+mn-ea"/>
                <a:cs typeface="+mn-cs"/>
              </a:rPr>
              <a:t>Le ratio de couverture des intérêts de l’entreprise (EBIT/EBITDA) est inférieur à 1 (</a:t>
            </a:r>
            <a:r>
              <a:rPr kumimoji="0" lang="fr-FR" sz="1600" b="1" i="0" u="none" strike="noStrike" kern="1200" cap="none" spc="0" normalizeH="0" baseline="0" noProof="0" dirty="0" err="1" smtClean="0">
                <a:ln>
                  <a:noFill/>
                </a:ln>
                <a:solidFill>
                  <a:srgbClr val="C00000"/>
                </a:solidFill>
                <a:effectLst/>
                <a:uLnTx/>
                <a:uFillTx/>
                <a:latin typeface="+mj-lt"/>
                <a:ea typeface="+mn-ea"/>
                <a:cs typeface="+mn-cs"/>
              </a:rPr>
              <a:t>Earning</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a:t>
            </a:r>
            <a:r>
              <a:rPr kumimoji="0" lang="fr-FR" sz="1600" b="1" i="0" u="none" strike="noStrike" kern="1200" cap="none" spc="0" normalizeH="0" baseline="0" noProof="0" dirty="0" err="1" smtClean="0">
                <a:ln>
                  <a:noFill/>
                </a:ln>
                <a:solidFill>
                  <a:srgbClr val="C00000"/>
                </a:solidFill>
                <a:effectLst/>
                <a:uLnTx/>
                <a:uFillTx/>
                <a:latin typeface="+mj-lt"/>
                <a:ea typeface="+mn-ea"/>
                <a:cs typeface="+mn-cs"/>
              </a:rPr>
              <a:t>Before</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a:t>
            </a:r>
            <a:r>
              <a:rPr kumimoji="0" lang="fr-FR" sz="1600" b="1" i="0" u="none" strike="noStrike" kern="1200" cap="none" spc="0" normalizeH="0" baseline="0" noProof="0" dirty="0" err="1" smtClean="0">
                <a:ln>
                  <a:noFill/>
                </a:ln>
                <a:solidFill>
                  <a:srgbClr val="C00000"/>
                </a:solidFill>
                <a:effectLst/>
                <a:uLnTx/>
                <a:uFillTx/>
                <a:latin typeface="+mj-lt"/>
                <a:ea typeface="+mn-ea"/>
                <a:cs typeface="+mn-cs"/>
              </a:rPr>
              <a:t>Interest</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&amp; Taxes </a:t>
            </a:r>
            <a:r>
              <a:rPr kumimoji="0" lang="fr-FR" sz="1600" b="1" i="0" u="none" strike="noStrike" kern="1200" cap="none" spc="0" normalizeH="0" baseline="0" noProof="0" dirty="0" err="1" smtClean="0">
                <a:ln>
                  <a:noFill/>
                </a:ln>
                <a:solidFill>
                  <a:srgbClr val="C00000"/>
                </a:solidFill>
                <a:effectLst/>
                <a:uLnTx/>
                <a:uFillTx/>
                <a:latin typeface="+mj-lt"/>
                <a:ea typeface="+mn-ea"/>
                <a:cs typeface="+mn-cs"/>
              </a:rPr>
              <a:t>Depreciation</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&amp; </a:t>
            </a:r>
            <a:r>
              <a:rPr kumimoji="0" lang="fr-FR" sz="1600" b="1" i="0" u="none" strike="noStrike" kern="1200" cap="none" spc="0" normalizeH="0" baseline="0" noProof="0" dirty="0" err="1" smtClean="0">
                <a:ln>
                  <a:noFill/>
                </a:ln>
                <a:solidFill>
                  <a:srgbClr val="C00000"/>
                </a:solidFill>
                <a:effectLst/>
                <a:uLnTx/>
                <a:uFillTx/>
                <a:latin typeface="+mj-lt"/>
                <a:ea typeface="+mn-ea"/>
                <a:cs typeface="+mn-cs"/>
              </a:rPr>
              <a:t>Amortization</a:t>
            </a:r>
            <a:r>
              <a:rPr kumimoji="0" lang="fr-FR" sz="1600" b="1" i="0" u="none" strike="noStrike" kern="1200" cap="none" spc="0" normalizeH="0" baseline="0" noProof="0" dirty="0" smtClean="0">
                <a:ln>
                  <a:noFill/>
                </a:ln>
                <a:solidFill>
                  <a:srgbClr val="C00000"/>
                </a:solidFill>
                <a:effectLst/>
                <a:uLnTx/>
                <a:uFillTx/>
                <a:latin typeface="+mj-lt"/>
                <a:ea typeface="+mn-ea"/>
                <a:cs typeface="+mn-cs"/>
              </a:rPr>
              <a:t>) </a:t>
            </a:r>
          </a:p>
          <a:p>
            <a:pPr marL="457200" marR="0" lvl="1"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400" b="1" i="0" u="none" strike="noStrike" kern="1200" cap="none" spc="0" normalizeH="0" baseline="0" noProof="0" dirty="0">
              <a:ln>
                <a:noFill/>
              </a:ln>
              <a:solidFill>
                <a:srgbClr val="C00000"/>
              </a:solidFill>
              <a:effectLst/>
              <a:uLnTx/>
              <a:uFillTx/>
              <a:latin typeface="+mj-lt"/>
              <a:ea typeface="+mn-ea"/>
              <a:cs typeface="+mn-cs"/>
            </a:endParaRPr>
          </a:p>
        </p:txBody>
      </p:sp>
      <p:sp>
        <p:nvSpPr>
          <p:cNvPr id="5" name="Rectangle à coins arrondis 4"/>
          <p:cNvSpPr/>
          <p:nvPr/>
        </p:nvSpPr>
        <p:spPr>
          <a:xfrm>
            <a:off x="0" y="4214818"/>
            <a:ext cx="9144000" cy="157163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algn="r"/>
            <a:endParaRPr lang="fr-FR" sz="2000" b="1" dirty="0" smtClean="0">
              <a:solidFill>
                <a:srgbClr val="C00000"/>
              </a:solidFill>
            </a:endParaRPr>
          </a:p>
          <a:p>
            <a:pPr algn="r"/>
            <a:endParaRPr lang="fr-FR" sz="2000" b="1" dirty="0" smtClean="0">
              <a:solidFill>
                <a:srgbClr val="C00000"/>
              </a:solidFill>
            </a:endParaRPr>
          </a:p>
          <a:p>
            <a:pPr algn="r"/>
            <a:r>
              <a:rPr lang="fr-FR" sz="2000" b="1" dirty="0" smtClean="0">
                <a:solidFill>
                  <a:srgbClr val="C00000"/>
                </a:solidFill>
              </a:rPr>
              <a:t>N O U V E A U</a:t>
            </a:r>
            <a:endParaRPr lang="fr-FR" b="1" dirty="0">
              <a:solidFill>
                <a:srgbClr val="C00000"/>
              </a:solidFill>
            </a:endParaRPr>
          </a:p>
        </p:txBody>
      </p:sp>
      <p:sp>
        <p:nvSpPr>
          <p:cNvPr id="6" name="Rectangle à coins arrondis 5"/>
          <p:cNvSpPr/>
          <p:nvPr/>
        </p:nvSpPr>
        <p:spPr>
          <a:xfrm>
            <a:off x="0" y="5857892"/>
            <a:ext cx="9144000" cy="35719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FFFF00"/>
                </a:solidFill>
              </a:rPr>
              <a:t>Les aides aux entreprises en difficulté sont interdites sur FEDER FSE FEADER FEAMP</a:t>
            </a:r>
            <a:endParaRPr lang="fr-FR" b="1" dirty="0">
              <a:solidFill>
                <a:srgbClr val="FFFF00"/>
              </a:solidFill>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38</a:t>
            </a:fld>
            <a:endParaRPr lang="fr-FR"/>
          </a:p>
        </p:txBody>
      </p:sp>
      <p:sp>
        <p:nvSpPr>
          <p:cNvPr id="2" name="Espace réservé de la date 1"/>
          <p:cNvSpPr>
            <a:spLocks noGrp="1"/>
          </p:cNvSpPr>
          <p:nvPr>
            <p:ph type="dt" sz="half" idx="10"/>
          </p:nvPr>
        </p:nvSpPr>
        <p:spPr>
          <a:xfrm>
            <a:off x="4115606" y="6518894"/>
            <a:ext cx="2133600" cy="365125"/>
          </a:xfrm>
        </p:spPr>
        <p:txBody>
          <a:bodyPr/>
          <a:lstStyle/>
          <a:p>
            <a:fld id="{56104FD4-07D6-4860-9D10-50F212EE19C8}" type="datetime1">
              <a:rPr lang="fr-FR" smtClean="0"/>
              <a:t>23/11/2016</a:t>
            </a:fld>
            <a:endParaRPr lang="fr-FR" dirty="0"/>
          </a:p>
        </p:txBody>
      </p:sp>
      <p:sp>
        <p:nvSpPr>
          <p:cNvPr id="11" name="Rectangle 10"/>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4"/>
          <a:stretch>
            <a:fillRect/>
          </a:stretch>
        </p:blipFill>
        <p:spPr>
          <a:xfrm>
            <a:off x="8608835" y="77911"/>
            <a:ext cx="564333" cy="370847"/>
          </a:xfrm>
          <a:prstGeom prst="rect">
            <a:avLst/>
          </a:prstGeom>
        </p:spPr>
      </p:pic>
      <p:pic>
        <p:nvPicPr>
          <p:cNvPr id="13"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4034" y="6272552"/>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calcmode="lin" valueType="num">
                                      <p:cBhvr additive="base">
                                        <p:cTn id="4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xEl>
                                              <p:pRg st="9" end="9"/>
                                            </p:txEl>
                                          </p:spTgt>
                                        </p:tgtEl>
                                        <p:attrNameLst>
                                          <p:attrName>style.visibility</p:attrName>
                                        </p:attrNameLst>
                                      </p:cBhvr>
                                      <p:to>
                                        <p:strVal val="visible"/>
                                      </p:to>
                                    </p:set>
                                    <p:anim calcmode="lin" valueType="num">
                                      <p:cBhvr additive="base">
                                        <p:cTn id="5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xEl>
                                              <p:pRg st="10" end="10"/>
                                            </p:txEl>
                                          </p:spTgt>
                                        </p:tgtEl>
                                        <p:attrNameLst>
                                          <p:attrName>style.visibility</p:attrName>
                                        </p:attrNameLst>
                                      </p:cBhvr>
                                      <p:to>
                                        <p:strVal val="visible"/>
                                      </p:to>
                                    </p:set>
                                    <p:anim calcmode="lin" valueType="num">
                                      <p:cBhvr additive="base">
                                        <p:cTn id="5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4">
                                            <p:txEl>
                                              <p:pRg st="11" end="11"/>
                                            </p:txEl>
                                          </p:spTgt>
                                        </p:tgtEl>
                                        <p:attrNameLst>
                                          <p:attrName>style.visibility</p:attrName>
                                        </p:attrNameLst>
                                      </p:cBhvr>
                                      <p:to>
                                        <p:strVal val="visible"/>
                                      </p:to>
                                    </p:set>
                                    <p:anim calcmode="lin" valueType="num">
                                      <p:cBhvr additive="base">
                                        <p:cTn id="6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4">
                                            <p:txEl>
                                              <p:pRg st="12" end="12"/>
                                            </p:txEl>
                                          </p:spTgt>
                                        </p:tgtEl>
                                        <p:attrNameLst>
                                          <p:attrName>style.visibility</p:attrName>
                                        </p:attrNameLst>
                                      </p:cBhvr>
                                      <p:to>
                                        <p:strVal val="visible"/>
                                      </p:to>
                                    </p:set>
                                    <p:anim calcmode="lin" valueType="num">
                                      <p:cBhvr additive="base">
                                        <p:cTn id="71"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4">
                                            <p:txEl>
                                              <p:pRg st="13" end="13"/>
                                            </p:txEl>
                                          </p:spTgt>
                                        </p:tgtEl>
                                        <p:attrNameLst>
                                          <p:attrName>style.visibility</p:attrName>
                                        </p:attrNameLst>
                                      </p:cBhvr>
                                      <p:to>
                                        <p:strVal val="visible"/>
                                      </p:to>
                                    </p:set>
                                    <p:anim calcmode="lin" valueType="num">
                                      <p:cBhvr additive="base">
                                        <p:cTn id="77"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2" fill="hold" grpId="0" nodeType="click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1+#ppt_w/2"/>
                                          </p:val>
                                        </p:tav>
                                        <p:tav tm="100000">
                                          <p:val>
                                            <p:strVal val="#ppt_x"/>
                                          </p:val>
                                        </p:tav>
                                      </p:tavLst>
                                    </p:anim>
                                    <p:anim calcmode="lin" valueType="num">
                                      <p:cBhvr additive="base">
                                        <p:cTn id="8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 calcmode="lin" valueType="num">
                                      <p:cBhvr additive="base">
                                        <p:cTn id="89" dur="500" fill="hold"/>
                                        <p:tgtEl>
                                          <p:spTgt spid="6"/>
                                        </p:tgtEl>
                                        <p:attrNameLst>
                                          <p:attrName>ppt_x</p:attrName>
                                        </p:attrNameLst>
                                      </p:cBhvr>
                                      <p:tavLst>
                                        <p:tav tm="0">
                                          <p:val>
                                            <p:strVal val="#ppt_x"/>
                                          </p:val>
                                        </p:tav>
                                        <p:tav tm="100000">
                                          <p:val>
                                            <p:strVal val="#ppt_x"/>
                                          </p:val>
                                        </p:tav>
                                      </p:tavLst>
                                    </p:anim>
                                    <p:anim calcmode="lin" valueType="num">
                                      <p:cBhvr additive="base">
                                        <p:cTn id="9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10"/>
                                        </p:tgtEl>
                                        <p:attrNameLst>
                                          <p:attrName>style.visibility</p:attrName>
                                        </p:attrNameLst>
                                      </p:cBhvr>
                                      <p:to>
                                        <p:strVal val="visible"/>
                                      </p:to>
                                    </p:set>
                                    <p:anim calcmode="lin" valueType="num">
                                      <p:cBhvr additive="base">
                                        <p:cTn id="95" dur="500" fill="hold"/>
                                        <p:tgtEl>
                                          <p:spTgt spid="10"/>
                                        </p:tgtEl>
                                        <p:attrNameLst>
                                          <p:attrName>ppt_x</p:attrName>
                                        </p:attrNameLst>
                                      </p:cBhvr>
                                      <p:tavLst>
                                        <p:tav tm="0">
                                          <p:val>
                                            <p:strVal val="#ppt_x"/>
                                          </p:val>
                                        </p:tav>
                                        <p:tav tm="100000">
                                          <p:val>
                                            <p:strVal val="#ppt_x"/>
                                          </p:val>
                                        </p:tav>
                                      </p:tavLst>
                                    </p:anim>
                                    <p:anim calcmode="lin" valueType="num">
                                      <p:cBhvr additive="base">
                                        <p:cTn id="9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449718"/>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points de vigilance (6) :</a:t>
            </a:r>
            <a:endParaRPr lang="fr-FR" sz="3600" b="1" dirty="0">
              <a:latin typeface="Arial" pitchFamily="34" charset="0"/>
              <a:cs typeface="Arial" pitchFamily="34" charset="0"/>
            </a:endParaRPr>
          </a:p>
        </p:txBody>
      </p:sp>
      <p:sp>
        <p:nvSpPr>
          <p:cNvPr id="6" name="Espace réservé du contenu 2"/>
          <p:cNvSpPr txBox="1">
            <a:spLocks/>
          </p:cNvSpPr>
          <p:nvPr/>
        </p:nvSpPr>
        <p:spPr>
          <a:xfrm>
            <a:off x="214282" y="1214422"/>
            <a:ext cx="8929718" cy="4643470"/>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2800" b="1" i="0" strike="noStrike" kern="1200" cap="none" spc="0" normalizeH="0" baseline="0" noProof="0" dirty="0" smtClean="0">
                <a:ln>
                  <a:noFill/>
                </a:ln>
                <a:solidFill>
                  <a:srgbClr val="FF0000"/>
                </a:solidFill>
                <a:effectLst/>
                <a:uLnTx/>
                <a:uFillTx/>
                <a:latin typeface="+mj-lt"/>
                <a:ea typeface="+mn-ea"/>
                <a:cs typeface="+mn-cs"/>
              </a:rPr>
              <a:t> </a:t>
            </a:r>
            <a:r>
              <a:rPr kumimoji="0" lang="fr-FR" sz="2800" b="1" i="0" u="sng" strike="noStrike" kern="1200" cap="none" spc="0" normalizeH="0" baseline="0" noProof="0" dirty="0" smtClean="0">
                <a:ln>
                  <a:noFill/>
                </a:ln>
                <a:solidFill>
                  <a:srgbClr val="FF0000"/>
                </a:solidFill>
                <a:effectLst/>
                <a:uLnTx/>
                <a:uFillTx/>
                <a:latin typeface="+mj-lt"/>
                <a:ea typeface="+mn-ea"/>
                <a:cs typeface="+mn-cs"/>
              </a:rPr>
              <a:t>Les secteurs exclus:</a:t>
            </a:r>
            <a:r>
              <a:rPr kumimoji="0" lang="fr-FR" sz="2800" b="1" i="0" u="sng" strike="noStrike" kern="1200" cap="none" spc="0" normalizeH="0" noProof="0" dirty="0" smtClean="0">
                <a:ln>
                  <a:noFill/>
                </a:ln>
                <a:solidFill>
                  <a:srgbClr val="FF0000"/>
                </a:solidFill>
                <a:effectLst/>
                <a:uLnTx/>
                <a:uFillTx/>
                <a:latin typeface="+mj-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fr-FR" sz="2400" b="1" dirty="0" smtClean="0">
                <a:solidFill>
                  <a:schemeClr val="tx2"/>
                </a:solidFill>
                <a:latin typeface="+mj-lt"/>
              </a:rPr>
              <a:t>Dans chaque régime d’aide des secteurs d’activité sont exclus du bénéfice des aides;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2400" b="1" i="0" strike="noStrike" kern="1200" cap="none" spc="0" normalizeH="0" baseline="0" noProof="0" dirty="0" smtClean="0">
                <a:ln>
                  <a:noFill/>
                </a:ln>
                <a:solidFill>
                  <a:schemeClr val="tx2"/>
                </a:solidFill>
                <a:effectLst/>
                <a:uLnTx/>
                <a:uFillTx/>
                <a:latin typeface="+mj-lt"/>
                <a:ea typeface="+mn-ea"/>
                <a:cs typeface="+mn-cs"/>
              </a:rPr>
              <a:t>Il</a:t>
            </a:r>
            <a:r>
              <a:rPr kumimoji="0" lang="fr-FR" sz="2400" b="1" i="0" strike="noStrike" kern="1200" cap="none" spc="0" normalizeH="0" noProof="0" dirty="0" smtClean="0">
                <a:ln>
                  <a:noFill/>
                </a:ln>
                <a:solidFill>
                  <a:schemeClr val="tx2"/>
                </a:solidFill>
                <a:effectLst/>
                <a:uLnTx/>
                <a:uFillTx/>
                <a:latin typeface="+mj-lt"/>
                <a:ea typeface="+mn-ea"/>
                <a:cs typeface="+mn-cs"/>
              </a:rPr>
              <a:t> convient de bien vérifier si l’entreprise appartient à l’un des secteurs exclus -&gt; </a:t>
            </a:r>
            <a:r>
              <a:rPr kumimoji="0" lang="fr-FR" sz="2400" b="1" i="1" strike="noStrike" kern="1200" cap="none" spc="0" normalizeH="0" noProof="0" dirty="0" smtClean="0">
                <a:ln>
                  <a:noFill/>
                </a:ln>
                <a:solidFill>
                  <a:schemeClr val="tx2"/>
                </a:solidFill>
                <a:effectLst/>
                <a:uLnTx/>
                <a:uFillTx/>
                <a:latin typeface="+mj-lt"/>
                <a:ea typeface="+mn-ea"/>
                <a:cs typeface="+mn-cs"/>
              </a:rPr>
              <a:t>vérifier dans le texte du régime d’aide</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400" b="1" i="1" strike="noStrike" kern="1200" cap="none" spc="0" normalizeH="0" noProof="0" dirty="0" smtClean="0">
              <a:ln>
                <a:noFill/>
              </a:ln>
              <a:solidFill>
                <a:schemeClr val="tx2"/>
              </a:solidFill>
              <a:effectLst/>
              <a:uLnTx/>
              <a:uFillTx/>
              <a:latin typeface="+mj-lt"/>
              <a:ea typeface="+mn-ea"/>
              <a:cs typeface="+mn-cs"/>
            </a:endParaRPr>
          </a:p>
          <a:p>
            <a:pPr lvl="0">
              <a:spcBef>
                <a:spcPct val="20000"/>
              </a:spcBef>
              <a:buFont typeface="Arial" pitchFamily="34" charset="0"/>
              <a:buChar char="•"/>
              <a:defRPr/>
            </a:pPr>
            <a:r>
              <a:rPr lang="fr-FR" sz="2400" b="1" i="1" dirty="0" smtClean="0">
                <a:solidFill>
                  <a:srgbClr val="FF0000"/>
                </a:solidFill>
              </a:rPr>
              <a:t> </a:t>
            </a:r>
            <a:r>
              <a:rPr lang="fr-FR" sz="2400" b="1" u="sng" dirty="0" smtClean="0">
                <a:solidFill>
                  <a:srgbClr val="FF0000"/>
                </a:solidFill>
              </a:rPr>
              <a:t>Les grands projets « aides d’Etat »:</a:t>
            </a:r>
            <a:r>
              <a:rPr lang="fr-FR" sz="2400" b="1" i="1" dirty="0" smtClean="0">
                <a:solidFill>
                  <a:srgbClr val="FF0000"/>
                </a:solidFill>
              </a:rPr>
              <a:t> Notification à la DG </a:t>
            </a:r>
            <a:r>
              <a:rPr lang="fr-FR" sz="2400" b="1" i="1" dirty="0" err="1" smtClean="0">
                <a:solidFill>
                  <a:srgbClr val="FF0000"/>
                </a:solidFill>
              </a:rPr>
              <a:t>Comp</a:t>
            </a:r>
            <a:endParaRPr lang="fr-FR" sz="2400" b="1" i="1" dirty="0" smtClean="0">
              <a:solidFill>
                <a:srgbClr val="FF0000"/>
              </a:solidFill>
            </a:endParaRPr>
          </a:p>
          <a:p>
            <a:pPr lvl="0">
              <a:spcBef>
                <a:spcPct val="20000"/>
              </a:spcBef>
              <a:defRPr/>
            </a:pPr>
            <a:r>
              <a:rPr lang="fr-FR" sz="2400" b="1" dirty="0" smtClean="0">
                <a:solidFill>
                  <a:schemeClr val="tx2"/>
                </a:solidFill>
              </a:rPr>
              <a:t>Chaque régime d’aide définit des seuils (en montant d’aide) déclenchant l’obligation de notifier individuellement les aides à la Commission européenne avant leur mise en œuvre.</a:t>
            </a:r>
          </a:p>
          <a:p>
            <a:pPr lvl="0">
              <a:spcBef>
                <a:spcPct val="20000"/>
              </a:spcBef>
              <a:defRPr/>
            </a:pPr>
            <a:r>
              <a:rPr kumimoji="0" lang="fr-FR" sz="1900" i="0" strike="noStrike" kern="1200" cap="none" spc="0" normalizeH="0" baseline="0" noProof="0" dirty="0" smtClean="0">
                <a:ln>
                  <a:noFill/>
                </a:ln>
                <a:solidFill>
                  <a:schemeClr val="tx2"/>
                </a:solidFill>
                <a:effectLst/>
                <a:uLnTx/>
                <a:uFillTx/>
                <a:latin typeface="+mj-lt"/>
                <a:ea typeface="+mn-ea"/>
                <a:cs typeface="+mn-cs"/>
              </a:rPr>
              <a:t>Il convient de vérifier si les seuils en montant d’aide ne sont pas atteints </a:t>
            </a:r>
          </a:p>
          <a:p>
            <a:pPr lvl="0">
              <a:spcBef>
                <a:spcPct val="20000"/>
              </a:spcBef>
              <a:defRPr/>
            </a:pPr>
            <a:r>
              <a:rPr kumimoji="0" lang="fr-FR" sz="1900" i="1" strike="noStrike" kern="1200" cap="none" spc="0" normalizeH="0" baseline="0" noProof="0" dirty="0" smtClean="0">
                <a:ln>
                  <a:noFill/>
                </a:ln>
                <a:solidFill>
                  <a:schemeClr val="tx2"/>
                </a:solidFill>
                <a:effectLst/>
                <a:uLnTx/>
                <a:uFillTx/>
                <a:latin typeface="+mj-lt"/>
                <a:ea typeface="+mn-ea"/>
                <a:cs typeface="+mn-cs"/>
              </a:rPr>
              <a:t>-&gt; voir le seuil dans le texte du régime d’aide</a:t>
            </a:r>
          </a:p>
          <a:p>
            <a:pPr lvl="0">
              <a:spcBef>
                <a:spcPct val="20000"/>
              </a:spcBef>
              <a:defRPr/>
            </a:pPr>
            <a:endParaRPr kumimoji="0" lang="fr-FR" sz="1900" i="1" strike="noStrike" kern="1200" cap="none" spc="0" normalizeH="0" baseline="0" noProof="0" dirty="0" smtClean="0">
              <a:ln>
                <a:noFill/>
              </a:ln>
              <a:solidFill>
                <a:schemeClr val="tx2"/>
              </a:solidFill>
              <a:effectLst/>
              <a:uLnTx/>
              <a:uFillTx/>
              <a:latin typeface="+mj-lt"/>
              <a:ea typeface="+mn-ea"/>
              <a:cs typeface="+mn-cs"/>
            </a:endParaRPr>
          </a:p>
          <a:p>
            <a:pPr marL="342900" lvl="0" indent="-342900">
              <a:spcBef>
                <a:spcPct val="20000"/>
              </a:spcBef>
              <a:buFont typeface="Arial" charset="0"/>
              <a:buChar char="•"/>
              <a:defRPr/>
            </a:pPr>
            <a:r>
              <a:rPr lang="fr-FR" sz="2400" b="1" i="1" u="sng" dirty="0" smtClean="0">
                <a:solidFill>
                  <a:srgbClr val="FF0000"/>
                </a:solidFill>
                <a:latin typeface="+mj-lt"/>
              </a:rPr>
              <a:t>Les grands projets « FESI »</a:t>
            </a:r>
            <a:r>
              <a:rPr lang="fr-FR" sz="2400" b="1" i="1" dirty="0" smtClean="0">
                <a:solidFill>
                  <a:srgbClr val="FF0000"/>
                </a:solidFill>
                <a:latin typeface="+mj-lt"/>
              </a:rPr>
              <a:t> : Notification à la DG </a:t>
            </a:r>
            <a:r>
              <a:rPr lang="fr-FR" sz="2400" b="1" i="1" dirty="0" err="1" smtClean="0">
                <a:solidFill>
                  <a:srgbClr val="FF0000"/>
                </a:solidFill>
                <a:latin typeface="+mj-lt"/>
              </a:rPr>
              <a:t>Regio</a:t>
            </a:r>
            <a:endParaRPr lang="fr-FR" sz="2400" b="1" i="1" dirty="0" smtClean="0">
              <a:solidFill>
                <a:srgbClr val="FF0000"/>
              </a:solidFill>
              <a:latin typeface="+mj-lt"/>
            </a:endParaRPr>
          </a:p>
          <a:p>
            <a:pPr lvl="0">
              <a:spcBef>
                <a:spcPct val="20000"/>
              </a:spcBef>
              <a:defRPr/>
            </a:pPr>
            <a:r>
              <a:rPr lang="fr-FR" sz="2400" b="1" dirty="0" smtClean="0">
                <a:solidFill>
                  <a:schemeClr val="tx2"/>
                </a:solidFill>
                <a:latin typeface="+mj-lt"/>
              </a:rPr>
              <a:t>Exigences de procédure: lorsque le CT éligible dépasse </a:t>
            </a:r>
            <a:r>
              <a:rPr lang="fr-FR" sz="2400" b="1" dirty="0" smtClean="0">
                <a:solidFill>
                  <a:srgbClr val="FF0000"/>
                </a:solidFill>
                <a:latin typeface="+mj-lt"/>
              </a:rPr>
              <a:t>50 M€</a:t>
            </a:r>
            <a:r>
              <a:rPr lang="fr-FR" sz="2400" b="1" dirty="0" smtClean="0">
                <a:solidFill>
                  <a:schemeClr val="tx2"/>
                </a:solidFill>
                <a:latin typeface="+mj-lt"/>
              </a:rPr>
              <a:t> engagement d’une procédure non suspensive de notification du grand projet à la Commission </a:t>
            </a:r>
          </a:p>
          <a:p>
            <a:pPr lvl="1">
              <a:spcBef>
                <a:spcPct val="20000"/>
              </a:spcBef>
              <a:defRPr/>
            </a:pPr>
            <a:r>
              <a:rPr kumimoji="0" lang="fr-FR" sz="2400" b="1" i="1" u="sng" strike="noStrike" kern="1200" cap="none" spc="0" normalizeH="0" baseline="0" noProof="0" dirty="0" smtClean="0">
                <a:ln>
                  <a:noFill/>
                </a:ln>
                <a:solidFill>
                  <a:srgbClr val="FF0000"/>
                </a:solidFill>
                <a:effectLst/>
                <a:uLnTx/>
                <a:uFillTx/>
                <a:latin typeface="+mj-lt"/>
                <a:ea typeface="+mn-ea"/>
                <a:cs typeface="+mn-cs"/>
              </a:rPr>
              <a:t>NB -&gt; La</a:t>
            </a:r>
            <a:r>
              <a:rPr kumimoji="0" lang="fr-FR" sz="2400" b="1" i="1" u="sng" strike="noStrike" kern="1200" cap="none" spc="0" normalizeH="0" noProof="0" dirty="0" smtClean="0">
                <a:ln>
                  <a:noFill/>
                </a:ln>
                <a:solidFill>
                  <a:srgbClr val="FF0000"/>
                </a:solidFill>
                <a:effectLst/>
                <a:uLnTx/>
                <a:uFillTx/>
                <a:latin typeface="+mj-lt"/>
                <a:ea typeface="+mn-ea"/>
                <a:cs typeface="+mn-cs"/>
              </a:rPr>
              <a:t> procédure « aide d’Etat » et la procédure « FESI » doivent parfois être engagées concomitamment en parallèle sur un même projet</a:t>
            </a:r>
            <a:endParaRPr kumimoji="0" lang="fr-FR" sz="3200" b="1" i="1" u="sng" strike="noStrike" kern="1200" cap="none" spc="0" normalizeH="0" baseline="0" noProof="0" dirty="0" smtClean="0">
              <a:ln>
                <a:noFill/>
              </a:ln>
              <a:solidFill>
                <a:srgbClr val="FF0000"/>
              </a:solidFill>
              <a:effectLst/>
              <a:uLnTx/>
              <a:uFillTx/>
              <a:latin typeface="+mj-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sng" strike="noStrike" kern="1200" cap="none" spc="0" normalizeH="0" baseline="0" noProof="0" dirty="0" smtClean="0">
              <a:ln>
                <a:noFill/>
              </a:ln>
              <a:solidFill>
                <a:srgbClr val="C00000"/>
              </a:solidFill>
              <a:effectLst/>
              <a:uLnTx/>
              <a:uFillTx/>
              <a:latin typeface="+mj-lt"/>
              <a:ea typeface="+mn-ea"/>
              <a:cs typeface="+mn-cs"/>
            </a:endParaRPr>
          </a:p>
          <a:p>
            <a:pPr marL="457200" marR="0" lvl="1"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800" b="0" i="0" u="none" strike="noStrike" kern="1200" cap="none" spc="0" normalizeH="0" baseline="0" noProof="0" dirty="0">
              <a:ln>
                <a:noFill/>
              </a:ln>
              <a:solidFill>
                <a:schemeClr val="tx2"/>
              </a:solidFill>
              <a:effectLst/>
              <a:uLnTx/>
              <a:uFillTx/>
              <a:latin typeface="+mj-lt"/>
              <a:ea typeface="+mn-ea"/>
              <a:cs typeface="+mn-cs"/>
            </a:endParaRPr>
          </a:p>
        </p:txBody>
      </p:sp>
      <p:sp>
        <p:nvSpPr>
          <p:cNvPr id="8" name="Espace réservé du pied de page 7"/>
          <p:cNvSpPr>
            <a:spLocks noGrp="1"/>
          </p:cNvSpPr>
          <p:nvPr>
            <p:ph type="ftr" sz="quarter" idx="11"/>
          </p:nvPr>
        </p:nvSpPr>
        <p:spPr/>
        <p:txBody>
          <a:bodyPr/>
          <a:lstStyle/>
          <a:p>
            <a:r>
              <a:rPr lang="fr-FR" smtClean="0"/>
              <a:t>JP BOVE www.fcae.eu</a:t>
            </a:r>
            <a:endParaRPr lang="fr-FR"/>
          </a:p>
        </p:txBody>
      </p:sp>
      <p:sp>
        <p:nvSpPr>
          <p:cNvPr id="9" name="Espace réservé du numéro de diapositive 8"/>
          <p:cNvSpPr>
            <a:spLocks noGrp="1"/>
          </p:cNvSpPr>
          <p:nvPr>
            <p:ph type="sldNum" sz="quarter" idx="12"/>
          </p:nvPr>
        </p:nvSpPr>
        <p:spPr/>
        <p:txBody>
          <a:bodyPr/>
          <a:lstStyle/>
          <a:p>
            <a:fld id="{2B825D18-8F47-4676-AC87-C8BC662B5306}" type="slidenum">
              <a:rPr lang="fr-FR" smtClean="0"/>
              <a:pPr/>
              <a:t>39</a:t>
            </a:fld>
            <a:endParaRPr lang="fr-FR"/>
          </a:p>
        </p:txBody>
      </p:sp>
      <p:sp>
        <p:nvSpPr>
          <p:cNvPr id="2" name="Espace réservé de la date 1"/>
          <p:cNvSpPr>
            <a:spLocks noGrp="1"/>
          </p:cNvSpPr>
          <p:nvPr>
            <p:ph type="dt" sz="half" idx="10"/>
          </p:nvPr>
        </p:nvSpPr>
        <p:spPr>
          <a:xfrm>
            <a:off x="4014346" y="6492387"/>
            <a:ext cx="2133600" cy="365125"/>
          </a:xfrm>
        </p:spPr>
        <p:txBody>
          <a:bodyPr/>
          <a:lstStyle/>
          <a:p>
            <a:fld id="{E9E65D39-B3B5-4179-8DE6-BF4E376974DE}" type="datetime1">
              <a:rPr lang="fr-FR" smtClean="0"/>
              <a:t>23/11/2016</a:t>
            </a:fld>
            <a:endParaRPr lang="fr-FR" dirty="0"/>
          </a:p>
        </p:txBody>
      </p:sp>
      <p:pic>
        <p:nvPicPr>
          <p:cNvPr id="10" name="Image 9"/>
          <p:cNvPicPr>
            <a:picLocks noChangeAspect="1"/>
          </p:cNvPicPr>
          <p:nvPr/>
        </p:nvPicPr>
        <p:blipFill>
          <a:blip r:embed="rId2"/>
          <a:stretch>
            <a:fillRect/>
          </a:stretch>
        </p:blipFill>
        <p:spPr>
          <a:xfrm>
            <a:off x="8405912" y="4382012"/>
            <a:ext cx="738088" cy="760975"/>
          </a:xfrm>
          <a:prstGeom prst="rect">
            <a:avLst/>
          </a:prstGeom>
        </p:spPr>
      </p:pic>
      <p:sp>
        <p:nvSpPr>
          <p:cNvPr id="11" name="Rectangle 10"/>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Image 11"/>
          <p:cNvPicPr>
            <a:picLocks noChangeAspect="1"/>
          </p:cNvPicPr>
          <p:nvPr/>
        </p:nvPicPr>
        <p:blipFill>
          <a:blip r:embed="rId3"/>
          <a:stretch>
            <a:fillRect/>
          </a:stretch>
        </p:blipFill>
        <p:spPr>
          <a:xfrm>
            <a:off x="8608835" y="77911"/>
            <a:ext cx="564333" cy="370847"/>
          </a:xfrm>
          <a:prstGeom prst="rect">
            <a:avLst/>
          </a:prstGeom>
        </p:spPr>
      </p:pic>
      <p:pic>
        <p:nvPicPr>
          <p:cNvPr id="13"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 calcmode="lin" valueType="num">
                                      <p:cBhvr additive="base">
                                        <p:cTn id="6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
                                            <p:txEl>
                                              <p:pRg st="11" end="11"/>
                                            </p:txEl>
                                          </p:spTgt>
                                        </p:tgtEl>
                                        <p:attrNameLst>
                                          <p:attrName>style.visibility</p:attrName>
                                        </p:attrNameLst>
                                      </p:cBhvr>
                                      <p:to>
                                        <p:strVal val="visible"/>
                                      </p:to>
                                    </p:set>
                                    <p:anim calcmode="lin" valueType="num">
                                      <p:cBhvr additive="base">
                                        <p:cTn id="65"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5" name="Titre 1"/>
          <p:cNvSpPr txBox="1">
            <a:spLocks/>
          </p:cNvSpPr>
          <p:nvPr/>
        </p:nvSpPr>
        <p:spPr>
          <a:xfrm>
            <a:off x="179511" y="1556792"/>
            <a:ext cx="7668345" cy="576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fr-FR" sz="2000" dirty="0" smtClean="0">
              <a:latin typeface="Arial" pitchFamily="34" charset="0"/>
              <a:cs typeface="Arial" pitchFamily="34" charset="0"/>
            </a:endParaRPr>
          </a:p>
          <a:p>
            <a:pPr algn="l"/>
            <a:endParaRPr lang="fr-FR" sz="2000" dirty="0">
              <a:latin typeface="Arial" pitchFamily="34" charset="0"/>
              <a:cs typeface="Arial" pitchFamily="34" charset="0"/>
            </a:endParaRPr>
          </a:p>
        </p:txBody>
      </p:sp>
      <p:sp>
        <p:nvSpPr>
          <p:cNvPr id="6" name="Titre 1"/>
          <p:cNvSpPr txBox="1">
            <a:spLocks/>
          </p:cNvSpPr>
          <p:nvPr/>
        </p:nvSpPr>
        <p:spPr>
          <a:xfrm>
            <a:off x="309233" y="2060848"/>
            <a:ext cx="7668345" cy="2880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just">
              <a:buFont typeface="Arial" pitchFamily="34" charset="0"/>
              <a:buChar char="•"/>
            </a:pPr>
            <a:endParaRPr lang="fr-FR" sz="1100" dirty="0">
              <a:latin typeface="Arial" pitchFamily="34" charset="0"/>
              <a:cs typeface="Arial" pitchFamily="34" charset="0"/>
            </a:endParaRPr>
          </a:p>
        </p:txBody>
      </p:sp>
      <p:sp>
        <p:nvSpPr>
          <p:cNvPr id="9" name="Titre 1"/>
          <p:cNvSpPr txBox="1">
            <a:spLocks/>
          </p:cNvSpPr>
          <p:nvPr/>
        </p:nvSpPr>
        <p:spPr>
          <a:xfrm>
            <a:off x="428596" y="857232"/>
            <a:ext cx="8229600" cy="500066"/>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baseline="0" noProof="0" dirty="0" smtClean="0">
                <a:ln>
                  <a:noFill/>
                </a:ln>
                <a:solidFill>
                  <a:schemeClr val="tx1"/>
                </a:solidFill>
                <a:effectLst/>
                <a:uLnTx/>
                <a:uFillTx/>
                <a:latin typeface="+mj-lt"/>
                <a:ea typeface="+mj-ea"/>
                <a:cs typeface="+mj-cs"/>
              </a:rPr>
              <a:t>Un contexte en évolution	</a:t>
            </a:r>
            <a:endParaRPr kumimoji="0" lang="fr-FR" sz="4400" b="1" i="0" u="none" strike="noStrike" kern="1200" cap="none" spc="0" normalizeH="0" baseline="0" noProof="0" dirty="0">
              <a:ln>
                <a:noFill/>
              </a:ln>
              <a:solidFill>
                <a:schemeClr val="tx1"/>
              </a:solidFill>
              <a:effectLst/>
              <a:uLnTx/>
              <a:uFillTx/>
              <a:latin typeface="+mj-lt"/>
              <a:ea typeface="+mj-ea"/>
              <a:cs typeface="+mj-cs"/>
            </a:endParaRPr>
          </a:p>
        </p:txBody>
      </p:sp>
      <p:sp>
        <p:nvSpPr>
          <p:cNvPr id="10" name="Espace réservé du contenu 2"/>
          <p:cNvSpPr txBox="1">
            <a:spLocks/>
          </p:cNvSpPr>
          <p:nvPr/>
        </p:nvSpPr>
        <p:spPr>
          <a:xfrm>
            <a:off x="1033264" y="1428737"/>
            <a:ext cx="8003232" cy="4572031"/>
          </a:xfrm>
          <a:prstGeom prst="rect">
            <a:avLst/>
          </a:prstGeom>
        </p:spPr>
        <p:txBody>
          <a:bodyPr vert="horz" lIns="91440" tIns="45720" rIns="91440" bIns="45720" rtlCol="0">
            <a:normAutofit fontScale="70000" lnSpcReduction="20000"/>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 Une nouvelle programmation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des fonds structurels et d’investissement (FESI) FEDER FSE FEADER FEAMP pour la période 2014-2020</a:t>
            </a:r>
          </a:p>
          <a:p>
            <a:pPr marL="1371600" marR="0" lvl="3"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 La décentralisation de la gestion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des fonds aux régions</a:t>
            </a:r>
          </a:p>
          <a:p>
            <a:pPr marL="2286000" marR="0" lvl="5"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 La réforme de la politique de concurrence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européenne engagée en 2012 par la Commission DG COMP –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SAM </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state </a:t>
            </a:r>
            <a:r>
              <a:rPr kumimoji="0" lang="fr-FR" sz="3200" b="1" i="0" u="none" strike="noStrike" kern="1200" cap="none" spc="0" normalizeH="0" baseline="0" noProof="0" dirty="0" err="1" smtClean="0">
                <a:ln>
                  <a:noFill/>
                </a:ln>
                <a:solidFill>
                  <a:schemeClr val="tx2"/>
                </a:solidFill>
                <a:effectLst/>
                <a:uLnTx/>
                <a:uFillTx/>
                <a:latin typeface="+mj-lt"/>
                <a:ea typeface="+mn-ea"/>
                <a:cs typeface="+mn-cs"/>
              </a:rPr>
              <a:t>aid</a:t>
            </a:r>
            <a:r>
              <a:rPr kumimoji="0" lang="fr-FR" sz="3200" b="1" i="0" u="none" strike="noStrike" kern="1200" cap="none" spc="0" normalizeH="0" baseline="0" noProof="0" dirty="0" smtClean="0">
                <a:ln>
                  <a:noFill/>
                </a:ln>
                <a:solidFill>
                  <a:schemeClr val="tx2"/>
                </a:solidFill>
                <a:effectLst/>
                <a:uLnTx/>
                <a:uFillTx/>
                <a:latin typeface="+mj-lt"/>
                <a:ea typeface="+mn-ea"/>
                <a:cs typeface="+mn-cs"/>
              </a:rPr>
              <a:t> modernisation</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 pour la période 2014-2020</a:t>
            </a:r>
          </a:p>
          <a:p>
            <a:pPr marL="2286000" marR="0" lvl="5"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chemeClr val="tx2"/>
                </a:solidFill>
                <a:effectLst/>
                <a:uLnTx/>
                <a:uFillTx/>
                <a:latin typeface="+mj-lt"/>
                <a:ea typeface="+mn-ea"/>
                <a:cs typeface="+mn-cs"/>
              </a:rPr>
              <a:t> La réforme de la décentralisation</a:t>
            </a:r>
            <a:r>
              <a:rPr kumimoji="0" lang="fr-FR" sz="3200" b="0" i="0" u="none" strike="noStrike" kern="1200" cap="none" spc="0" normalizeH="0" baseline="0" noProof="0" dirty="0" smtClean="0">
                <a:ln>
                  <a:noFill/>
                </a:ln>
                <a:solidFill>
                  <a:schemeClr val="tx2"/>
                </a:solidFill>
                <a:effectLst/>
                <a:uLnTx/>
                <a:uFillTx/>
                <a:latin typeface="+mj-lt"/>
                <a:ea typeface="+mn-ea"/>
                <a:cs typeface="+mn-cs"/>
              </a:rPr>
              <a:t>: Loi NOTR - la région renforcée dans ses compétences d’interventions économiques </a:t>
            </a:r>
            <a:endParaRPr lang="fr-FR" sz="3200" dirty="0" smtClean="0">
              <a:solidFill>
                <a:schemeClr val="tx2"/>
              </a:solidFill>
              <a:latin typeface="+mj-lt"/>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smtClean="0">
              <a:ln>
                <a:noFill/>
              </a:ln>
              <a:solidFill>
                <a:schemeClr val="tx2"/>
              </a:solidFill>
              <a:effectLst/>
              <a:uLnTx/>
              <a:uFillTx/>
              <a:latin typeface="+mj-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fr-FR" sz="3100" dirty="0" smtClean="0">
                <a:solidFill>
                  <a:schemeClr val="tx2"/>
                </a:solidFill>
                <a:latin typeface="+mj-lt"/>
              </a:rPr>
              <a:t> NB: </a:t>
            </a:r>
            <a:r>
              <a:rPr kumimoji="0" lang="fr-FR" sz="3100" u="none" strike="noStrike" kern="1200" cap="none" spc="0" normalizeH="0" baseline="0" noProof="0" dirty="0" smtClean="0">
                <a:ln>
                  <a:noFill/>
                </a:ln>
                <a:solidFill>
                  <a:schemeClr val="tx2"/>
                </a:solidFill>
                <a:effectLst/>
                <a:uLnTx/>
                <a:uFillTx/>
                <a:latin typeface="+mj-lt"/>
                <a:ea typeface="+mn-ea"/>
                <a:cs typeface="+mn-cs"/>
              </a:rPr>
              <a:t>la </a:t>
            </a:r>
            <a:r>
              <a:rPr kumimoji="0" lang="fr-FR" sz="3100" u="none" strike="noStrike" kern="1200" cap="none" spc="0" normalizeH="0" baseline="0" noProof="0" dirty="0" err="1" smtClean="0">
                <a:ln>
                  <a:noFill/>
                </a:ln>
                <a:solidFill>
                  <a:schemeClr val="tx2"/>
                </a:solidFill>
                <a:effectLst/>
                <a:uLnTx/>
                <a:uFillTx/>
                <a:latin typeface="+mj-lt"/>
                <a:ea typeface="+mn-ea"/>
                <a:cs typeface="+mn-cs"/>
              </a:rPr>
              <a:t>décentralisatio</a:t>
            </a:r>
            <a:r>
              <a:rPr lang="fr-FR" sz="3100" dirty="0" smtClean="0">
                <a:solidFill>
                  <a:schemeClr val="tx2"/>
                </a:solidFill>
                <a:latin typeface="+mj-lt"/>
              </a:rPr>
              <a:t>n de la gestion des fonds aux régions n’est pas totale certaines mesures restent gérées par l’Etat</a:t>
            </a:r>
            <a:endParaRPr kumimoji="0" lang="fr-FR" sz="3100" u="none" strike="noStrike" kern="1200" cap="none" spc="0" normalizeH="0" baseline="0" noProof="0" dirty="0" smtClean="0">
              <a:ln>
                <a:noFill/>
              </a:ln>
              <a:solidFill>
                <a:schemeClr val="tx2"/>
              </a:solidFill>
              <a:effectLst/>
              <a:uLnTx/>
              <a:uFillTx/>
              <a:latin typeface="+mj-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a:ln>
                <a:noFill/>
              </a:ln>
              <a:solidFill>
                <a:schemeClr val="tx2"/>
              </a:solidFill>
              <a:effectLst/>
              <a:uLnTx/>
              <a:uFillTx/>
              <a:latin typeface="+mj-lt"/>
              <a:ea typeface="+mn-ea"/>
              <a:cs typeface="+mn-cs"/>
            </a:endParaRPr>
          </a:p>
        </p:txBody>
      </p:sp>
      <p:sp>
        <p:nvSpPr>
          <p:cNvPr id="7" name="Espace réservé du pied de page 6"/>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4</a:t>
            </a:fld>
            <a:endParaRPr lang="fr-FR" dirty="0"/>
          </a:p>
        </p:txBody>
      </p:sp>
      <p:sp>
        <p:nvSpPr>
          <p:cNvPr id="2" name="Espace réservé de la date 1"/>
          <p:cNvSpPr>
            <a:spLocks noGrp="1"/>
          </p:cNvSpPr>
          <p:nvPr>
            <p:ph type="dt" sz="half" idx="10"/>
          </p:nvPr>
        </p:nvSpPr>
        <p:spPr>
          <a:xfrm>
            <a:off x="4143405" y="6511950"/>
            <a:ext cx="2133600" cy="365125"/>
          </a:xfrm>
        </p:spPr>
        <p:txBody>
          <a:bodyPr/>
          <a:lstStyle/>
          <a:p>
            <a:fld id="{C162F2F6-95CA-462D-9A29-10635A6B0025}" type="datetime1">
              <a:rPr lang="fr-FR" smtClean="0"/>
              <a:t>23/11/2016</a:t>
            </a:fld>
            <a:endParaRPr lang="fr-FR" dirty="0"/>
          </a:p>
        </p:txBody>
      </p:sp>
      <p:pic>
        <p:nvPicPr>
          <p:cNvPr id="11" name="Image 10"/>
          <p:cNvPicPr>
            <a:picLocks noChangeAspect="1"/>
          </p:cNvPicPr>
          <p:nvPr/>
        </p:nvPicPr>
        <p:blipFill>
          <a:blip r:embed="rId2"/>
          <a:stretch>
            <a:fillRect/>
          </a:stretch>
        </p:blipFill>
        <p:spPr>
          <a:xfrm>
            <a:off x="111827" y="1439469"/>
            <a:ext cx="882724" cy="910096"/>
          </a:xfrm>
          <a:prstGeom prst="rect">
            <a:avLst/>
          </a:prstGeom>
        </p:spPr>
      </p:pic>
      <p:sp>
        <p:nvSpPr>
          <p:cNvPr id="12" name="Rectangle 11"/>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3"/>
          <a:stretch>
            <a:fillRect/>
          </a:stretch>
        </p:blipFill>
        <p:spPr>
          <a:xfrm>
            <a:off x="8608835" y="77911"/>
            <a:ext cx="564333" cy="370847"/>
          </a:xfrm>
          <a:prstGeom prst="rect">
            <a:avLst/>
          </a:prstGeom>
        </p:spPr>
      </p:pic>
      <p:pic>
        <p:nvPicPr>
          <p:cNvPr id="14"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4126439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 calcmode="lin" valueType="num">
                                      <p:cBhvr additive="base">
                                        <p:cTn id="19"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anim calcmode="lin" valueType="num">
                                      <p:cBhvr additive="base">
                                        <p:cTn id="25"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anim calcmode="lin" valueType="num">
                                      <p:cBhvr additive="base">
                                        <p:cTn id="31"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729634" cy="1700808"/>
          </a:xfrm>
        </p:spPr>
        <p:txBody>
          <a:bodyPr>
            <a:noAutofit/>
          </a:bodyPr>
          <a:lstStyle/>
          <a:p>
            <a:r>
              <a:rPr lang="fr-FR" sz="3200" b="1" dirty="0" smtClean="0">
                <a:solidFill>
                  <a:schemeClr val="tx2"/>
                </a:solidFill>
              </a:rPr>
              <a:t>   LES EXCLUSIONS SECTORIELLES</a:t>
            </a:r>
            <a:br>
              <a:rPr lang="fr-FR" sz="3200" b="1" dirty="0" smtClean="0">
                <a:solidFill>
                  <a:schemeClr val="tx2"/>
                </a:solidFill>
              </a:rPr>
            </a:br>
            <a:r>
              <a:rPr lang="fr-FR" sz="3200" b="1" dirty="0" smtClean="0">
                <a:solidFill>
                  <a:schemeClr val="tx2"/>
                </a:solidFill>
              </a:rPr>
              <a:t>  </a:t>
            </a:r>
            <a:br>
              <a:rPr lang="fr-FR" sz="3200" b="1" dirty="0" smtClean="0">
                <a:solidFill>
                  <a:schemeClr val="tx2"/>
                </a:solidFill>
              </a:rPr>
            </a:br>
            <a:r>
              <a:rPr lang="fr-FR" sz="2400" b="1" u="sng" dirty="0" smtClean="0">
                <a:solidFill>
                  <a:srgbClr val="C00000"/>
                </a:solidFill>
              </a:rPr>
              <a:t>OUI </a:t>
            </a:r>
            <a:r>
              <a:rPr lang="fr-FR" sz="2400" b="1" u="sng" dirty="0">
                <a:solidFill>
                  <a:srgbClr val="C00000"/>
                </a:solidFill>
              </a:rPr>
              <a:t>= aide possible NON = aide impossible</a:t>
            </a:r>
            <a:br>
              <a:rPr lang="fr-FR" sz="2400" b="1" u="sng" dirty="0">
                <a:solidFill>
                  <a:srgbClr val="C00000"/>
                </a:solidFill>
              </a:rPr>
            </a:br>
            <a:endParaRPr lang="fr-FR" sz="3200" b="1" dirty="0">
              <a:solidFill>
                <a:schemeClr val="tx2"/>
              </a:solidFill>
            </a:endParaRPr>
          </a:p>
        </p:txBody>
      </p:sp>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17" name="Espace réservé du numéro de diapositive 16"/>
          <p:cNvSpPr>
            <a:spLocks noGrp="1"/>
          </p:cNvSpPr>
          <p:nvPr>
            <p:ph type="sldNum" sz="quarter" idx="12"/>
          </p:nvPr>
        </p:nvSpPr>
        <p:spPr/>
        <p:txBody>
          <a:bodyPr/>
          <a:lstStyle/>
          <a:p>
            <a:fld id="{2B825D18-8F47-4676-AC87-C8BC662B5306}" type="slidenum">
              <a:rPr lang="fr-FR" smtClean="0"/>
              <a:pPr/>
              <a:t>40</a:t>
            </a:fld>
            <a:endParaRPr lang="fr-FR"/>
          </a:p>
        </p:txBody>
      </p:sp>
      <p:sp>
        <p:nvSpPr>
          <p:cNvPr id="4" name="Espace réservé de la date 3"/>
          <p:cNvSpPr>
            <a:spLocks noGrp="1"/>
          </p:cNvSpPr>
          <p:nvPr>
            <p:ph type="dt" sz="half" idx="10"/>
          </p:nvPr>
        </p:nvSpPr>
        <p:spPr>
          <a:xfrm>
            <a:off x="4067944" y="6547216"/>
            <a:ext cx="2133600" cy="365125"/>
          </a:xfrm>
        </p:spPr>
        <p:txBody>
          <a:bodyPr/>
          <a:lstStyle/>
          <a:p>
            <a:fld id="{CD4ABD28-EF41-4F65-B237-D3093850A922}" type="datetime1">
              <a:rPr lang="fr-FR" smtClean="0"/>
              <a:t>23/11/2016</a:t>
            </a:fld>
            <a:endParaRPr lang="fr-FR" dirty="0"/>
          </a:p>
        </p:txBody>
      </p:sp>
      <p:graphicFrame>
        <p:nvGraphicFramePr>
          <p:cNvPr id="15" name="Objet 14"/>
          <p:cNvGraphicFramePr>
            <a:graphicFrameLocks noChangeAspect="1"/>
          </p:cNvGraphicFramePr>
          <p:nvPr>
            <p:extLst/>
          </p:nvPr>
        </p:nvGraphicFramePr>
        <p:xfrm>
          <a:off x="0" y="1556792"/>
          <a:ext cx="9144000" cy="4104456"/>
        </p:xfrm>
        <a:graphic>
          <a:graphicData uri="http://schemas.openxmlformats.org/presentationml/2006/ole">
            <mc:AlternateContent xmlns:mc="http://schemas.openxmlformats.org/markup-compatibility/2006">
              <mc:Choice xmlns:v="urn:schemas-microsoft-com:vml" Requires="v">
                <p:oleObj spid="_x0000_s84102" name="Feuille de calcul" r:id="rId4" imgW="12687300" imgH="3873500" progId="Excel.Sheet.12">
                  <p:embed/>
                </p:oleObj>
              </mc:Choice>
              <mc:Fallback>
                <p:oleObj name="Feuille de calcul" r:id="rId4" imgW="12687300" imgH="3873500" progId="Excel.Sheet.12">
                  <p:embed/>
                  <p:pic>
                    <p:nvPicPr>
                      <p:cNvPr id="0" name=""/>
                      <p:cNvPicPr/>
                      <p:nvPr/>
                    </p:nvPicPr>
                    <p:blipFill>
                      <a:blip r:embed="rId5"/>
                      <a:stretch>
                        <a:fillRect/>
                      </a:stretch>
                    </p:blipFill>
                    <p:spPr>
                      <a:xfrm>
                        <a:off x="0" y="1556792"/>
                        <a:ext cx="9144000" cy="4104456"/>
                      </a:xfrm>
                      <a:prstGeom prst="rect">
                        <a:avLst/>
                      </a:prstGeom>
                    </p:spPr>
                  </p:pic>
                </p:oleObj>
              </mc:Fallback>
            </mc:AlternateContent>
          </a:graphicData>
        </a:graphic>
      </p:graphicFrame>
      <p:pic>
        <p:nvPicPr>
          <p:cNvPr id="7" name="Picture 4" descr="Afficher l'image d'orig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06909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8864" y="-141334"/>
            <a:ext cx="8229600" cy="690014"/>
          </a:xfrm>
        </p:spPr>
        <p:txBody>
          <a:bodyPr>
            <a:normAutofit fontScale="90000"/>
          </a:bodyPr>
          <a:lstStyle/>
          <a:p>
            <a:r>
              <a:rPr lang="fr-FR" sz="4000" b="1" dirty="0" smtClean="0">
                <a:solidFill>
                  <a:srgbClr val="002060"/>
                </a:solidFill>
              </a:rPr>
              <a:t>Les seuils </a:t>
            </a:r>
            <a:r>
              <a:rPr lang="fr-FR" sz="4000" b="1" smtClean="0">
                <a:solidFill>
                  <a:srgbClr val="002060"/>
                </a:solidFill>
              </a:rPr>
              <a:t>de notification </a:t>
            </a:r>
            <a:endParaRPr lang="fr-FR" sz="4000" b="1" dirty="0">
              <a:solidFill>
                <a:srgbClr val="002060"/>
              </a:solidFill>
            </a:endParaRPr>
          </a:p>
        </p:txBody>
      </p:sp>
      <p:sp>
        <p:nvSpPr>
          <p:cNvPr id="3" name="Espace réservé du contenu 2"/>
          <p:cNvSpPr>
            <a:spLocks noGrp="1"/>
          </p:cNvSpPr>
          <p:nvPr>
            <p:ph idx="1"/>
          </p:nvPr>
        </p:nvSpPr>
        <p:spPr>
          <a:xfrm>
            <a:off x="457200" y="764704"/>
            <a:ext cx="8229600" cy="4525963"/>
          </a:xfrm>
        </p:spPr>
        <p:txBody>
          <a:bodyPr>
            <a:normAutofit/>
          </a:bodyPr>
          <a:lstStyle/>
          <a:p>
            <a:r>
              <a:rPr lang="fr-FR" sz="2400" b="1" dirty="0" smtClean="0">
                <a:solidFill>
                  <a:srgbClr val="C00000"/>
                </a:solidFill>
              </a:rPr>
              <a:t>Notification obligatoire à partir des seuils suivants</a:t>
            </a:r>
            <a:endParaRPr lang="fr-FR" sz="2400" b="1" dirty="0">
              <a:solidFill>
                <a:srgbClr val="C00000"/>
              </a:solidFill>
            </a:endParaRPr>
          </a:p>
        </p:txBody>
      </p:sp>
      <p:sp>
        <p:nvSpPr>
          <p:cNvPr id="4" name="Espace réservé de la date 3"/>
          <p:cNvSpPr>
            <a:spLocks noGrp="1"/>
          </p:cNvSpPr>
          <p:nvPr>
            <p:ph type="dt" sz="half" idx="10"/>
          </p:nvPr>
        </p:nvSpPr>
        <p:spPr>
          <a:xfrm>
            <a:off x="4152900" y="6474802"/>
            <a:ext cx="2133600" cy="365125"/>
          </a:xfrm>
        </p:spPr>
        <p:txBody>
          <a:bodyPr/>
          <a:lstStyle/>
          <a:p>
            <a:fld id="{10AC5157-2240-4123-94D6-CB3F332F8093}" type="datetime1">
              <a:rPr lang="fr-FR" smtClean="0"/>
              <a:t>23/11/2016</a:t>
            </a:fld>
            <a:endParaRPr lang="fr-F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6" name="Espace réservé du numéro de diapositive 5"/>
          <p:cNvSpPr>
            <a:spLocks noGrp="1"/>
          </p:cNvSpPr>
          <p:nvPr>
            <p:ph type="sldNum" sz="quarter" idx="12"/>
          </p:nvPr>
        </p:nvSpPr>
        <p:spPr/>
        <p:txBody>
          <a:bodyPr/>
          <a:lstStyle/>
          <a:p>
            <a:fld id="{2B825D18-8F47-4676-AC87-C8BC662B5306}" type="slidenum">
              <a:rPr lang="fr-FR" smtClean="0"/>
              <a:pPr/>
              <a:t>41</a:t>
            </a:fld>
            <a:endParaRPr lang="fr-FR"/>
          </a:p>
        </p:txBody>
      </p:sp>
      <p:graphicFrame>
        <p:nvGraphicFramePr>
          <p:cNvPr id="7" name="Objet 6"/>
          <p:cNvGraphicFramePr>
            <a:graphicFrameLocks noChangeAspect="1"/>
          </p:cNvGraphicFramePr>
          <p:nvPr>
            <p:extLst>
              <p:ext uri="{D42A27DB-BD31-4B8C-83A1-F6EECF244321}">
                <p14:modId xmlns:p14="http://schemas.microsoft.com/office/powerpoint/2010/main" val="1640240117"/>
              </p:ext>
            </p:extLst>
          </p:nvPr>
        </p:nvGraphicFramePr>
        <p:xfrm>
          <a:off x="10380" y="1340768"/>
          <a:ext cx="9050146" cy="4655542"/>
        </p:xfrm>
        <a:graphic>
          <a:graphicData uri="http://schemas.openxmlformats.org/presentationml/2006/ole">
            <mc:AlternateContent xmlns:mc="http://schemas.openxmlformats.org/markup-compatibility/2006">
              <mc:Choice xmlns:v="urn:schemas-microsoft-com:vml" Requires="v">
                <p:oleObj spid="_x0000_s86123" name="Feuille de calcul" r:id="rId4" imgW="10414000" imgH="4584700" progId="Excel.Sheet.12">
                  <p:embed/>
                </p:oleObj>
              </mc:Choice>
              <mc:Fallback>
                <p:oleObj name="Feuille de calcul" r:id="rId4" imgW="10414000" imgH="4584700" progId="Excel.Sheet.12">
                  <p:embed/>
                  <p:pic>
                    <p:nvPicPr>
                      <p:cNvPr id="0" name=""/>
                      <p:cNvPicPr/>
                      <p:nvPr/>
                    </p:nvPicPr>
                    <p:blipFill>
                      <a:blip r:embed="rId5"/>
                      <a:stretch>
                        <a:fillRect/>
                      </a:stretch>
                    </p:blipFill>
                    <p:spPr>
                      <a:xfrm>
                        <a:off x="10380" y="1340768"/>
                        <a:ext cx="9050146" cy="4655542"/>
                      </a:xfrm>
                      <a:prstGeom prst="rect">
                        <a:avLst/>
                      </a:prstGeom>
                    </p:spPr>
                  </p:pic>
                </p:oleObj>
              </mc:Fallback>
            </mc:AlternateContent>
          </a:graphicData>
        </a:graphic>
      </p:graphicFrame>
      <p:pic>
        <p:nvPicPr>
          <p:cNvPr id="8" name="Picture 4" descr="Afficher l'image d'orig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9894569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94894" y="24227"/>
            <a:ext cx="8729634" cy="1200742"/>
          </a:xfrm>
        </p:spPr>
        <p:txBody>
          <a:bodyPr>
            <a:noAutofit/>
          </a:bodyPr>
          <a:lstStyle/>
          <a:p>
            <a:r>
              <a:rPr lang="fr-FR" sz="3200" b="1" smtClean="0">
                <a:solidFill>
                  <a:schemeClr val="tx2"/>
                </a:solidFill>
              </a:rPr>
              <a:t>   LA DEDUCTION DES </a:t>
            </a:r>
            <a:r>
              <a:rPr lang="fr-FR" sz="3200" b="1" dirty="0" smtClean="0">
                <a:solidFill>
                  <a:schemeClr val="tx2"/>
                </a:solidFill>
              </a:rPr>
              <a:t>RECETTES DANS LES FESI</a:t>
            </a:r>
            <a:br>
              <a:rPr lang="fr-FR" sz="3200" b="1" dirty="0" smtClean="0">
                <a:solidFill>
                  <a:schemeClr val="tx2"/>
                </a:solidFill>
              </a:rPr>
            </a:br>
            <a:r>
              <a:rPr lang="fr-FR" sz="2400" b="1" u="sng" dirty="0">
                <a:solidFill>
                  <a:srgbClr val="C00000"/>
                </a:solidFill>
              </a:rPr>
              <a:t/>
            </a:r>
            <a:br>
              <a:rPr lang="fr-FR" sz="2400" b="1" u="sng" dirty="0">
                <a:solidFill>
                  <a:srgbClr val="C00000"/>
                </a:solidFill>
              </a:rPr>
            </a:br>
            <a:endParaRPr lang="fr-FR" sz="3200" b="1" dirty="0">
              <a:solidFill>
                <a:schemeClr val="tx2"/>
              </a:solidFill>
            </a:endParaRPr>
          </a:p>
        </p:txBody>
      </p:sp>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sp>
        <p:nvSpPr>
          <p:cNvPr id="17" name="Espace réservé du numéro de diapositive 16"/>
          <p:cNvSpPr>
            <a:spLocks noGrp="1"/>
          </p:cNvSpPr>
          <p:nvPr>
            <p:ph type="sldNum" sz="quarter" idx="12"/>
          </p:nvPr>
        </p:nvSpPr>
        <p:spPr/>
        <p:txBody>
          <a:bodyPr/>
          <a:lstStyle/>
          <a:p>
            <a:fld id="{2B825D18-8F47-4676-AC87-C8BC662B5306}" type="slidenum">
              <a:rPr lang="fr-FR" smtClean="0"/>
              <a:pPr/>
              <a:t>42</a:t>
            </a:fld>
            <a:endParaRPr lang="fr-FR"/>
          </a:p>
        </p:txBody>
      </p:sp>
      <p:sp>
        <p:nvSpPr>
          <p:cNvPr id="4" name="Espace réservé de la date 3"/>
          <p:cNvSpPr>
            <a:spLocks noGrp="1"/>
          </p:cNvSpPr>
          <p:nvPr>
            <p:ph type="dt" sz="half" idx="10"/>
          </p:nvPr>
        </p:nvSpPr>
        <p:spPr>
          <a:xfrm>
            <a:off x="4067944" y="6492875"/>
            <a:ext cx="2133600" cy="365125"/>
          </a:xfrm>
        </p:spPr>
        <p:txBody>
          <a:bodyPr/>
          <a:lstStyle/>
          <a:p>
            <a:fld id="{AADF286B-08F9-4542-8AD8-9ED8D915869D}" type="datetime1">
              <a:rPr lang="fr-FR" smtClean="0"/>
              <a:t>23/11/2016</a:t>
            </a:fld>
            <a:endParaRPr lang="fr-FR" dirty="0"/>
          </a:p>
        </p:txBody>
      </p:sp>
      <p:sp>
        <p:nvSpPr>
          <p:cNvPr id="7" name="Espace réservé du contenu 2"/>
          <p:cNvSpPr>
            <a:spLocks noGrp="1"/>
          </p:cNvSpPr>
          <p:nvPr>
            <p:ph idx="1"/>
          </p:nvPr>
        </p:nvSpPr>
        <p:spPr>
          <a:xfrm>
            <a:off x="35496" y="1165783"/>
            <a:ext cx="9001000" cy="4999521"/>
          </a:xfrm>
        </p:spPr>
        <p:txBody>
          <a:bodyPr>
            <a:normAutofit fontScale="62500" lnSpcReduction="20000"/>
          </a:bodyPr>
          <a:lstStyle/>
          <a:p>
            <a:pPr marL="412052" eaLnBrk="1" fontAlgn="auto" hangingPunct="1">
              <a:spcAft>
                <a:spcPts val="0"/>
              </a:spcAft>
              <a:buFont typeface="Wingdings" pitchFamily="2" charset="2"/>
              <a:buNone/>
              <a:defRPr/>
            </a:pPr>
            <a:r>
              <a:rPr lang="fr-FR" sz="4000" b="1" u="sng" dirty="0" smtClean="0">
                <a:solidFill>
                  <a:srgbClr val="FF0000"/>
                </a:solidFill>
              </a:rPr>
              <a:t>RECETTES APRÈS L’OPÉRATION:</a:t>
            </a:r>
          </a:p>
          <a:p>
            <a:pPr marL="412052" eaLnBrk="1" fontAlgn="auto" hangingPunct="1">
              <a:spcAft>
                <a:spcPts val="0"/>
              </a:spcAft>
              <a:buFont typeface="Wingdings"/>
              <a:buChar char=""/>
              <a:defRPr/>
            </a:pPr>
            <a:r>
              <a:rPr lang="fr-FR" b="1" u="sng" dirty="0" smtClean="0">
                <a:solidFill>
                  <a:srgbClr val="FF0000"/>
                </a:solidFill>
              </a:rPr>
              <a:t>Article 61.7 du </a:t>
            </a:r>
            <a:r>
              <a:rPr lang="fr-FR" b="1" u="sng" dirty="0" err="1" smtClean="0">
                <a:solidFill>
                  <a:srgbClr val="FF0000"/>
                </a:solidFill>
              </a:rPr>
              <a:t>rgt</a:t>
            </a:r>
            <a:r>
              <a:rPr lang="fr-FR" b="1" u="sng" dirty="0" smtClean="0">
                <a:solidFill>
                  <a:srgbClr val="FF0000"/>
                </a:solidFill>
              </a:rPr>
              <a:t>. </a:t>
            </a:r>
            <a:r>
              <a:rPr lang="fr-FR" b="1" u="sng" dirty="0" err="1" smtClean="0">
                <a:solidFill>
                  <a:srgbClr val="FF0000"/>
                </a:solidFill>
              </a:rPr>
              <a:t>Interfonds</a:t>
            </a:r>
            <a:r>
              <a:rPr lang="fr-FR" b="1" u="sng" dirty="0" smtClean="0">
                <a:solidFill>
                  <a:srgbClr val="FF0000"/>
                </a:solidFill>
              </a:rPr>
              <a:t> 1303/2013</a:t>
            </a:r>
            <a:r>
              <a:rPr lang="fr-FR" b="1" dirty="0" smtClean="0">
                <a:solidFill>
                  <a:srgbClr val="FF0000"/>
                </a:solidFill>
              </a:rPr>
              <a:t>: pas de déduction des recettes SI :</a:t>
            </a:r>
          </a:p>
          <a:p>
            <a:pPr marL="412052">
              <a:buFont typeface="Wingdings"/>
              <a:buChar char=""/>
              <a:defRPr/>
            </a:pPr>
            <a:r>
              <a:rPr lang="fr-FR" dirty="0" smtClean="0">
                <a:solidFill>
                  <a:schemeClr val="tx2"/>
                </a:solidFill>
              </a:rPr>
              <a:t>CT éligible &lt; </a:t>
            </a:r>
            <a:r>
              <a:rPr lang="fr-FR" b="1" dirty="0" smtClean="0">
                <a:solidFill>
                  <a:schemeClr val="tx2"/>
                </a:solidFill>
              </a:rPr>
              <a:t>1 M€</a:t>
            </a:r>
          </a:p>
          <a:p>
            <a:pPr marL="412052">
              <a:buFont typeface="Wingdings"/>
              <a:buChar char=""/>
              <a:defRPr/>
            </a:pPr>
            <a:r>
              <a:rPr lang="fr-FR" b="1" u="sng" dirty="0" smtClean="0">
                <a:solidFill>
                  <a:schemeClr val="tx2"/>
                </a:solidFill>
              </a:rPr>
              <a:t>Soutenue par le seul </a:t>
            </a:r>
            <a:r>
              <a:rPr lang="fr-FR" b="1" dirty="0" smtClean="0">
                <a:solidFill>
                  <a:schemeClr val="tx2"/>
                </a:solidFill>
              </a:rPr>
              <a:t>FSE</a:t>
            </a:r>
          </a:p>
          <a:p>
            <a:pPr marL="412052">
              <a:buFont typeface="Wingdings"/>
              <a:buChar char=""/>
              <a:defRPr/>
            </a:pPr>
            <a:r>
              <a:rPr lang="fr-FR" dirty="0" smtClean="0">
                <a:solidFill>
                  <a:schemeClr val="tx2"/>
                </a:solidFill>
              </a:rPr>
              <a:t>Aides « </a:t>
            </a:r>
            <a:r>
              <a:rPr lang="fr-FR" b="1" dirty="0" smtClean="0">
                <a:solidFill>
                  <a:schemeClr val="tx2"/>
                </a:solidFill>
              </a:rPr>
              <a:t>de </a:t>
            </a:r>
            <a:r>
              <a:rPr lang="fr-FR" b="1" dirty="0" err="1" smtClean="0">
                <a:solidFill>
                  <a:schemeClr val="tx2"/>
                </a:solidFill>
              </a:rPr>
              <a:t>minimis</a:t>
            </a:r>
            <a:r>
              <a:rPr lang="fr-FR" dirty="0" smtClean="0">
                <a:solidFill>
                  <a:schemeClr val="tx2"/>
                </a:solidFill>
              </a:rPr>
              <a:t> » (général, agri, pêche, SIEG)</a:t>
            </a:r>
          </a:p>
          <a:p>
            <a:pPr marL="412052">
              <a:buFont typeface="Wingdings"/>
              <a:buChar char=""/>
              <a:defRPr/>
            </a:pPr>
            <a:r>
              <a:rPr lang="fr-FR" dirty="0" smtClean="0">
                <a:solidFill>
                  <a:schemeClr val="tx2"/>
                </a:solidFill>
              </a:rPr>
              <a:t>Aides aux </a:t>
            </a:r>
            <a:r>
              <a:rPr lang="fr-FR" b="1" dirty="0" smtClean="0">
                <a:solidFill>
                  <a:schemeClr val="tx2"/>
                </a:solidFill>
              </a:rPr>
              <a:t>PME</a:t>
            </a:r>
            <a:r>
              <a:rPr lang="fr-FR" dirty="0" smtClean="0">
                <a:solidFill>
                  <a:schemeClr val="tx2"/>
                </a:solidFill>
              </a:rPr>
              <a:t> compatibles (</a:t>
            </a:r>
            <a:r>
              <a:rPr lang="fr-FR" b="1" dirty="0" smtClean="0">
                <a:solidFill>
                  <a:schemeClr val="tx2"/>
                </a:solidFill>
              </a:rPr>
              <a:t>régimes d’aide notifiés, exemptés, SIEG</a:t>
            </a:r>
            <a:r>
              <a:rPr lang="fr-FR" dirty="0" smtClean="0">
                <a:solidFill>
                  <a:schemeClr val="tx2"/>
                </a:solidFill>
              </a:rPr>
              <a:t>)</a:t>
            </a:r>
          </a:p>
          <a:p>
            <a:pPr marL="412052">
              <a:buFont typeface="Wingdings"/>
              <a:buChar char=""/>
              <a:defRPr/>
            </a:pPr>
            <a:r>
              <a:rPr lang="fr-FR" b="1" u="sng" dirty="0" smtClean="0">
                <a:solidFill>
                  <a:schemeClr val="tx2"/>
                </a:solidFill>
              </a:rPr>
              <a:t>Grandes entreprises</a:t>
            </a:r>
            <a:r>
              <a:rPr lang="fr-FR" b="1" dirty="0" smtClean="0">
                <a:solidFill>
                  <a:schemeClr val="tx2"/>
                </a:solidFill>
              </a:rPr>
              <a:t>: </a:t>
            </a:r>
            <a:r>
              <a:rPr lang="fr-FR" dirty="0" smtClean="0">
                <a:solidFill>
                  <a:schemeClr val="tx2"/>
                </a:solidFill>
              </a:rPr>
              <a:t>si le régime d’aide prévoit un mécanisme d’évaluation des besoins de financement (</a:t>
            </a:r>
            <a:r>
              <a:rPr lang="fr-FR" b="1" dirty="0" smtClean="0">
                <a:solidFill>
                  <a:schemeClr val="tx2"/>
                </a:solidFill>
              </a:rPr>
              <a:t>infra locales, culture, sport, infra énergiques, réseau de chaleur, SIEG</a:t>
            </a:r>
            <a:r>
              <a:rPr lang="fr-FR" dirty="0" smtClean="0">
                <a:solidFill>
                  <a:schemeClr val="tx2"/>
                </a:solidFill>
              </a:rPr>
              <a:t>)</a:t>
            </a:r>
          </a:p>
          <a:p>
            <a:pPr marL="3498152" lvl="7">
              <a:buFont typeface="Wingdings"/>
              <a:buChar char=""/>
              <a:defRPr/>
            </a:pPr>
            <a:endParaRPr lang="fr-FR" b="1" dirty="0" smtClean="0">
              <a:solidFill>
                <a:srgbClr val="FF0000"/>
              </a:solidFill>
            </a:endParaRPr>
          </a:p>
          <a:p>
            <a:pPr marL="69152" indent="0" eaLnBrk="1" fontAlgn="auto" hangingPunct="1">
              <a:spcAft>
                <a:spcPts val="0"/>
              </a:spcAft>
              <a:buNone/>
              <a:defRPr/>
            </a:pPr>
            <a:r>
              <a:rPr lang="fr-FR" sz="4000" b="1" u="sng" dirty="0" smtClean="0">
                <a:solidFill>
                  <a:srgbClr val="FF0000"/>
                </a:solidFill>
              </a:rPr>
              <a:t>RECETTES PENDANT L’OPERATION:</a:t>
            </a:r>
            <a:r>
              <a:rPr lang="fr-FR" sz="4000" b="1" dirty="0" smtClean="0">
                <a:solidFill>
                  <a:srgbClr val="FF0000"/>
                </a:solidFill>
              </a:rPr>
              <a:t> (hors art 61)</a:t>
            </a:r>
            <a:endParaRPr lang="fr-FR" sz="4000" b="1" dirty="0">
              <a:solidFill>
                <a:srgbClr val="FF0000"/>
              </a:solidFill>
            </a:endParaRPr>
          </a:p>
          <a:p>
            <a:pPr marL="412052" eaLnBrk="1" fontAlgn="auto" hangingPunct="1">
              <a:spcAft>
                <a:spcPts val="0"/>
              </a:spcAft>
              <a:buFont typeface="Wingdings"/>
              <a:buChar char=""/>
              <a:defRPr/>
            </a:pPr>
            <a:r>
              <a:rPr lang="fr-FR" b="1" u="sng" dirty="0" smtClean="0">
                <a:solidFill>
                  <a:srgbClr val="FF0000"/>
                </a:solidFill>
              </a:rPr>
              <a:t>Article 65-8 du </a:t>
            </a:r>
            <a:r>
              <a:rPr lang="fr-FR" b="1" u="sng" dirty="0" err="1" smtClean="0">
                <a:solidFill>
                  <a:srgbClr val="FF0000"/>
                </a:solidFill>
              </a:rPr>
              <a:t>Rgt</a:t>
            </a:r>
            <a:r>
              <a:rPr lang="fr-FR" b="1" u="sng" dirty="0" smtClean="0">
                <a:solidFill>
                  <a:srgbClr val="FF0000"/>
                </a:solidFill>
              </a:rPr>
              <a:t>. 1303/2013</a:t>
            </a:r>
            <a:r>
              <a:rPr lang="fr-FR" b="1" dirty="0" smtClean="0">
                <a:solidFill>
                  <a:srgbClr val="FF0000"/>
                </a:solidFill>
              </a:rPr>
              <a:t>: Pas de déduction des recettes si :</a:t>
            </a:r>
            <a:endParaRPr lang="fr-FR" dirty="0" smtClean="0">
              <a:solidFill>
                <a:schemeClr val="tx2"/>
              </a:solidFill>
            </a:endParaRPr>
          </a:p>
          <a:p>
            <a:pPr marL="412052" eaLnBrk="1" fontAlgn="auto" hangingPunct="1">
              <a:spcAft>
                <a:spcPts val="0"/>
              </a:spcAft>
              <a:buFont typeface="Wingdings"/>
              <a:buChar char=""/>
              <a:defRPr/>
            </a:pPr>
            <a:r>
              <a:rPr lang="fr-FR" dirty="0" smtClean="0">
                <a:solidFill>
                  <a:schemeClr val="tx2"/>
                </a:solidFill>
              </a:rPr>
              <a:t>Opérations </a:t>
            </a:r>
            <a:r>
              <a:rPr lang="fr-FR" b="1" dirty="0" smtClean="0">
                <a:solidFill>
                  <a:schemeClr val="tx2"/>
                </a:solidFill>
              </a:rPr>
              <a:t>soumises aux aides d’Etat</a:t>
            </a:r>
          </a:p>
          <a:p>
            <a:pPr marL="412052" eaLnBrk="1" fontAlgn="auto" hangingPunct="1">
              <a:spcAft>
                <a:spcPts val="0"/>
              </a:spcAft>
              <a:buFont typeface="Wingdings"/>
              <a:buChar char=""/>
              <a:defRPr/>
            </a:pPr>
            <a:r>
              <a:rPr lang="fr-FR" dirty="0" smtClean="0">
                <a:solidFill>
                  <a:schemeClr val="tx2"/>
                </a:solidFill>
              </a:rPr>
              <a:t>&lt; à </a:t>
            </a:r>
            <a:r>
              <a:rPr lang="fr-FR" b="1" dirty="0" smtClean="0">
                <a:solidFill>
                  <a:schemeClr val="tx2"/>
                </a:solidFill>
              </a:rPr>
              <a:t>50000 €</a:t>
            </a:r>
            <a:r>
              <a:rPr lang="fr-FR" dirty="0" smtClean="0">
                <a:solidFill>
                  <a:schemeClr val="tx2"/>
                </a:solidFill>
              </a:rPr>
              <a:t> de CT éligible</a:t>
            </a:r>
          </a:p>
          <a:p>
            <a:pPr marL="412052" eaLnBrk="1" fontAlgn="auto" hangingPunct="1">
              <a:spcAft>
                <a:spcPts val="0"/>
              </a:spcAft>
              <a:buFont typeface="Wingdings"/>
              <a:buChar char=""/>
              <a:defRPr/>
            </a:pPr>
            <a:r>
              <a:rPr lang="fr-FR" dirty="0" smtClean="0">
                <a:solidFill>
                  <a:schemeClr val="tx2"/>
                </a:solidFill>
              </a:rPr>
              <a:t>Instruments financiers</a:t>
            </a:r>
          </a:p>
          <a:p>
            <a:pPr marL="412052" eaLnBrk="1" fontAlgn="auto" hangingPunct="1">
              <a:spcAft>
                <a:spcPts val="0"/>
              </a:spcAft>
              <a:buFont typeface="Wingdings"/>
              <a:buChar char=""/>
              <a:defRPr/>
            </a:pPr>
            <a:r>
              <a:rPr lang="fr-FR" dirty="0" smtClean="0">
                <a:solidFill>
                  <a:schemeClr val="tx2"/>
                </a:solidFill>
              </a:rPr>
              <a:t>Etc.</a:t>
            </a:r>
          </a:p>
        </p:txBody>
      </p:sp>
      <p:pic>
        <p:nvPicPr>
          <p:cNvPr id="9" name="Image 8"/>
          <p:cNvPicPr>
            <a:picLocks noChangeAspect="1"/>
          </p:cNvPicPr>
          <p:nvPr/>
        </p:nvPicPr>
        <p:blipFill>
          <a:blip r:embed="rId3"/>
          <a:stretch>
            <a:fillRect/>
          </a:stretch>
        </p:blipFill>
        <p:spPr>
          <a:xfrm>
            <a:off x="8100392" y="436752"/>
            <a:ext cx="1043608" cy="1075969"/>
          </a:xfrm>
          <a:prstGeom prst="rect">
            <a:avLst/>
          </a:prstGeom>
        </p:spPr>
      </p:pic>
      <p:pic>
        <p:nvPicPr>
          <p:cNvPr id="8"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1451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8" end="8"/>
                                            </p:txEl>
                                          </p:spTgt>
                                        </p:tgtEl>
                                        <p:attrNameLst>
                                          <p:attrName>style.visibility</p:attrName>
                                        </p:attrNameLst>
                                      </p:cBhvr>
                                      <p:to>
                                        <p:strVal val="visible"/>
                                      </p:to>
                                    </p:set>
                                    <p:anim calcmode="lin" valueType="num">
                                      <p:cBhvr additive="base">
                                        <p:cTn id="4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anim calcmode="lin" valueType="num">
                                      <p:cBhvr additive="base">
                                        <p:cTn id="5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7">
                                            <p:txEl>
                                              <p:pRg st="10" end="10"/>
                                            </p:txEl>
                                          </p:spTgt>
                                        </p:tgtEl>
                                        <p:attrNameLst>
                                          <p:attrName>style.visibility</p:attrName>
                                        </p:attrNameLst>
                                      </p:cBhvr>
                                      <p:to>
                                        <p:strVal val="visible"/>
                                      </p:to>
                                    </p:set>
                                    <p:anim calcmode="lin" valueType="num">
                                      <p:cBhvr additive="base">
                                        <p:cTn id="61"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txEl>
                                              <p:pRg st="11" end="11"/>
                                            </p:txEl>
                                          </p:spTgt>
                                        </p:tgtEl>
                                        <p:attrNameLst>
                                          <p:attrName>style.visibility</p:attrName>
                                        </p:attrNameLst>
                                      </p:cBhvr>
                                      <p:to>
                                        <p:strVal val="visible"/>
                                      </p:to>
                                    </p:set>
                                    <p:anim calcmode="lin" valueType="num">
                                      <p:cBhvr additive="base">
                                        <p:cTn id="67"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7">
                                            <p:txEl>
                                              <p:pRg st="12" end="12"/>
                                            </p:txEl>
                                          </p:spTgt>
                                        </p:tgtEl>
                                        <p:attrNameLst>
                                          <p:attrName>style.visibility</p:attrName>
                                        </p:attrNameLst>
                                      </p:cBhvr>
                                      <p:to>
                                        <p:strVal val="visible"/>
                                      </p:to>
                                    </p:set>
                                    <p:anim calcmode="lin" valueType="num">
                                      <p:cBhvr additive="base">
                                        <p:cTn id="73" dur="500" fill="hold"/>
                                        <p:tgtEl>
                                          <p:spTgt spid="7">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7">
                                            <p:txEl>
                                              <p:pRg st="13" end="13"/>
                                            </p:txEl>
                                          </p:spTgt>
                                        </p:tgtEl>
                                        <p:attrNameLst>
                                          <p:attrName>style.visibility</p:attrName>
                                        </p:attrNameLst>
                                      </p:cBhvr>
                                      <p:to>
                                        <p:strVal val="visible"/>
                                      </p:to>
                                    </p:set>
                                    <p:anim calcmode="lin" valueType="num">
                                      <p:cBhvr additive="base">
                                        <p:cTn id="79" dur="500" fill="hold"/>
                                        <p:tgtEl>
                                          <p:spTgt spid="7">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7">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9"/>
                                        </p:tgtEl>
                                        <p:attrNameLst>
                                          <p:attrName>style.visibility</p:attrName>
                                        </p:attrNameLst>
                                      </p:cBhvr>
                                      <p:to>
                                        <p:strVal val="visible"/>
                                      </p:to>
                                    </p:set>
                                    <p:anim calcmode="lin" valueType="num">
                                      <p:cBhvr additive="base">
                                        <p:cTn id="85" dur="500" fill="hold"/>
                                        <p:tgtEl>
                                          <p:spTgt spid="9"/>
                                        </p:tgtEl>
                                        <p:attrNameLst>
                                          <p:attrName>ppt_x</p:attrName>
                                        </p:attrNameLst>
                                      </p:cBhvr>
                                      <p:tavLst>
                                        <p:tav tm="0">
                                          <p:val>
                                            <p:strVal val="#ppt_x"/>
                                          </p:val>
                                        </p:tav>
                                        <p:tav tm="100000">
                                          <p:val>
                                            <p:strVal val="#ppt_x"/>
                                          </p:val>
                                        </p:tav>
                                      </p:tavLst>
                                    </p:anim>
                                    <p:anim calcmode="lin" valueType="num">
                                      <p:cBhvr additive="base">
                                        <p:cTn id="8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0" y="928670"/>
            <a:ext cx="4071934"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71470" y="785793"/>
            <a:ext cx="9144000" cy="5143537"/>
          </a:xfrm>
        </p:spPr>
        <p:txBody>
          <a:bodyPr>
            <a:normAutofit fontScale="55000" lnSpcReduction="20000"/>
          </a:bodyPr>
          <a:lstStyle/>
          <a:p>
            <a:pPr marL="1482027" lvl="4" eaLnBrk="1" fontAlgn="auto" hangingPunct="1">
              <a:spcAft>
                <a:spcPts val="0"/>
              </a:spcAft>
              <a:buFont typeface="Wingdings"/>
              <a:buChar char=""/>
              <a:defRPr/>
            </a:pPr>
            <a:endParaRPr lang="fr-FR" b="1" u="sng" dirty="0" smtClean="0">
              <a:solidFill>
                <a:schemeClr val="tx2"/>
              </a:solidFill>
            </a:endParaRPr>
          </a:p>
          <a:p>
            <a:pPr marL="412052" eaLnBrk="1" fontAlgn="auto" hangingPunct="1">
              <a:spcAft>
                <a:spcPts val="0"/>
              </a:spcAft>
              <a:buFont typeface="Wingdings" pitchFamily="2" charset="2"/>
              <a:buNone/>
              <a:defRPr/>
            </a:pPr>
            <a:r>
              <a:rPr lang="fr-FR" sz="4400" b="1" dirty="0" smtClean="0">
                <a:solidFill>
                  <a:srgbClr val="FF0000"/>
                </a:solidFill>
              </a:rPr>
              <a:t>REGLES DE CUMUL DES AIDES</a:t>
            </a:r>
          </a:p>
          <a:p>
            <a:pPr marL="1482027" lvl="4" eaLnBrk="1" fontAlgn="auto" hangingPunct="1">
              <a:spcAft>
                <a:spcPts val="0"/>
              </a:spcAft>
              <a:buFont typeface="Wingdings"/>
              <a:buChar char=""/>
              <a:defRPr/>
            </a:pPr>
            <a:endParaRPr lang="fr-FR" b="1" u="sng" dirty="0" smtClean="0">
              <a:solidFill>
                <a:schemeClr val="tx2"/>
              </a:solidFill>
            </a:endParaRPr>
          </a:p>
          <a:p>
            <a:pPr marL="412052" eaLnBrk="1" fontAlgn="auto" hangingPunct="1">
              <a:spcAft>
                <a:spcPts val="0"/>
              </a:spcAft>
              <a:buFont typeface="Wingdings"/>
              <a:buChar char=""/>
              <a:defRPr/>
            </a:pPr>
            <a:r>
              <a:rPr lang="fr-FR" b="1" dirty="0" smtClean="0">
                <a:solidFill>
                  <a:srgbClr val="FF0000"/>
                </a:solidFill>
              </a:rPr>
              <a:t>Le cofinancement UE géré au niveau européen </a:t>
            </a:r>
            <a:r>
              <a:rPr lang="fr-FR" b="1" dirty="0" smtClean="0">
                <a:solidFill>
                  <a:schemeClr val="tx2"/>
                </a:solidFill>
              </a:rPr>
              <a:t>(</a:t>
            </a:r>
            <a:r>
              <a:rPr lang="fr-FR" dirty="0" smtClean="0">
                <a:solidFill>
                  <a:schemeClr val="tx2"/>
                </a:solidFill>
              </a:rPr>
              <a:t>Life, H2020, Cosme etc.) </a:t>
            </a:r>
            <a:r>
              <a:rPr lang="fr-FR" b="1" dirty="0" smtClean="0">
                <a:solidFill>
                  <a:schemeClr val="tx2"/>
                </a:solidFill>
              </a:rPr>
              <a:t>n’est pas une aide d’Etat mais en cas de cumul avec une aide d’Etat on doit vérifier le respect : </a:t>
            </a:r>
          </a:p>
          <a:p>
            <a:pPr marL="740664" lvl="1" eaLnBrk="1" fontAlgn="auto" hangingPunct="1">
              <a:spcAft>
                <a:spcPts val="0"/>
              </a:spcAft>
              <a:buFont typeface="Wingdings"/>
              <a:buChar char=""/>
              <a:defRPr/>
            </a:pPr>
            <a:r>
              <a:rPr lang="fr-FR" b="1" dirty="0" smtClean="0">
                <a:solidFill>
                  <a:schemeClr val="tx2"/>
                </a:solidFill>
              </a:rPr>
              <a:t>Soit du </a:t>
            </a:r>
            <a:r>
              <a:rPr lang="fr-FR" b="1" dirty="0" smtClean="0">
                <a:solidFill>
                  <a:srgbClr val="FF0000"/>
                </a:solidFill>
              </a:rPr>
              <a:t>taux d’aide le plus favorable </a:t>
            </a:r>
            <a:r>
              <a:rPr lang="fr-FR" b="1" dirty="0" smtClean="0">
                <a:solidFill>
                  <a:schemeClr val="tx2"/>
                </a:solidFill>
              </a:rPr>
              <a:t>prévu par les textes « aides d’Etat » (RGEC)</a:t>
            </a:r>
          </a:p>
          <a:p>
            <a:pPr marL="740664" lvl="1" eaLnBrk="1" fontAlgn="auto" hangingPunct="1">
              <a:spcAft>
                <a:spcPts val="0"/>
              </a:spcAft>
              <a:buFont typeface="Wingdings"/>
              <a:buChar char=""/>
              <a:defRPr/>
            </a:pPr>
            <a:r>
              <a:rPr lang="fr-FR" b="1" dirty="0" smtClean="0">
                <a:solidFill>
                  <a:schemeClr val="tx2"/>
                </a:solidFill>
              </a:rPr>
              <a:t>Soit  du </a:t>
            </a:r>
            <a:r>
              <a:rPr lang="fr-FR" b="1" dirty="0" smtClean="0">
                <a:solidFill>
                  <a:srgbClr val="FF0000"/>
                </a:solidFill>
              </a:rPr>
              <a:t>taux d’aide le plus favorable </a:t>
            </a:r>
            <a:r>
              <a:rPr lang="fr-FR" b="1" dirty="0" smtClean="0">
                <a:solidFill>
                  <a:schemeClr val="tx2"/>
                </a:solidFill>
              </a:rPr>
              <a:t>prévu par les textes des programmes européens  (H2020)</a:t>
            </a:r>
          </a:p>
          <a:p>
            <a:pPr marL="1482027" lvl="4" eaLnBrk="1" fontAlgn="auto" hangingPunct="1">
              <a:spcAft>
                <a:spcPts val="0"/>
              </a:spcAft>
              <a:buFont typeface="Wingdings"/>
              <a:buChar char=""/>
              <a:defRPr/>
            </a:pPr>
            <a:endParaRPr lang="fr-FR" dirty="0" smtClean="0">
              <a:solidFill>
                <a:schemeClr val="tx2"/>
              </a:solidFill>
            </a:endParaRPr>
          </a:p>
          <a:p>
            <a:pPr marL="412052" eaLnBrk="1" fontAlgn="auto" hangingPunct="1">
              <a:spcAft>
                <a:spcPts val="0"/>
              </a:spcAft>
              <a:buFont typeface="Wingdings"/>
              <a:buChar char=""/>
              <a:defRPr/>
            </a:pPr>
            <a:r>
              <a:rPr lang="fr-FR" b="1" dirty="0" smtClean="0">
                <a:solidFill>
                  <a:srgbClr val="FF0000"/>
                </a:solidFill>
              </a:rPr>
              <a:t>Le cumul </a:t>
            </a:r>
            <a:r>
              <a:rPr lang="fr-FR" b="1" dirty="0" smtClean="0">
                <a:solidFill>
                  <a:schemeClr val="tx2"/>
                </a:solidFill>
              </a:rPr>
              <a:t>des aides d’Etat est </a:t>
            </a:r>
            <a:r>
              <a:rPr lang="fr-FR" b="1" u="sng" dirty="0" smtClean="0">
                <a:solidFill>
                  <a:srgbClr val="FF0000"/>
                </a:solidFill>
              </a:rPr>
              <a:t>possible sur des assiettes différentes</a:t>
            </a:r>
          </a:p>
          <a:p>
            <a:pPr marL="412052" eaLnBrk="1" fontAlgn="auto" hangingPunct="1">
              <a:spcAft>
                <a:spcPts val="0"/>
              </a:spcAft>
              <a:buFont typeface="Wingdings"/>
              <a:buChar char=""/>
              <a:defRPr/>
            </a:pPr>
            <a:r>
              <a:rPr lang="fr-FR" dirty="0" smtClean="0">
                <a:solidFill>
                  <a:schemeClr val="tx2"/>
                </a:solidFill>
              </a:rPr>
              <a:t>Le cumul de 2 aides </a:t>
            </a:r>
            <a:r>
              <a:rPr lang="fr-FR" b="1" dirty="0" smtClean="0">
                <a:solidFill>
                  <a:schemeClr val="tx2"/>
                </a:solidFill>
              </a:rPr>
              <a:t>est </a:t>
            </a:r>
            <a:r>
              <a:rPr lang="fr-FR" b="1" u="sng" dirty="0" smtClean="0">
                <a:solidFill>
                  <a:srgbClr val="FF0000"/>
                </a:solidFill>
              </a:rPr>
              <a:t>possible sur la même assiette </a:t>
            </a:r>
            <a:r>
              <a:rPr lang="fr-FR" b="1" dirty="0" smtClean="0">
                <a:solidFill>
                  <a:srgbClr val="FF0000"/>
                </a:solidFill>
              </a:rPr>
              <a:t>de dépenses </a:t>
            </a:r>
            <a:r>
              <a:rPr lang="fr-FR" b="1" dirty="0" smtClean="0">
                <a:solidFill>
                  <a:schemeClr val="tx2"/>
                </a:solidFill>
              </a:rPr>
              <a:t>sans dépasser le taux </a:t>
            </a:r>
            <a:r>
              <a:rPr lang="fr-FR" dirty="0" smtClean="0">
                <a:solidFill>
                  <a:schemeClr val="tx2"/>
                </a:solidFill>
              </a:rPr>
              <a:t>ou montant d’aide du régime d’aide </a:t>
            </a:r>
            <a:r>
              <a:rPr lang="fr-FR" b="1" dirty="0" smtClean="0">
                <a:solidFill>
                  <a:schemeClr val="tx2"/>
                </a:solidFill>
              </a:rPr>
              <a:t>le plus élevé</a:t>
            </a:r>
          </a:p>
          <a:p>
            <a:pPr marL="1482027" lvl="4" eaLnBrk="1" fontAlgn="auto" hangingPunct="1">
              <a:spcAft>
                <a:spcPts val="0"/>
              </a:spcAft>
              <a:buFont typeface="Wingdings"/>
              <a:buChar char=""/>
              <a:defRPr/>
            </a:pPr>
            <a:endParaRPr lang="fr-FR" dirty="0" smtClean="0">
              <a:solidFill>
                <a:schemeClr val="tx2"/>
              </a:solidFill>
            </a:endParaRPr>
          </a:p>
          <a:p>
            <a:pPr marL="412052" eaLnBrk="1" fontAlgn="auto" hangingPunct="1">
              <a:spcAft>
                <a:spcPts val="0"/>
              </a:spcAft>
              <a:buFont typeface="Wingdings"/>
              <a:buChar char=""/>
              <a:defRPr/>
            </a:pPr>
            <a:r>
              <a:rPr lang="fr-FR" b="1" dirty="0" smtClean="0">
                <a:solidFill>
                  <a:schemeClr val="tx2"/>
                </a:solidFill>
              </a:rPr>
              <a:t>Les aides au financement des risques </a:t>
            </a:r>
            <a:r>
              <a:rPr lang="fr-FR" dirty="0" smtClean="0">
                <a:solidFill>
                  <a:schemeClr val="tx2"/>
                </a:solidFill>
              </a:rPr>
              <a:t>« </a:t>
            </a:r>
            <a:r>
              <a:rPr lang="fr-FR" b="1" dirty="0" smtClean="0">
                <a:solidFill>
                  <a:schemeClr val="tx2"/>
                </a:solidFill>
              </a:rPr>
              <a:t>sans assiette identifiée</a:t>
            </a:r>
            <a:r>
              <a:rPr lang="fr-FR" dirty="0" smtClean="0">
                <a:solidFill>
                  <a:schemeClr val="tx2"/>
                </a:solidFill>
              </a:rPr>
              <a:t> » peuvent être </a:t>
            </a:r>
            <a:r>
              <a:rPr lang="fr-FR" b="1" dirty="0" smtClean="0">
                <a:solidFill>
                  <a:schemeClr val="tx2"/>
                </a:solidFill>
              </a:rPr>
              <a:t>cumulés </a:t>
            </a:r>
          </a:p>
          <a:p>
            <a:pPr marL="740664" lvl="1" eaLnBrk="1" fontAlgn="auto" hangingPunct="1">
              <a:spcAft>
                <a:spcPts val="0"/>
              </a:spcAft>
              <a:buFont typeface="Wingdings"/>
              <a:buChar char=""/>
              <a:defRPr/>
            </a:pPr>
            <a:r>
              <a:rPr lang="fr-FR" b="1" dirty="0" smtClean="0">
                <a:solidFill>
                  <a:schemeClr val="tx2"/>
                </a:solidFill>
              </a:rPr>
              <a:t>avec n’importe quelle autre aide </a:t>
            </a:r>
            <a:r>
              <a:rPr lang="fr-FR" dirty="0" smtClean="0">
                <a:solidFill>
                  <a:schemeClr val="tx2"/>
                </a:solidFill>
              </a:rPr>
              <a:t>d’Etat avec assiette identifiable</a:t>
            </a:r>
          </a:p>
          <a:p>
            <a:pPr marL="740664" lvl="1" eaLnBrk="1" fontAlgn="auto" hangingPunct="1">
              <a:spcAft>
                <a:spcPts val="0"/>
              </a:spcAft>
              <a:buFont typeface="Wingdings"/>
              <a:buChar char=""/>
              <a:defRPr/>
            </a:pPr>
            <a:r>
              <a:rPr lang="fr-FR" b="1" dirty="0" smtClean="0">
                <a:solidFill>
                  <a:schemeClr val="tx2"/>
                </a:solidFill>
              </a:rPr>
              <a:t>Avec n’importe quelle autre aide </a:t>
            </a:r>
            <a:r>
              <a:rPr lang="fr-FR" dirty="0" smtClean="0">
                <a:solidFill>
                  <a:schemeClr val="tx2"/>
                </a:solidFill>
              </a:rPr>
              <a:t>d’Etat avec assiette non identifiée, mais à concurrence du montant d’aide le plus élevé applicable</a:t>
            </a:r>
          </a:p>
          <a:p>
            <a:pPr marL="1482027" lvl="4" eaLnBrk="1" fontAlgn="auto" hangingPunct="1">
              <a:spcAft>
                <a:spcPts val="0"/>
              </a:spcAft>
              <a:buFont typeface="Wingdings"/>
              <a:buChar char=""/>
              <a:defRPr/>
            </a:pPr>
            <a:endParaRPr lang="fr-FR" dirty="0" smtClean="0">
              <a:solidFill>
                <a:schemeClr val="tx2"/>
              </a:solidFill>
            </a:endParaRPr>
          </a:p>
          <a:p>
            <a:pPr marL="412052" eaLnBrk="1" fontAlgn="auto" hangingPunct="1">
              <a:spcAft>
                <a:spcPts val="0"/>
              </a:spcAft>
              <a:buFont typeface="Wingdings"/>
              <a:buChar char=""/>
              <a:defRPr/>
            </a:pPr>
            <a:r>
              <a:rPr lang="fr-FR" b="1" dirty="0" smtClean="0">
                <a:solidFill>
                  <a:srgbClr val="FF0000"/>
                </a:solidFill>
              </a:rPr>
              <a:t>Le cumul d’un régime d’aide et d’une aide « de </a:t>
            </a:r>
            <a:r>
              <a:rPr lang="fr-FR" b="1" dirty="0" err="1" smtClean="0">
                <a:solidFill>
                  <a:srgbClr val="FF0000"/>
                </a:solidFill>
              </a:rPr>
              <a:t>minimis</a:t>
            </a:r>
            <a:r>
              <a:rPr lang="fr-FR" dirty="0" smtClean="0">
                <a:solidFill>
                  <a:srgbClr val="FF0000"/>
                </a:solidFill>
              </a:rPr>
              <a:t> » </a:t>
            </a:r>
            <a:r>
              <a:rPr lang="fr-FR" dirty="0" smtClean="0">
                <a:solidFill>
                  <a:schemeClr val="tx2"/>
                </a:solidFill>
              </a:rPr>
              <a:t>est possible mais sans dépasser les taux du régime d’aide</a:t>
            </a:r>
          </a:p>
          <a:p>
            <a:pPr marL="412052" eaLnBrk="1" fontAlgn="auto" hangingPunct="1">
              <a:spcAft>
                <a:spcPts val="0"/>
              </a:spcAft>
              <a:buFont typeface="Wingdings"/>
              <a:buChar char=""/>
              <a:defRPr/>
            </a:pPr>
            <a:endParaRPr lang="fr-FR" dirty="0" smtClean="0">
              <a:solidFill>
                <a:schemeClr val="tx2"/>
              </a:solidFill>
            </a:endParaRPr>
          </a:p>
          <a:p>
            <a:pPr marL="412052" eaLnBrk="1" fontAlgn="auto" hangingPunct="1">
              <a:spcAft>
                <a:spcPts val="0"/>
              </a:spcAft>
              <a:buFont typeface="Wingdings"/>
              <a:buChar char=""/>
              <a:defRPr/>
            </a:pPr>
            <a:r>
              <a:rPr lang="fr-FR" dirty="0" smtClean="0">
                <a:solidFill>
                  <a:schemeClr val="tx2"/>
                </a:solidFill>
              </a:rPr>
              <a:t>Aides aux </a:t>
            </a:r>
            <a:r>
              <a:rPr lang="fr-FR" b="1" dirty="0" smtClean="0">
                <a:solidFill>
                  <a:schemeClr val="tx2"/>
                </a:solidFill>
              </a:rPr>
              <a:t>travailleurs handicapés </a:t>
            </a:r>
            <a:r>
              <a:rPr lang="fr-FR" dirty="0" smtClean="0">
                <a:solidFill>
                  <a:schemeClr val="tx2"/>
                </a:solidFill>
              </a:rPr>
              <a:t>cumulables sur la même assiette jusqu’à </a:t>
            </a:r>
            <a:r>
              <a:rPr lang="fr-FR" b="1" dirty="0" smtClean="0">
                <a:solidFill>
                  <a:schemeClr val="tx2"/>
                </a:solidFill>
              </a:rPr>
              <a:t>100%</a:t>
            </a:r>
          </a:p>
        </p:txBody>
      </p:sp>
      <p:sp>
        <p:nvSpPr>
          <p:cNvPr id="16389" name="Espace réservé du pied de page 5"/>
          <p:cNvSpPr>
            <a:spLocks noGrp="1"/>
          </p:cNvSpPr>
          <p:nvPr>
            <p:ph type="ftr" sz="quarter" idx="11"/>
          </p:nvPr>
        </p:nvSpPr>
        <p:spPr bwMode="auto">
          <a:xfrm>
            <a:off x="1763688" y="6232768"/>
            <a:ext cx="5562600" cy="365125"/>
          </a:xfrm>
          <a:noFill/>
          <a:ln>
            <a:miter lim="800000"/>
            <a:headEnd/>
            <a:tailEnd/>
          </a:ln>
        </p:spPr>
        <p:txBody>
          <a:bodyPr wrap="square" lIns="91440" tIns="45720" rIns="91440" bIns="45720" numCol="1" anchorCtr="0" compatLnSpc="1">
            <a:prstTxWarp prst="textNoShape">
              <a:avLst/>
            </a:prstTxWarp>
          </a:bodyPr>
          <a:lstStyle/>
          <a:p>
            <a:r>
              <a:rPr lang="fr-FR" dirty="0" smtClean="0">
                <a:ea typeface="ヒラギノ角ゴ Pro W3"/>
                <a:cs typeface="ヒラギノ角ゴ Pro W3"/>
              </a:rPr>
              <a:t>JP BOVE www.fcae.eu</a:t>
            </a:r>
          </a:p>
        </p:txBody>
      </p:sp>
      <p:sp>
        <p:nvSpPr>
          <p:cNvPr id="5" name="Espace réservé du numéro de diapositive 4"/>
          <p:cNvSpPr>
            <a:spLocks noGrp="1"/>
          </p:cNvSpPr>
          <p:nvPr>
            <p:ph type="sldNum" sz="quarter" idx="12"/>
          </p:nvPr>
        </p:nvSpPr>
        <p:spPr/>
        <p:txBody>
          <a:bodyPr/>
          <a:lstStyle/>
          <a:p>
            <a:fld id="{2B825D18-8F47-4676-AC87-C8BC662B5306}" type="slidenum">
              <a:rPr lang="fr-FR" smtClean="0"/>
              <a:pPr/>
              <a:t>43</a:t>
            </a:fld>
            <a:endParaRPr lang="fr-FR" dirty="0"/>
          </a:p>
        </p:txBody>
      </p:sp>
      <p:sp>
        <p:nvSpPr>
          <p:cNvPr id="2" name="Espace réservé de la date 1"/>
          <p:cNvSpPr>
            <a:spLocks noGrp="1"/>
          </p:cNvSpPr>
          <p:nvPr>
            <p:ph type="dt" sz="half" idx="10"/>
          </p:nvPr>
        </p:nvSpPr>
        <p:spPr>
          <a:xfrm>
            <a:off x="3954270" y="6364654"/>
            <a:ext cx="2133600" cy="365125"/>
          </a:xfrm>
        </p:spPr>
        <p:txBody>
          <a:bodyPr/>
          <a:lstStyle/>
          <a:p>
            <a:fld id="{36E0D8D1-8389-426D-9095-70BACDC217A6}" type="datetime1">
              <a:rPr lang="fr-FR" smtClean="0"/>
              <a:t>23/11/2016</a:t>
            </a:fld>
            <a:endParaRPr lang="fr-FR" dirty="0"/>
          </a:p>
        </p:txBody>
      </p:sp>
      <p:sp>
        <p:nvSpPr>
          <p:cNvPr id="7" name="Rectangle 6"/>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Image 7"/>
          <p:cNvPicPr>
            <a:picLocks noChangeAspect="1"/>
          </p:cNvPicPr>
          <p:nvPr/>
        </p:nvPicPr>
        <p:blipFill>
          <a:blip r:embed="rId2"/>
          <a:stretch>
            <a:fillRect/>
          </a:stretch>
        </p:blipFill>
        <p:spPr>
          <a:xfrm>
            <a:off x="8608835" y="77911"/>
            <a:ext cx="564333" cy="370847"/>
          </a:xfrm>
          <a:prstGeom prst="rect">
            <a:avLst/>
          </a:prstGeom>
        </p:spPr>
      </p:pic>
      <p:pic>
        <p:nvPicPr>
          <p:cNvPr id="9"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anim calcmode="lin" valueType="num">
                                      <p:cBhvr additive="base">
                                        <p:cTn id="5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 calcmode="lin" valueType="num">
                                      <p:cBhvr additive="base">
                                        <p:cTn id="5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
                                            <p:txEl>
                                              <p:pRg st="16" end="16"/>
                                            </p:txEl>
                                          </p:spTgt>
                                        </p:tgtEl>
                                        <p:attrNameLst>
                                          <p:attrName>style.visibility</p:attrName>
                                        </p:attrNameLst>
                                      </p:cBhvr>
                                      <p:to>
                                        <p:strVal val="visible"/>
                                      </p:to>
                                    </p:set>
                                    <p:anim calcmode="lin" valueType="num">
                                      <p:cBhvr additive="base">
                                        <p:cTn id="65"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à coins arrondis 46"/>
          <p:cNvSpPr/>
          <p:nvPr/>
        </p:nvSpPr>
        <p:spPr>
          <a:xfrm>
            <a:off x="571472" y="1714513"/>
            <a:ext cx="3286148" cy="3929065"/>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8" name="Rectangle à coins arrondis 47"/>
          <p:cNvSpPr/>
          <p:nvPr/>
        </p:nvSpPr>
        <p:spPr>
          <a:xfrm>
            <a:off x="4572009" y="1714515"/>
            <a:ext cx="3786205" cy="3929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 name="Titre 1"/>
          <p:cNvSpPr>
            <a:spLocks noGrp="1"/>
          </p:cNvSpPr>
          <p:nvPr>
            <p:ph type="title"/>
          </p:nvPr>
        </p:nvSpPr>
        <p:spPr>
          <a:xfrm>
            <a:off x="214282" y="928670"/>
            <a:ext cx="4214812" cy="642938"/>
          </a:xfrm>
        </p:spPr>
        <p:txBody>
          <a:bodyPr>
            <a:normAutofit fontScale="90000"/>
          </a:bodyPr>
          <a:lstStyle/>
          <a:p>
            <a:pPr algn="ctr">
              <a:defRPr/>
            </a:pPr>
            <a:r>
              <a:rPr lang="fr-FR" sz="2400" b="1" dirty="0" smtClean="0">
                <a:solidFill>
                  <a:srgbClr val="FF0000"/>
                </a:solidFill>
              </a:rPr>
              <a:t>CUMULS AU SEIN D’UNE MEME FINALITE</a:t>
            </a:r>
            <a:endParaRPr lang="fr-FR" sz="2400" b="1" dirty="0">
              <a:solidFill>
                <a:srgbClr val="FF0000"/>
              </a:solidFill>
            </a:endParaRPr>
          </a:p>
        </p:txBody>
      </p:sp>
      <p:sp>
        <p:nvSpPr>
          <p:cNvPr id="7" name="Rectangle 6"/>
          <p:cNvSpPr/>
          <p:nvPr/>
        </p:nvSpPr>
        <p:spPr>
          <a:xfrm>
            <a:off x="928662" y="2643201"/>
            <a:ext cx="2500329" cy="35717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rgbClr val="FFFF00"/>
                </a:solidFill>
              </a:rPr>
              <a:t>Assiette AFR</a:t>
            </a:r>
          </a:p>
        </p:txBody>
      </p:sp>
      <p:sp>
        <p:nvSpPr>
          <p:cNvPr id="8" name="Rectangle à coins arrondis 7"/>
          <p:cNvSpPr/>
          <p:nvPr/>
        </p:nvSpPr>
        <p:spPr>
          <a:xfrm>
            <a:off x="1071538" y="4643452"/>
            <a:ext cx="1000125" cy="78581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AFR 1</a:t>
            </a:r>
          </a:p>
        </p:txBody>
      </p:sp>
      <p:sp>
        <p:nvSpPr>
          <p:cNvPr id="9" name="Rectangle à coins arrondis 8"/>
          <p:cNvSpPr/>
          <p:nvPr/>
        </p:nvSpPr>
        <p:spPr>
          <a:xfrm>
            <a:off x="2428867" y="4643452"/>
            <a:ext cx="1000125" cy="78581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AFR 2</a:t>
            </a:r>
          </a:p>
        </p:txBody>
      </p:sp>
      <p:sp>
        <p:nvSpPr>
          <p:cNvPr id="10" name="Flèche vers le haut 9"/>
          <p:cNvSpPr/>
          <p:nvPr/>
        </p:nvSpPr>
        <p:spPr>
          <a:xfrm>
            <a:off x="2714615" y="3786195"/>
            <a:ext cx="428625" cy="642938"/>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Flèche vers le haut 10"/>
          <p:cNvSpPr/>
          <p:nvPr/>
        </p:nvSpPr>
        <p:spPr>
          <a:xfrm>
            <a:off x="1357288" y="3786195"/>
            <a:ext cx="428625" cy="714375"/>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ZoneTexte 11"/>
          <p:cNvSpPr txBox="1"/>
          <p:nvPr/>
        </p:nvSpPr>
        <p:spPr>
          <a:xfrm>
            <a:off x="1000118" y="2928951"/>
            <a:ext cx="2428875" cy="708025"/>
          </a:xfrm>
          <a:prstGeom prst="rect">
            <a:avLst/>
          </a:prstGeom>
          <a:noFill/>
        </p:spPr>
        <p:txBody>
          <a:bodyPr>
            <a:spAutoFit/>
          </a:bodyPr>
          <a:lstStyle/>
          <a:p>
            <a:pPr algn="ctr">
              <a:defRPr/>
            </a:pPr>
            <a:r>
              <a:rPr lang="fr-FR" sz="2000" b="1" dirty="0">
                <a:solidFill>
                  <a:schemeClr val="tx2"/>
                </a:solidFill>
                <a:latin typeface="+mj-lt"/>
              </a:rPr>
              <a:t>Respect du taux AFR sur l’assiette </a:t>
            </a:r>
            <a:endParaRPr lang="fr-FR" b="1" dirty="0">
              <a:solidFill>
                <a:schemeClr val="tx2"/>
              </a:solidFill>
              <a:latin typeface="+mj-lt"/>
            </a:endParaRPr>
          </a:p>
        </p:txBody>
      </p:sp>
      <p:sp>
        <p:nvSpPr>
          <p:cNvPr id="13" name="Rectangle à coins arrondis 12"/>
          <p:cNvSpPr/>
          <p:nvPr/>
        </p:nvSpPr>
        <p:spPr>
          <a:xfrm>
            <a:off x="928680" y="1857388"/>
            <a:ext cx="2571750" cy="714375"/>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t>2 aides même finalité sur 1 même assiette</a:t>
            </a:r>
          </a:p>
        </p:txBody>
      </p:sp>
      <p:sp>
        <p:nvSpPr>
          <p:cNvPr id="15" name="Rectangle à coins arrondis 14"/>
          <p:cNvSpPr/>
          <p:nvPr/>
        </p:nvSpPr>
        <p:spPr>
          <a:xfrm>
            <a:off x="5072078" y="1928800"/>
            <a:ext cx="2643188" cy="1000125"/>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t>2 aides différentes sur 2 assiettes différentes</a:t>
            </a:r>
          </a:p>
        </p:txBody>
      </p:sp>
      <p:sp>
        <p:nvSpPr>
          <p:cNvPr id="16" name="Rectangle 15"/>
          <p:cNvSpPr/>
          <p:nvPr/>
        </p:nvSpPr>
        <p:spPr>
          <a:xfrm>
            <a:off x="4714876" y="3143238"/>
            <a:ext cx="1571625" cy="428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rgbClr val="FFFF00"/>
                </a:solidFill>
              </a:rPr>
              <a:t>Assiette AFR</a:t>
            </a:r>
          </a:p>
        </p:txBody>
      </p:sp>
      <p:sp>
        <p:nvSpPr>
          <p:cNvPr id="17" name="Rectangle 16"/>
          <p:cNvSpPr/>
          <p:nvPr/>
        </p:nvSpPr>
        <p:spPr>
          <a:xfrm>
            <a:off x="6643713" y="3143238"/>
            <a:ext cx="1643063" cy="428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rgbClr val="FFFF00"/>
                </a:solidFill>
              </a:rPr>
              <a:t>Assiette RDI</a:t>
            </a:r>
          </a:p>
        </p:txBody>
      </p:sp>
      <p:sp>
        <p:nvSpPr>
          <p:cNvPr id="19" name="Rectangle à coins arrondis 18"/>
          <p:cNvSpPr/>
          <p:nvPr/>
        </p:nvSpPr>
        <p:spPr>
          <a:xfrm>
            <a:off x="5072078" y="4571988"/>
            <a:ext cx="1000125" cy="78581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AFR 1</a:t>
            </a:r>
          </a:p>
        </p:txBody>
      </p:sp>
      <p:sp>
        <p:nvSpPr>
          <p:cNvPr id="20" name="Rectangle à coins arrondis 19"/>
          <p:cNvSpPr/>
          <p:nvPr/>
        </p:nvSpPr>
        <p:spPr>
          <a:xfrm>
            <a:off x="6929453" y="4571988"/>
            <a:ext cx="1000125" cy="78581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RDI</a:t>
            </a:r>
          </a:p>
        </p:txBody>
      </p:sp>
      <p:sp>
        <p:nvSpPr>
          <p:cNvPr id="21" name="Flèche vers le haut 20"/>
          <p:cNvSpPr/>
          <p:nvPr/>
        </p:nvSpPr>
        <p:spPr>
          <a:xfrm>
            <a:off x="5357828" y="3929050"/>
            <a:ext cx="357188" cy="571500"/>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Flèche vers le haut 21"/>
          <p:cNvSpPr/>
          <p:nvPr/>
        </p:nvSpPr>
        <p:spPr>
          <a:xfrm>
            <a:off x="7215203" y="3929050"/>
            <a:ext cx="357188" cy="500063"/>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3" name="ZoneTexte 22"/>
          <p:cNvSpPr txBox="1"/>
          <p:nvPr/>
        </p:nvSpPr>
        <p:spPr>
          <a:xfrm>
            <a:off x="4500576" y="3571863"/>
            <a:ext cx="2071688" cy="369332"/>
          </a:xfrm>
          <a:prstGeom prst="rect">
            <a:avLst/>
          </a:prstGeom>
          <a:noFill/>
        </p:spPr>
        <p:txBody>
          <a:bodyPr>
            <a:spAutoFit/>
          </a:bodyPr>
          <a:lstStyle/>
          <a:p>
            <a:pPr algn="ctr">
              <a:defRPr/>
            </a:pPr>
            <a:r>
              <a:rPr lang="fr-FR" b="1" dirty="0">
                <a:solidFill>
                  <a:schemeClr val="tx2"/>
                </a:solidFill>
                <a:latin typeface="+mj-lt"/>
              </a:rPr>
              <a:t>R</a:t>
            </a:r>
            <a:r>
              <a:rPr lang="fr-FR" sz="1600" b="1" dirty="0">
                <a:solidFill>
                  <a:schemeClr val="tx2"/>
                </a:solidFill>
                <a:latin typeface="+mj-lt"/>
              </a:rPr>
              <a:t>espect </a:t>
            </a:r>
            <a:r>
              <a:rPr lang="fr-FR" sz="1600" b="1" dirty="0" smtClean="0">
                <a:solidFill>
                  <a:schemeClr val="tx2"/>
                </a:solidFill>
                <a:latin typeface="+mj-lt"/>
              </a:rPr>
              <a:t>du taux </a:t>
            </a:r>
            <a:r>
              <a:rPr lang="fr-FR" sz="1600" b="1" dirty="0">
                <a:solidFill>
                  <a:schemeClr val="tx2"/>
                </a:solidFill>
                <a:latin typeface="+mj-lt"/>
              </a:rPr>
              <a:t>AFR</a:t>
            </a:r>
            <a:endParaRPr lang="fr-FR" b="1" dirty="0">
              <a:solidFill>
                <a:schemeClr val="tx2"/>
              </a:solidFill>
              <a:latin typeface="+mj-lt"/>
            </a:endParaRPr>
          </a:p>
        </p:txBody>
      </p:sp>
      <p:sp>
        <p:nvSpPr>
          <p:cNvPr id="24" name="ZoneTexte 23"/>
          <p:cNvSpPr txBox="1"/>
          <p:nvPr/>
        </p:nvSpPr>
        <p:spPr>
          <a:xfrm>
            <a:off x="6429388" y="3571863"/>
            <a:ext cx="2071687" cy="338554"/>
          </a:xfrm>
          <a:prstGeom prst="rect">
            <a:avLst/>
          </a:prstGeom>
          <a:noFill/>
        </p:spPr>
        <p:txBody>
          <a:bodyPr>
            <a:spAutoFit/>
          </a:bodyPr>
          <a:lstStyle/>
          <a:p>
            <a:pPr algn="ctr">
              <a:defRPr/>
            </a:pPr>
            <a:r>
              <a:rPr lang="fr-FR" sz="1600" b="1" dirty="0">
                <a:solidFill>
                  <a:schemeClr val="tx2"/>
                </a:solidFill>
                <a:latin typeface="+mj-lt"/>
              </a:rPr>
              <a:t>Respect </a:t>
            </a:r>
            <a:r>
              <a:rPr lang="fr-FR" sz="1600" b="1" dirty="0" smtClean="0">
                <a:solidFill>
                  <a:schemeClr val="tx2"/>
                </a:solidFill>
                <a:latin typeface="+mj-lt"/>
              </a:rPr>
              <a:t>du taux </a:t>
            </a:r>
            <a:r>
              <a:rPr lang="fr-FR" sz="1600" b="1" dirty="0">
                <a:solidFill>
                  <a:schemeClr val="tx2"/>
                </a:solidFill>
                <a:latin typeface="+mj-lt"/>
              </a:rPr>
              <a:t>RDI </a:t>
            </a:r>
            <a:endParaRPr lang="fr-FR" b="1" dirty="0">
              <a:solidFill>
                <a:schemeClr val="tx2"/>
              </a:solidFill>
              <a:latin typeface="+mj-lt"/>
            </a:endParaRPr>
          </a:p>
        </p:txBody>
      </p:sp>
      <p:sp>
        <p:nvSpPr>
          <p:cNvPr id="44" name="Espace réservé du pied de page 43"/>
          <p:cNvSpPr>
            <a:spLocks noGrp="1"/>
          </p:cNvSpPr>
          <p:nvPr>
            <p:ph type="ftr" sz="quarter" idx="11"/>
          </p:nvPr>
        </p:nvSpPr>
        <p:spPr/>
        <p:txBody>
          <a:bodyPr/>
          <a:lstStyle/>
          <a:p>
            <a:r>
              <a:rPr lang="fr-FR" smtClean="0"/>
              <a:t>JP BOVE www.fcae.eu</a:t>
            </a:r>
            <a:endParaRPr lang="fr-FR"/>
          </a:p>
        </p:txBody>
      </p:sp>
      <p:sp>
        <p:nvSpPr>
          <p:cNvPr id="54" name="Titre 1"/>
          <p:cNvSpPr txBox="1">
            <a:spLocks/>
          </p:cNvSpPr>
          <p:nvPr/>
        </p:nvSpPr>
        <p:spPr>
          <a:xfrm>
            <a:off x="4429154" y="928670"/>
            <a:ext cx="4214812" cy="642938"/>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none" spc="0" normalizeH="0" baseline="0" noProof="0" dirty="0" smtClean="0">
                <a:ln>
                  <a:noFill/>
                </a:ln>
                <a:solidFill>
                  <a:srgbClr val="FF0000"/>
                </a:solidFill>
                <a:effectLst/>
                <a:uLnTx/>
                <a:uFillTx/>
                <a:latin typeface="+mj-lt"/>
                <a:ea typeface="+mj-ea"/>
                <a:cs typeface="+mj-cs"/>
              </a:rPr>
              <a:t>CUMULS ENTRE DEUX FINALITES D’AIDE</a:t>
            </a:r>
            <a:endParaRPr kumimoji="0" lang="fr-FR" sz="2400" b="1" i="0" u="none" strike="noStrike" kern="1200" cap="none" spc="0" normalizeH="0" baseline="0" noProof="0" dirty="0">
              <a:ln>
                <a:noFill/>
              </a:ln>
              <a:solidFill>
                <a:srgbClr val="FF0000"/>
              </a:solidFill>
              <a:effectLst/>
              <a:uLnTx/>
              <a:uFillTx/>
              <a:latin typeface="+mj-lt"/>
              <a:ea typeface="+mj-ea"/>
              <a:cs typeface="+mj-cs"/>
            </a:endParaRPr>
          </a:p>
        </p:txBody>
      </p:sp>
      <p:sp>
        <p:nvSpPr>
          <p:cNvPr id="25" name="Espace réservé du numéro de diapositive 24"/>
          <p:cNvSpPr>
            <a:spLocks noGrp="1"/>
          </p:cNvSpPr>
          <p:nvPr>
            <p:ph type="sldNum" sz="quarter" idx="12"/>
          </p:nvPr>
        </p:nvSpPr>
        <p:spPr/>
        <p:txBody>
          <a:bodyPr/>
          <a:lstStyle/>
          <a:p>
            <a:fld id="{2B825D18-8F47-4676-AC87-C8BC662B5306}" type="slidenum">
              <a:rPr lang="fr-FR" smtClean="0"/>
              <a:pPr/>
              <a:t>44</a:t>
            </a:fld>
            <a:endParaRPr lang="fr-FR" dirty="0"/>
          </a:p>
        </p:txBody>
      </p:sp>
      <p:sp>
        <p:nvSpPr>
          <p:cNvPr id="3" name="Espace réservé de la date 2"/>
          <p:cNvSpPr>
            <a:spLocks noGrp="1"/>
          </p:cNvSpPr>
          <p:nvPr>
            <p:ph type="dt" sz="half" idx="10"/>
          </p:nvPr>
        </p:nvSpPr>
        <p:spPr>
          <a:xfrm>
            <a:off x="3965642" y="6538912"/>
            <a:ext cx="2133600" cy="365125"/>
          </a:xfrm>
        </p:spPr>
        <p:txBody>
          <a:bodyPr/>
          <a:lstStyle/>
          <a:p>
            <a:fld id="{67A6E2DD-158D-4E59-9A01-401B891065C3}" type="datetime1">
              <a:rPr lang="fr-FR" smtClean="0"/>
              <a:t>23/11/2016</a:t>
            </a:fld>
            <a:endParaRPr lang="fr-FR" dirty="0"/>
          </a:p>
        </p:txBody>
      </p:sp>
      <p:sp>
        <p:nvSpPr>
          <p:cNvPr id="26" name="Rectangle 25"/>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7" name="Image 26"/>
          <p:cNvPicPr>
            <a:picLocks noChangeAspect="1"/>
          </p:cNvPicPr>
          <p:nvPr/>
        </p:nvPicPr>
        <p:blipFill>
          <a:blip r:embed="rId2"/>
          <a:stretch>
            <a:fillRect/>
          </a:stretch>
        </p:blipFill>
        <p:spPr>
          <a:xfrm>
            <a:off x="8608835" y="77911"/>
            <a:ext cx="564333" cy="370847"/>
          </a:xfrm>
          <a:prstGeom prst="rect">
            <a:avLst/>
          </a:prstGeom>
        </p:spPr>
      </p:pic>
      <p:pic>
        <p:nvPicPr>
          <p:cNvPr id="2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9" name="Image 2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additive="base">
                                        <p:cTn id="61" dur="500" fill="hold"/>
                                        <p:tgtEl>
                                          <p:spTgt spid="54"/>
                                        </p:tgtEl>
                                        <p:attrNameLst>
                                          <p:attrName>ppt_x</p:attrName>
                                        </p:attrNameLst>
                                      </p:cBhvr>
                                      <p:tavLst>
                                        <p:tav tm="0">
                                          <p:val>
                                            <p:strVal val="1+#ppt_w/2"/>
                                          </p:val>
                                        </p:tav>
                                        <p:tav tm="100000">
                                          <p:val>
                                            <p:strVal val="#ppt_x"/>
                                          </p:val>
                                        </p:tav>
                                      </p:tavLst>
                                    </p:anim>
                                    <p:anim calcmode="lin" valueType="num">
                                      <p:cBhvr additive="base">
                                        <p:cTn id="62"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ppt_x"/>
                                          </p:val>
                                        </p:tav>
                                        <p:tav tm="100000">
                                          <p:val>
                                            <p:strVal val="#ppt_x"/>
                                          </p:val>
                                        </p:tav>
                                      </p:tavLst>
                                    </p:anim>
                                    <p:anim calcmode="lin" valueType="num">
                                      <p:cBhvr additive="base">
                                        <p:cTn id="9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ppt_x"/>
                                          </p:val>
                                        </p:tav>
                                        <p:tav tm="100000">
                                          <p:val>
                                            <p:strVal val="#ppt_x"/>
                                          </p:val>
                                        </p:tav>
                                      </p:tavLst>
                                    </p:anim>
                                    <p:anim calcmode="lin" valueType="num">
                                      <p:cBhvr additive="base">
                                        <p:cTn id="9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fill="hold"/>
                                        <p:tgtEl>
                                          <p:spTgt spid="23"/>
                                        </p:tgtEl>
                                        <p:attrNameLst>
                                          <p:attrName>ppt_x</p:attrName>
                                        </p:attrNameLst>
                                      </p:cBhvr>
                                      <p:tavLst>
                                        <p:tav tm="0">
                                          <p:val>
                                            <p:strVal val="#ppt_x"/>
                                          </p:val>
                                        </p:tav>
                                        <p:tav tm="100000">
                                          <p:val>
                                            <p:strVal val="#ppt_x"/>
                                          </p:val>
                                        </p:tav>
                                      </p:tavLst>
                                    </p:anim>
                                    <p:anim calcmode="lin" valueType="num">
                                      <p:cBhvr additive="base">
                                        <p:cTn id="10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ppt_x"/>
                                          </p:val>
                                        </p:tav>
                                        <p:tav tm="100000">
                                          <p:val>
                                            <p:strVal val="#ppt_x"/>
                                          </p:val>
                                        </p:tav>
                                      </p:tavLst>
                                    </p:anim>
                                    <p:anim calcmode="lin" valueType="num">
                                      <p:cBhvr additive="base">
                                        <p:cTn id="11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P spid="10" grpId="0" animBg="1"/>
      <p:bldP spid="11" grpId="0" animBg="1"/>
      <p:bldP spid="12" grpId="0"/>
      <p:bldP spid="13" grpId="0" animBg="1"/>
      <p:bldP spid="15" grpId="0" animBg="1"/>
      <p:bldP spid="16" grpId="0" animBg="1"/>
      <p:bldP spid="17" grpId="0" animBg="1"/>
      <p:bldP spid="19" grpId="0" animBg="1"/>
      <p:bldP spid="20" grpId="0" animBg="1"/>
      <p:bldP spid="21" grpId="0" animBg="1"/>
      <p:bldP spid="22" grpId="0" animBg="1"/>
      <p:bldP spid="23" grpId="0"/>
      <p:bldP spid="24" grpId="0"/>
      <p:bldP spid="5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à coins arrondis 50"/>
          <p:cNvSpPr/>
          <p:nvPr/>
        </p:nvSpPr>
        <p:spPr>
          <a:xfrm>
            <a:off x="3857620" y="1857364"/>
            <a:ext cx="5214942" cy="3571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9" name="Rectangle à coins arrondis 48"/>
          <p:cNvSpPr/>
          <p:nvPr/>
        </p:nvSpPr>
        <p:spPr>
          <a:xfrm>
            <a:off x="142908" y="1928802"/>
            <a:ext cx="3428960" cy="36094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2" name="Flèche vers le haut 31"/>
          <p:cNvSpPr/>
          <p:nvPr/>
        </p:nvSpPr>
        <p:spPr>
          <a:xfrm>
            <a:off x="4857755" y="4071947"/>
            <a:ext cx="428625" cy="642937"/>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 name="Titre 1"/>
          <p:cNvSpPr>
            <a:spLocks noGrp="1"/>
          </p:cNvSpPr>
          <p:nvPr>
            <p:ph type="title"/>
          </p:nvPr>
        </p:nvSpPr>
        <p:spPr>
          <a:xfrm>
            <a:off x="-214346" y="1071546"/>
            <a:ext cx="4214812" cy="642938"/>
          </a:xfrm>
        </p:spPr>
        <p:txBody>
          <a:bodyPr>
            <a:normAutofit fontScale="90000"/>
          </a:bodyPr>
          <a:lstStyle/>
          <a:p>
            <a:pPr algn="ctr">
              <a:defRPr/>
            </a:pPr>
            <a:r>
              <a:rPr lang="fr-FR" sz="2400" b="1" dirty="0" smtClean="0">
                <a:solidFill>
                  <a:srgbClr val="FF0000"/>
                </a:solidFill>
              </a:rPr>
              <a:t>CUMULS D’AIDES DIFFERENTES SUR UNE MEME DEPENSE</a:t>
            </a:r>
            <a:endParaRPr lang="fr-FR" sz="2400" b="1" dirty="0">
              <a:solidFill>
                <a:srgbClr val="FF0000"/>
              </a:solidFill>
            </a:endParaRPr>
          </a:p>
        </p:txBody>
      </p:sp>
      <p:sp>
        <p:nvSpPr>
          <p:cNvPr id="25" name="Rectangle à coins arrondis 24"/>
          <p:cNvSpPr/>
          <p:nvPr/>
        </p:nvSpPr>
        <p:spPr>
          <a:xfrm>
            <a:off x="4000496" y="2143116"/>
            <a:ext cx="4929187" cy="714375"/>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1 aide avec assiette définie et 1 aide sans assiette définie</a:t>
            </a:r>
          </a:p>
        </p:txBody>
      </p:sp>
      <p:sp>
        <p:nvSpPr>
          <p:cNvPr id="27" name="Rectangle 26"/>
          <p:cNvSpPr/>
          <p:nvPr/>
        </p:nvSpPr>
        <p:spPr>
          <a:xfrm>
            <a:off x="4071934" y="3000392"/>
            <a:ext cx="1928812" cy="428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rgbClr val="FFFF00"/>
                </a:solidFill>
              </a:rPr>
              <a:t>Assiette RDI</a:t>
            </a:r>
          </a:p>
        </p:txBody>
      </p:sp>
      <p:sp>
        <p:nvSpPr>
          <p:cNvPr id="28" name="Rectangle 27"/>
          <p:cNvSpPr/>
          <p:nvPr/>
        </p:nvSpPr>
        <p:spPr>
          <a:xfrm>
            <a:off x="6715120" y="3000382"/>
            <a:ext cx="2000283" cy="428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rgbClr val="FFFF00"/>
                </a:solidFill>
              </a:rPr>
              <a:t>Pas d’assiette</a:t>
            </a:r>
          </a:p>
        </p:txBody>
      </p:sp>
      <p:sp>
        <p:nvSpPr>
          <p:cNvPr id="30" name="Rectangle à coins arrondis 29"/>
          <p:cNvSpPr/>
          <p:nvPr/>
        </p:nvSpPr>
        <p:spPr>
          <a:xfrm>
            <a:off x="4357683" y="4857763"/>
            <a:ext cx="1357313" cy="428625"/>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RDI</a:t>
            </a:r>
          </a:p>
        </p:txBody>
      </p:sp>
      <p:sp>
        <p:nvSpPr>
          <p:cNvPr id="31" name="ZoneTexte 30"/>
          <p:cNvSpPr txBox="1"/>
          <p:nvPr/>
        </p:nvSpPr>
        <p:spPr>
          <a:xfrm>
            <a:off x="3929059" y="3457582"/>
            <a:ext cx="2286000" cy="707886"/>
          </a:xfrm>
          <a:prstGeom prst="rect">
            <a:avLst/>
          </a:prstGeom>
          <a:noFill/>
        </p:spPr>
        <p:txBody>
          <a:bodyPr wrap="square">
            <a:spAutoFit/>
          </a:bodyPr>
          <a:lstStyle/>
          <a:p>
            <a:pPr algn="ctr">
              <a:defRPr/>
            </a:pPr>
            <a:r>
              <a:rPr lang="fr-FR" sz="2000" b="1" dirty="0">
                <a:solidFill>
                  <a:schemeClr val="tx2"/>
                </a:solidFill>
                <a:latin typeface="+mj-lt"/>
              </a:rPr>
              <a:t>Respect </a:t>
            </a:r>
            <a:r>
              <a:rPr lang="fr-FR" sz="2000" b="1" dirty="0" smtClean="0">
                <a:solidFill>
                  <a:schemeClr val="tx2"/>
                </a:solidFill>
                <a:latin typeface="+mj-lt"/>
              </a:rPr>
              <a:t>du taux </a:t>
            </a:r>
            <a:r>
              <a:rPr lang="fr-FR" sz="2000" b="1" dirty="0">
                <a:solidFill>
                  <a:schemeClr val="tx2"/>
                </a:solidFill>
                <a:latin typeface="+mj-lt"/>
              </a:rPr>
              <a:t>RDI </a:t>
            </a:r>
            <a:endParaRPr lang="fr-FR" b="1" dirty="0">
              <a:solidFill>
                <a:schemeClr val="tx2"/>
              </a:solidFill>
              <a:latin typeface="+mj-lt"/>
            </a:endParaRPr>
          </a:p>
        </p:txBody>
      </p:sp>
      <p:sp>
        <p:nvSpPr>
          <p:cNvPr id="33" name="Flèche vers le haut 32"/>
          <p:cNvSpPr/>
          <p:nvPr/>
        </p:nvSpPr>
        <p:spPr>
          <a:xfrm>
            <a:off x="7358082" y="4071962"/>
            <a:ext cx="428625" cy="642922"/>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4" name="Rectangle à coins arrondis 33"/>
          <p:cNvSpPr/>
          <p:nvPr/>
        </p:nvSpPr>
        <p:spPr>
          <a:xfrm>
            <a:off x="6500823" y="4857740"/>
            <a:ext cx="2286016" cy="357210"/>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t>Ex Aide jeune pousse</a:t>
            </a:r>
          </a:p>
        </p:txBody>
      </p:sp>
      <p:sp>
        <p:nvSpPr>
          <p:cNvPr id="37" name="Rectangle à coins arrondis 36"/>
          <p:cNvSpPr/>
          <p:nvPr/>
        </p:nvSpPr>
        <p:spPr>
          <a:xfrm>
            <a:off x="285720" y="2143121"/>
            <a:ext cx="3071834" cy="64293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800" b="1" dirty="0"/>
              <a:t>2 aides de finalités différentes sur même assiette</a:t>
            </a:r>
          </a:p>
        </p:txBody>
      </p:sp>
      <p:sp>
        <p:nvSpPr>
          <p:cNvPr id="38" name="Rectangle 37"/>
          <p:cNvSpPr/>
          <p:nvPr/>
        </p:nvSpPr>
        <p:spPr>
          <a:xfrm>
            <a:off x="785771" y="2928948"/>
            <a:ext cx="2143125" cy="35718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solidFill>
                  <a:srgbClr val="FFFF00"/>
                </a:solidFill>
              </a:rPr>
              <a:t>Ex: machine M</a:t>
            </a:r>
          </a:p>
        </p:txBody>
      </p:sp>
      <p:sp>
        <p:nvSpPr>
          <p:cNvPr id="39" name="Rectangle à coins arrondis 38"/>
          <p:cNvSpPr/>
          <p:nvPr/>
        </p:nvSpPr>
        <p:spPr>
          <a:xfrm>
            <a:off x="785771" y="4429135"/>
            <a:ext cx="1000125" cy="785813"/>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AFR 1</a:t>
            </a:r>
          </a:p>
        </p:txBody>
      </p:sp>
      <p:sp>
        <p:nvSpPr>
          <p:cNvPr id="40" name="Rectangle à coins arrondis 39"/>
          <p:cNvSpPr/>
          <p:nvPr/>
        </p:nvSpPr>
        <p:spPr>
          <a:xfrm>
            <a:off x="2143084" y="4429135"/>
            <a:ext cx="1000125" cy="785813"/>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Aide </a:t>
            </a:r>
            <a:r>
              <a:rPr lang="fr-FR" b="1" dirty="0" err="1"/>
              <a:t>Envir</a:t>
            </a:r>
            <a:r>
              <a:rPr lang="fr-FR" b="1" dirty="0"/>
              <a:t>.</a:t>
            </a:r>
          </a:p>
        </p:txBody>
      </p:sp>
      <p:sp>
        <p:nvSpPr>
          <p:cNvPr id="41" name="Rectangle avec flèche vers le haut 40"/>
          <p:cNvSpPr/>
          <p:nvPr/>
        </p:nvSpPr>
        <p:spPr>
          <a:xfrm>
            <a:off x="642896" y="3286135"/>
            <a:ext cx="2571750" cy="1071563"/>
          </a:xfrm>
          <a:prstGeom prst="upArrow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solidFill>
                  <a:schemeClr val="tx2"/>
                </a:solidFill>
              </a:rPr>
              <a:t>Montant d’aide du régime le + favorable</a:t>
            </a:r>
          </a:p>
        </p:txBody>
      </p:sp>
      <p:sp>
        <p:nvSpPr>
          <p:cNvPr id="52" name="ZoneTexte 51"/>
          <p:cNvSpPr txBox="1"/>
          <p:nvPr/>
        </p:nvSpPr>
        <p:spPr>
          <a:xfrm>
            <a:off x="6429388" y="3435494"/>
            <a:ext cx="2500317" cy="707886"/>
          </a:xfrm>
          <a:prstGeom prst="rect">
            <a:avLst/>
          </a:prstGeom>
          <a:noFill/>
        </p:spPr>
        <p:txBody>
          <a:bodyPr wrap="square">
            <a:spAutoFit/>
          </a:bodyPr>
          <a:lstStyle/>
          <a:p>
            <a:pPr algn="ctr">
              <a:defRPr/>
            </a:pPr>
            <a:r>
              <a:rPr lang="fr-FR" sz="2000" b="1" dirty="0">
                <a:solidFill>
                  <a:schemeClr val="tx2"/>
                </a:solidFill>
                <a:latin typeface="+mj-lt"/>
              </a:rPr>
              <a:t>Respect </a:t>
            </a:r>
            <a:r>
              <a:rPr lang="fr-FR" sz="2000" b="1" dirty="0" smtClean="0">
                <a:solidFill>
                  <a:schemeClr val="tx2"/>
                </a:solidFill>
                <a:latin typeface="+mj-lt"/>
              </a:rPr>
              <a:t>du montant </a:t>
            </a:r>
            <a:r>
              <a:rPr lang="fr-FR" sz="2000" b="1" dirty="0">
                <a:solidFill>
                  <a:schemeClr val="tx2"/>
                </a:solidFill>
                <a:latin typeface="+mj-lt"/>
              </a:rPr>
              <a:t>du régime</a:t>
            </a:r>
            <a:endParaRPr lang="fr-FR" b="1" dirty="0">
              <a:solidFill>
                <a:schemeClr val="tx2"/>
              </a:solidFill>
              <a:latin typeface="+mj-lt"/>
            </a:endParaRPr>
          </a:p>
        </p:txBody>
      </p:sp>
      <p:sp>
        <p:nvSpPr>
          <p:cNvPr id="44" name="Espace réservé du pied de page 43"/>
          <p:cNvSpPr>
            <a:spLocks noGrp="1"/>
          </p:cNvSpPr>
          <p:nvPr>
            <p:ph type="ftr" sz="quarter" idx="11"/>
          </p:nvPr>
        </p:nvSpPr>
        <p:spPr/>
        <p:txBody>
          <a:bodyPr/>
          <a:lstStyle/>
          <a:p>
            <a:r>
              <a:rPr lang="fr-FR" smtClean="0"/>
              <a:t>JP BOVE www.fcae.eu</a:t>
            </a:r>
            <a:endParaRPr lang="fr-FR"/>
          </a:p>
        </p:txBody>
      </p:sp>
      <p:sp>
        <p:nvSpPr>
          <p:cNvPr id="53" name="Espace réservé du numéro de diapositive 52"/>
          <p:cNvSpPr>
            <a:spLocks noGrp="1"/>
          </p:cNvSpPr>
          <p:nvPr>
            <p:ph type="sldNum" sz="quarter" idx="12"/>
          </p:nvPr>
        </p:nvSpPr>
        <p:spPr/>
        <p:txBody>
          <a:bodyPr/>
          <a:lstStyle/>
          <a:p>
            <a:fld id="{2B825D18-8F47-4676-AC87-C8BC662B5306}" type="slidenum">
              <a:rPr lang="fr-FR" smtClean="0"/>
              <a:pPr/>
              <a:t>45</a:t>
            </a:fld>
            <a:endParaRPr lang="fr-FR" dirty="0"/>
          </a:p>
        </p:txBody>
      </p:sp>
      <p:sp>
        <p:nvSpPr>
          <p:cNvPr id="54" name="Titre 1"/>
          <p:cNvSpPr txBox="1">
            <a:spLocks/>
          </p:cNvSpPr>
          <p:nvPr/>
        </p:nvSpPr>
        <p:spPr>
          <a:xfrm>
            <a:off x="4000496" y="1000112"/>
            <a:ext cx="5000628" cy="642938"/>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none" spc="0" normalizeH="0" baseline="0" noProof="0" dirty="0" smtClean="0">
                <a:ln>
                  <a:noFill/>
                </a:ln>
                <a:solidFill>
                  <a:srgbClr val="FF0000"/>
                </a:solidFill>
                <a:effectLst/>
                <a:uLnTx/>
                <a:uFillTx/>
                <a:latin typeface="+mj-lt"/>
                <a:ea typeface="+mj-ea"/>
                <a:cs typeface="+mj-cs"/>
              </a:rPr>
              <a:t>CUMULS D’AIDES AVEC ET SANS ASSIETTE</a:t>
            </a:r>
            <a:endParaRPr kumimoji="0" lang="fr-FR" sz="2400" b="1" i="0" u="none" strike="noStrike" kern="1200" cap="none" spc="0" normalizeH="0" baseline="0" noProof="0" dirty="0">
              <a:ln>
                <a:noFill/>
              </a:ln>
              <a:solidFill>
                <a:srgbClr val="FF0000"/>
              </a:solidFill>
              <a:effectLst/>
              <a:uLnTx/>
              <a:uFillTx/>
              <a:latin typeface="+mj-lt"/>
              <a:ea typeface="+mj-ea"/>
              <a:cs typeface="+mj-cs"/>
            </a:endParaRPr>
          </a:p>
        </p:txBody>
      </p:sp>
      <p:sp>
        <p:nvSpPr>
          <p:cNvPr id="3" name="Espace réservé de la date 2"/>
          <p:cNvSpPr>
            <a:spLocks noGrp="1"/>
          </p:cNvSpPr>
          <p:nvPr>
            <p:ph type="dt" sz="half" idx="10"/>
          </p:nvPr>
        </p:nvSpPr>
        <p:spPr>
          <a:xfrm>
            <a:off x="4081459" y="6549684"/>
            <a:ext cx="2133600" cy="365125"/>
          </a:xfrm>
        </p:spPr>
        <p:txBody>
          <a:bodyPr/>
          <a:lstStyle/>
          <a:p>
            <a:fld id="{4ACBC432-BC05-4D9F-998E-38EDD94F6D9B}" type="datetime1">
              <a:rPr lang="fr-FR" smtClean="0"/>
              <a:t>23/11/2016</a:t>
            </a:fld>
            <a:endParaRPr lang="fr-FR" dirty="0"/>
          </a:p>
        </p:txBody>
      </p:sp>
      <p:sp>
        <p:nvSpPr>
          <p:cNvPr id="23" name="Rectangle 22"/>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4" name="Image 23"/>
          <p:cNvPicPr>
            <a:picLocks noChangeAspect="1"/>
          </p:cNvPicPr>
          <p:nvPr/>
        </p:nvPicPr>
        <p:blipFill>
          <a:blip r:embed="rId2"/>
          <a:stretch>
            <a:fillRect/>
          </a:stretch>
        </p:blipFill>
        <p:spPr>
          <a:xfrm>
            <a:off x="8608835" y="77911"/>
            <a:ext cx="564333" cy="370847"/>
          </a:xfrm>
          <a:prstGeom prst="rect">
            <a:avLst/>
          </a:prstGeom>
        </p:spPr>
      </p:pic>
      <p:pic>
        <p:nvPicPr>
          <p:cNvPr id="26"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29" name="Image 2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500" fill="hold"/>
                                        <p:tgtEl>
                                          <p:spTgt spid="52"/>
                                        </p:tgtEl>
                                        <p:attrNameLst>
                                          <p:attrName>ppt_x</p:attrName>
                                        </p:attrNameLst>
                                      </p:cBhvr>
                                      <p:tavLst>
                                        <p:tav tm="0">
                                          <p:val>
                                            <p:strVal val="#ppt_x"/>
                                          </p:val>
                                        </p:tav>
                                        <p:tav tm="100000">
                                          <p:val>
                                            <p:strVal val="#ppt_x"/>
                                          </p:val>
                                        </p:tav>
                                      </p:tavLst>
                                    </p:anim>
                                    <p:anim calcmode="lin" valueType="num">
                                      <p:cBhvr additive="base">
                                        <p:cTn id="6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additive="base">
                                        <p:cTn id="67" dur="500" fill="hold"/>
                                        <p:tgtEl>
                                          <p:spTgt spid="2"/>
                                        </p:tgtEl>
                                        <p:attrNameLst>
                                          <p:attrName>ppt_x</p:attrName>
                                        </p:attrNameLst>
                                      </p:cBhvr>
                                      <p:tavLst>
                                        <p:tav tm="0">
                                          <p:val>
                                            <p:strVal val="0-#ppt_w/2"/>
                                          </p:val>
                                        </p:tav>
                                        <p:tav tm="100000">
                                          <p:val>
                                            <p:strVal val="#ppt_x"/>
                                          </p:val>
                                        </p:tav>
                                      </p:tavLst>
                                    </p:anim>
                                    <p:anim calcmode="lin" valueType="num">
                                      <p:cBhvr additive="base">
                                        <p:cTn id="6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ppt_x"/>
                                          </p:val>
                                        </p:tav>
                                        <p:tav tm="100000">
                                          <p:val>
                                            <p:strVal val="#ppt_x"/>
                                          </p:val>
                                        </p:tav>
                                      </p:tavLst>
                                    </p:anim>
                                    <p:anim calcmode="lin" valueType="num">
                                      <p:cBhvr additive="base">
                                        <p:cTn id="8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ppt_x"/>
                                          </p:val>
                                        </p:tav>
                                        <p:tav tm="100000">
                                          <p:val>
                                            <p:strVal val="#ppt_x"/>
                                          </p:val>
                                        </p:tav>
                                      </p:tavLst>
                                    </p:anim>
                                    <p:anim calcmode="lin" valueType="num">
                                      <p:cBhvr additive="base">
                                        <p:cTn id="8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additive="base">
                                        <p:cTn id="91" dur="500" fill="hold"/>
                                        <p:tgtEl>
                                          <p:spTgt spid="40"/>
                                        </p:tgtEl>
                                        <p:attrNameLst>
                                          <p:attrName>ppt_x</p:attrName>
                                        </p:attrNameLst>
                                      </p:cBhvr>
                                      <p:tavLst>
                                        <p:tav tm="0">
                                          <p:val>
                                            <p:strVal val="#ppt_x"/>
                                          </p:val>
                                        </p:tav>
                                        <p:tav tm="100000">
                                          <p:val>
                                            <p:strVal val="#ppt_x"/>
                                          </p:val>
                                        </p:tav>
                                      </p:tavLst>
                                    </p:anim>
                                    <p:anim calcmode="lin" valueType="num">
                                      <p:cBhvr additive="base">
                                        <p:cTn id="9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fill="hold"/>
                                        <p:tgtEl>
                                          <p:spTgt spid="41"/>
                                        </p:tgtEl>
                                        <p:attrNameLst>
                                          <p:attrName>ppt_x</p:attrName>
                                        </p:attrNameLst>
                                      </p:cBhvr>
                                      <p:tavLst>
                                        <p:tav tm="0">
                                          <p:val>
                                            <p:strVal val="#ppt_x"/>
                                          </p:val>
                                        </p:tav>
                                        <p:tav tm="100000">
                                          <p:val>
                                            <p:strVal val="#ppt_x"/>
                                          </p:val>
                                        </p:tav>
                                      </p:tavLst>
                                    </p:anim>
                                    <p:anim calcmode="lin" valueType="num">
                                      <p:cBhvr additive="base">
                                        <p:cTn id="9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p:bldP spid="25" grpId="0" animBg="1"/>
      <p:bldP spid="27" grpId="0" animBg="1"/>
      <p:bldP spid="28" grpId="0" animBg="1"/>
      <p:bldP spid="30" grpId="0" animBg="1"/>
      <p:bldP spid="31" grpId="0"/>
      <p:bldP spid="33" grpId="0" animBg="1"/>
      <p:bldP spid="34" grpId="0" animBg="1"/>
      <p:bldP spid="37" grpId="0" animBg="1"/>
      <p:bldP spid="38" grpId="0" animBg="1"/>
      <p:bldP spid="39" grpId="0" animBg="1"/>
      <p:bldP spid="40" grpId="0" animBg="1"/>
      <p:bldP spid="41" grpId="0" animBg="1"/>
      <p:bldP spid="52" grpId="0"/>
      <p:bldP spid="5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14546" y="1000108"/>
            <a:ext cx="4214812" cy="642938"/>
          </a:xfrm>
        </p:spPr>
        <p:txBody>
          <a:bodyPr>
            <a:normAutofit fontScale="90000"/>
          </a:bodyPr>
          <a:lstStyle/>
          <a:p>
            <a:pPr algn="ctr">
              <a:defRPr/>
            </a:pPr>
            <a:r>
              <a:rPr lang="fr-FR" sz="2400" b="1" dirty="0" smtClean="0">
                <a:solidFill>
                  <a:srgbClr val="FF0000"/>
                </a:solidFill>
              </a:rPr>
              <a:t>CUMUL DE DEUX AIDES SANS ASSIETTES</a:t>
            </a:r>
            <a:endParaRPr lang="fr-FR" sz="2400" b="1" dirty="0">
              <a:solidFill>
                <a:srgbClr val="FF0000"/>
              </a:solidFill>
            </a:endParaRPr>
          </a:p>
        </p:txBody>
      </p:sp>
      <p:sp>
        <p:nvSpPr>
          <p:cNvPr id="53" name="Espace réservé du numéro de diapositive 52"/>
          <p:cNvSpPr>
            <a:spLocks noGrp="1"/>
          </p:cNvSpPr>
          <p:nvPr>
            <p:ph type="sldNum" sz="quarter" idx="12"/>
          </p:nvPr>
        </p:nvSpPr>
        <p:spPr/>
        <p:txBody>
          <a:bodyPr/>
          <a:lstStyle/>
          <a:p>
            <a:fld id="{2B825D18-8F47-4676-AC87-C8BC662B5306}" type="slidenum">
              <a:rPr lang="fr-FR" smtClean="0"/>
              <a:pPr/>
              <a:t>46</a:t>
            </a:fld>
            <a:endParaRPr lang="fr-FR"/>
          </a:p>
        </p:txBody>
      </p:sp>
      <p:sp>
        <p:nvSpPr>
          <p:cNvPr id="54" name="Rectangle à coins arrondis 53"/>
          <p:cNvSpPr/>
          <p:nvPr/>
        </p:nvSpPr>
        <p:spPr>
          <a:xfrm>
            <a:off x="1643042" y="1857364"/>
            <a:ext cx="5643602" cy="37862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5" name="Rectangle à coins arrondis 54"/>
          <p:cNvSpPr/>
          <p:nvPr/>
        </p:nvSpPr>
        <p:spPr>
          <a:xfrm>
            <a:off x="2000232" y="2071678"/>
            <a:ext cx="4857784" cy="500063"/>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smtClean="0"/>
              <a:t>Pas d’assiette éligible définie</a:t>
            </a:r>
            <a:endParaRPr lang="fr-FR" sz="2000" b="1" dirty="0"/>
          </a:p>
        </p:txBody>
      </p:sp>
      <p:sp>
        <p:nvSpPr>
          <p:cNvPr id="56" name="Rectangle à coins arrondis 55"/>
          <p:cNvSpPr/>
          <p:nvPr/>
        </p:nvSpPr>
        <p:spPr>
          <a:xfrm>
            <a:off x="2214546" y="4500577"/>
            <a:ext cx="2000250" cy="1000125"/>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b="1" dirty="0"/>
              <a:t>Ex </a:t>
            </a:r>
            <a:r>
              <a:rPr lang="fr-FR" b="1" dirty="0" smtClean="0"/>
              <a:t> Aide </a:t>
            </a:r>
            <a:r>
              <a:rPr lang="fr-FR" b="1" dirty="0"/>
              <a:t>jeune pousse</a:t>
            </a:r>
          </a:p>
        </p:txBody>
      </p:sp>
      <p:sp>
        <p:nvSpPr>
          <p:cNvPr id="57" name="Rectangle à coins arrondis 56"/>
          <p:cNvSpPr/>
          <p:nvPr/>
        </p:nvSpPr>
        <p:spPr>
          <a:xfrm>
            <a:off x="4786326" y="4500577"/>
            <a:ext cx="1785938" cy="1000125"/>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a:t>Ex « de </a:t>
            </a:r>
            <a:r>
              <a:rPr lang="fr-FR" sz="2000" b="1" dirty="0" err="1"/>
              <a:t>minimis</a:t>
            </a:r>
            <a:r>
              <a:rPr lang="fr-FR" sz="2000" b="1" dirty="0"/>
              <a:t> »</a:t>
            </a:r>
          </a:p>
        </p:txBody>
      </p:sp>
      <p:sp>
        <p:nvSpPr>
          <p:cNvPr id="58" name="Rectangle avec flèche vers le haut 57"/>
          <p:cNvSpPr/>
          <p:nvPr/>
        </p:nvSpPr>
        <p:spPr>
          <a:xfrm>
            <a:off x="2000232" y="2714620"/>
            <a:ext cx="4857784" cy="1143008"/>
          </a:xfrm>
          <a:prstGeom prst="upArrow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000" b="1" dirty="0" smtClean="0">
                <a:solidFill>
                  <a:schemeClr val="tx2"/>
                </a:solidFill>
              </a:rPr>
              <a:t>Le total des deux aides respecte le </a:t>
            </a:r>
            <a:r>
              <a:rPr lang="fr-FR" sz="2000" b="1" dirty="0">
                <a:solidFill>
                  <a:schemeClr val="tx2"/>
                </a:solidFill>
              </a:rPr>
              <a:t>Montant d’aide du régime le plus </a:t>
            </a:r>
            <a:r>
              <a:rPr lang="fr-FR" sz="2000" b="1" dirty="0" smtClean="0">
                <a:solidFill>
                  <a:schemeClr val="tx2"/>
                </a:solidFill>
              </a:rPr>
              <a:t>favorable</a:t>
            </a:r>
            <a:endParaRPr lang="fr-FR" sz="2000" b="1" dirty="0">
              <a:solidFill>
                <a:schemeClr val="tx2"/>
              </a:solidFill>
            </a:endParaRPr>
          </a:p>
        </p:txBody>
      </p:sp>
      <p:sp>
        <p:nvSpPr>
          <p:cNvPr id="59" name="Flèche vers le haut 58"/>
          <p:cNvSpPr/>
          <p:nvPr/>
        </p:nvSpPr>
        <p:spPr>
          <a:xfrm>
            <a:off x="5357818" y="4000504"/>
            <a:ext cx="428625" cy="428623"/>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0" name="Flèche vers le haut 59"/>
          <p:cNvSpPr/>
          <p:nvPr/>
        </p:nvSpPr>
        <p:spPr>
          <a:xfrm>
            <a:off x="3000364" y="4000505"/>
            <a:ext cx="428625" cy="428628"/>
          </a:xfrm>
          <a:prstGeom prst="upArrow">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 name="Espace réservé du pied de page 5"/>
          <p:cNvSpPr>
            <a:spLocks noGrp="1"/>
          </p:cNvSpPr>
          <p:nvPr>
            <p:ph type="ftr" sz="quarter" idx="11"/>
          </p:nvPr>
        </p:nvSpPr>
        <p:spPr bwMode="auto">
          <a:xfrm>
            <a:off x="1776814" y="6244003"/>
            <a:ext cx="5562600" cy="365125"/>
          </a:xfrm>
          <a:noFill/>
          <a:ln>
            <a:miter lim="800000"/>
            <a:headEnd/>
            <a:tailEnd/>
          </a:ln>
        </p:spPr>
        <p:txBody>
          <a:bodyPr wrap="square" lIns="91440" tIns="45720" rIns="91440" bIns="45720" numCol="1" anchorCtr="0" compatLnSpc="1">
            <a:prstTxWarp prst="textNoShape">
              <a:avLst/>
            </a:prstTxWarp>
          </a:bodyPr>
          <a:lstStyle/>
          <a:p>
            <a:r>
              <a:rPr lang="fr-FR" dirty="0" smtClean="0">
                <a:ea typeface="ヒラギノ角ゴ Pro W3"/>
                <a:cs typeface="ヒラギノ角ゴ Pro W3"/>
              </a:rPr>
              <a:t>JP BOVE www.fcae.eu</a:t>
            </a:r>
          </a:p>
        </p:txBody>
      </p:sp>
      <p:sp>
        <p:nvSpPr>
          <p:cNvPr id="3" name="Espace réservé de la date 2"/>
          <p:cNvSpPr>
            <a:spLocks noGrp="1"/>
          </p:cNvSpPr>
          <p:nvPr>
            <p:ph type="dt" sz="half" idx="10"/>
          </p:nvPr>
        </p:nvSpPr>
        <p:spPr>
          <a:xfrm>
            <a:off x="4139952" y="6492875"/>
            <a:ext cx="2133600" cy="365125"/>
          </a:xfrm>
        </p:spPr>
        <p:txBody>
          <a:bodyPr/>
          <a:lstStyle/>
          <a:p>
            <a:fld id="{5C8CEBCD-FD14-469F-A629-57002391BD69}" type="datetime1">
              <a:rPr lang="fr-FR" smtClean="0"/>
              <a:t>23/11/2016</a:t>
            </a:fld>
            <a:endParaRPr lang="fr-FR" dirty="0"/>
          </a:p>
        </p:txBody>
      </p:sp>
      <p:sp>
        <p:nvSpPr>
          <p:cNvPr id="13" name="Rectangle 12"/>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4" name="Image 13"/>
          <p:cNvPicPr>
            <a:picLocks noChangeAspect="1"/>
          </p:cNvPicPr>
          <p:nvPr/>
        </p:nvPicPr>
        <p:blipFill>
          <a:blip r:embed="rId2"/>
          <a:stretch>
            <a:fillRect/>
          </a:stretch>
        </p:blipFill>
        <p:spPr>
          <a:xfrm>
            <a:off x="8608835" y="77911"/>
            <a:ext cx="564333" cy="370847"/>
          </a:xfrm>
          <a:prstGeom prst="rect">
            <a:avLst/>
          </a:prstGeom>
        </p:spPr>
      </p:pic>
      <p:pic>
        <p:nvPicPr>
          <p:cNvPr id="15"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ppt_x"/>
                                          </p:val>
                                        </p:tav>
                                        <p:tav tm="100000">
                                          <p:val>
                                            <p:strVal val="#ppt_x"/>
                                          </p:val>
                                        </p:tav>
                                      </p:tavLst>
                                    </p:anim>
                                    <p:anim calcmode="lin" valueType="num">
                                      <p:cBhvr additive="base">
                                        <p:cTn id="1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fill="hold"/>
                                        <p:tgtEl>
                                          <p:spTgt spid="58"/>
                                        </p:tgtEl>
                                        <p:attrNameLst>
                                          <p:attrName>ppt_x</p:attrName>
                                        </p:attrNameLst>
                                      </p:cBhvr>
                                      <p:tavLst>
                                        <p:tav tm="0">
                                          <p:val>
                                            <p:strVal val="#ppt_x"/>
                                          </p:val>
                                        </p:tav>
                                        <p:tav tm="100000">
                                          <p:val>
                                            <p:strVal val="#ppt_x"/>
                                          </p:val>
                                        </p:tav>
                                      </p:tavLst>
                                    </p:anim>
                                    <p:anim calcmode="lin" valueType="num">
                                      <p:cBhvr additive="base">
                                        <p:cTn id="26"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ppt_x"/>
                                          </p:val>
                                        </p:tav>
                                        <p:tav tm="100000">
                                          <p:val>
                                            <p:strVal val="#ppt_x"/>
                                          </p:val>
                                        </p:tav>
                                      </p:tavLst>
                                    </p:anim>
                                    <p:anim calcmode="lin" valueType="num">
                                      <p:cBhvr additive="base">
                                        <p:cTn id="32"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ppt_x"/>
                                          </p:val>
                                        </p:tav>
                                        <p:tav tm="100000">
                                          <p:val>
                                            <p:strVal val="#ppt_x"/>
                                          </p:val>
                                        </p:tav>
                                      </p:tavLst>
                                    </p:anim>
                                    <p:anim calcmode="lin" valueType="num">
                                      <p:cBhvr additive="base">
                                        <p:cTn id="3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0" y="5357826"/>
            <a:ext cx="9144000"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 name="Rectangle à coins arrondis 5"/>
          <p:cNvSpPr/>
          <p:nvPr/>
        </p:nvSpPr>
        <p:spPr>
          <a:xfrm>
            <a:off x="0" y="785794"/>
            <a:ext cx="2714612" cy="4286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142844" y="857231"/>
            <a:ext cx="9144000" cy="5072099"/>
          </a:xfrm>
        </p:spPr>
        <p:txBody>
          <a:bodyPr>
            <a:normAutofit fontScale="62500" lnSpcReduction="20000"/>
          </a:bodyPr>
          <a:lstStyle/>
          <a:p>
            <a:pPr marL="412052" eaLnBrk="1" fontAlgn="auto" hangingPunct="1">
              <a:spcAft>
                <a:spcPts val="0"/>
              </a:spcAft>
              <a:buFont typeface="Wingdings" pitchFamily="2" charset="2"/>
              <a:buNone/>
              <a:defRPr/>
            </a:pPr>
            <a:r>
              <a:rPr lang="fr-FR" sz="4000" b="1" dirty="0" smtClean="0">
                <a:solidFill>
                  <a:srgbClr val="FF0000"/>
                </a:solidFill>
              </a:rPr>
              <a:t>CAS PRATIQUE</a:t>
            </a:r>
          </a:p>
          <a:p>
            <a:pPr marL="3040952" lvl="6">
              <a:buFont typeface="Wingdings"/>
              <a:buChar char=""/>
              <a:defRPr/>
            </a:pPr>
            <a:endParaRPr lang="fr-FR" sz="900" u="sng" dirty="0" smtClean="0">
              <a:solidFill>
                <a:schemeClr val="tx2"/>
              </a:solidFill>
            </a:endParaRPr>
          </a:p>
          <a:p>
            <a:pPr marL="412052" eaLnBrk="1" fontAlgn="auto" hangingPunct="1">
              <a:spcAft>
                <a:spcPts val="0"/>
              </a:spcAft>
              <a:buFont typeface="Wingdings"/>
              <a:buChar char=""/>
              <a:defRPr/>
            </a:pPr>
            <a:r>
              <a:rPr lang="fr-FR" u="sng" dirty="0" smtClean="0">
                <a:solidFill>
                  <a:schemeClr val="tx2"/>
                </a:solidFill>
              </a:rPr>
              <a:t>L’entreprise </a:t>
            </a:r>
            <a:r>
              <a:rPr lang="fr-FR" b="1" u="sng" dirty="0" smtClean="0">
                <a:solidFill>
                  <a:schemeClr val="tx2"/>
                </a:solidFill>
              </a:rPr>
              <a:t>ALPHA </a:t>
            </a:r>
            <a:r>
              <a:rPr lang="fr-FR" dirty="0" smtClean="0">
                <a:solidFill>
                  <a:schemeClr val="tx2"/>
                </a:solidFill>
              </a:rPr>
              <a:t>de </a:t>
            </a:r>
            <a:r>
              <a:rPr lang="fr-FR" b="1" dirty="0" smtClean="0">
                <a:solidFill>
                  <a:schemeClr val="tx2"/>
                </a:solidFill>
              </a:rPr>
              <a:t>235 salariés</a:t>
            </a:r>
            <a:r>
              <a:rPr lang="fr-FR" dirty="0" smtClean="0">
                <a:solidFill>
                  <a:schemeClr val="tx2"/>
                </a:solidFill>
              </a:rPr>
              <a:t>, d’un chiffre d’affaires de </a:t>
            </a:r>
            <a:r>
              <a:rPr lang="fr-FR" b="1" dirty="0" smtClean="0">
                <a:solidFill>
                  <a:schemeClr val="tx2"/>
                </a:solidFill>
              </a:rPr>
              <a:t>43 M€ </a:t>
            </a:r>
            <a:r>
              <a:rPr lang="fr-FR" dirty="0" smtClean="0">
                <a:solidFill>
                  <a:schemeClr val="tx2"/>
                </a:solidFill>
              </a:rPr>
              <a:t>et d’un </a:t>
            </a:r>
            <a:r>
              <a:rPr lang="fr-FR" b="1" dirty="0" smtClean="0">
                <a:solidFill>
                  <a:schemeClr val="tx2"/>
                </a:solidFill>
              </a:rPr>
              <a:t>bilan de 40 M€</a:t>
            </a:r>
            <a:r>
              <a:rPr lang="fr-FR" dirty="0" smtClean="0">
                <a:solidFill>
                  <a:schemeClr val="tx2"/>
                </a:solidFill>
              </a:rPr>
              <a:t>, située sur la commune de </a:t>
            </a:r>
            <a:r>
              <a:rPr lang="fr-FR" b="1" u="sng" dirty="0" smtClean="0">
                <a:solidFill>
                  <a:schemeClr val="tx2"/>
                </a:solidFill>
              </a:rPr>
              <a:t>Roanne </a:t>
            </a:r>
            <a:r>
              <a:rPr lang="fr-FR" dirty="0" smtClean="0">
                <a:solidFill>
                  <a:schemeClr val="tx2"/>
                </a:solidFill>
              </a:rPr>
              <a:t>va développer un investissement d’extension de son outil de production. </a:t>
            </a:r>
          </a:p>
          <a:p>
            <a:pPr marL="412052" eaLnBrk="1" fontAlgn="auto" hangingPunct="1">
              <a:spcAft>
                <a:spcPts val="0"/>
              </a:spcAft>
              <a:buFont typeface="Wingdings"/>
              <a:buChar char=""/>
              <a:defRPr/>
            </a:pPr>
            <a:r>
              <a:rPr lang="fr-FR" b="1" u="sng" dirty="0" smtClean="0">
                <a:solidFill>
                  <a:schemeClr val="tx2"/>
                </a:solidFill>
              </a:rPr>
              <a:t>Son investissement matériel:</a:t>
            </a:r>
          </a:p>
          <a:p>
            <a:pPr marL="740664" lvl="1" eaLnBrk="1" fontAlgn="auto" hangingPunct="1">
              <a:spcAft>
                <a:spcPts val="0"/>
              </a:spcAft>
              <a:buFont typeface="Wingdings"/>
              <a:buChar char=""/>
              <a:defRPr/>
            </a:pPr>
            <a:r>
              <a:rPr lang="fr-FR" b="1" dirty="0" smtClean="0">
                <a:solidFill>
                  <a:schemeClr val="tx2"/>
                </a:solidFill>
              </a:rPr>
              <a:t>3 M€ de bâtiments 1 M€ d’acquisition de terrain</a:t>
            </a:r>
          </a:p>
          <a:p>
            <a:pPr marL="740664" lvl="1" eaLnBrk="1" fontAlgn="auto" hangingPunct="1">
              <a:spcAft>
                <a:spcPts val="0"/>
              </a:spcAft>
              <a:buFont typeface="Wingdings"/>
              <a:buChar char=""/>
              <a:defRPr/>
            </a:pPr>
            <a:r>
              <a:rPr lang="fr-FR" b="1" dirty="0" smtClean="0">
                <a:solidFill>
                  <a:schemeClr val="tx2"/>
                </a:solidFill>
              </a:rPr>
              <a:t>0,5 M€ de machines</a:t>
            </a:r>
          </a:p>
          <a:p>
            <a:pPr marL="740664" lvl="1" eaLnBrk="1" fontAlgn="auto" hangingPunct="1">
              <a:spcAft>
                <a:spcPts val="0"/>
              </a:spcAft>
              <a:buFont typeface="Wingdings"/>
              <a:buChar char=""/>
              <a:defRPr/>
            </a:pPr>
            <a:r>
              <a:rPr lang="fr-FR" b="1" dirty="0" smtClean="0">
                <a:solidFill>
                  <a:schemeClr val="tx2"/>
                </a:solidFill>
              </a:rPr>
              <a:t>1 M€ de licences, brevets</a:t>
            </a:r>
          </a:p>
          <a:p>
            <a:pPr marL="412052" eaLnBrk="1" fontAlgn="auto" hangingPunct="1">
              <a:spcAft>
                <a:spcPts val="0"/>
              </a:spcAft>
              <a:buFont typeface="Wingdings"/>
              <a:buChar char=""/>
              <a:defRPr/>
            </a:pPr>
            <a:r>
              <a:rPr lang="fr-FR" b="1" u="sng" dirty="0" smtClean="0">
                <a:solidFill>
                  <a:schemeClr val="tx2"/>
                </a:solidFill>
              </a:rPr>
              <a:t>Elle embauchera 70 salariés </a:t>
            </a:r>
            <a:r>
              <a:rPr lang="fr-FR" dirty="0" smtClean="0">
                <a:solidFill>
                  <a:schemeClr val="tx2"/>
                </a:solidFill>
              </a:rPr>
              <a:t>qui représenteront un coût salarial annuel de 2,5 M€</a:t>
            </a:r>
          </a:p>
          <a:p>
            <a:pPr marL="412052" eaLnBrk="1" fontAlgn="auto" hangingPunct="1">
              <a:spcAft>
                <a:spcPts val="0"/>
              </a:spcAft>
              <a:buFont typeface="Wingdings"/>
              <a:buChar char=""/>
              <a:defRPr/>
            </a:pPr>
            <a:r>
              <a:rPr lang="fr-FR" b="1" dirty="0" smtClean="0">
                <a:solidFill>
                  <a:schemeClr val="tx2"/>
                </a:solidFill>
              </a:rPr>
              <a:t>L’Etat </a:t>
            </a:r>
            <a:r>
              <a:rPr lang="fr-FR" dirty="0" smtClean="0">
                <a:solidFill>
                  <a:schemeClr val="tx2"/>
                </a:solidFill>
              </a:rPr>
              <a:t>devrait allouer une </a:t>
            </a:r>
            <a:r>
              <a:rPr lang="fr-FR" b="1" dirty="0" smtClean="0">
                <a:solidFill>
                  <a:schemeClr val="tx2"/>
                </a:solidFill>
              </a:rPr>
              <a:t>PAT </a:t>
            </a:r>
            <a:r>
              <a:rPr lang="fr-FR" dirty="0" smtClean="0">
                <a:solidFill>
                  <a:schemeClr val="tx2"/>
                </a:solidFill>
              </a:rPr>
              <a:t>de </a:t>
            </a:r>
            <a:r>
              <a:rPr lang="fr-FR" b="1" dirty="0" smtClean="0">
                <a:solidFill>
                  <a:schemeClr val="tx2"/>
                </a:solidFill>
              </a:rPr>
              <a:t>380 k€</a:t>
            </a:r>
          </a:p>
          <a:p>
            <a:pPr marL="412052" eaLnBrk="1" fontAlgn="auto" hangingPunct="1">
              <a:spcAft>
                <a:spcPts val="0"/>
              </a:spcAft>
              <a:buFont typeface="Wingdings"/>
              <a:buChar char=""/>
              <a:defRPr/>
            </a:pPr>
            <a:r>
              <a:rPr lang="fr-FR" b="1" dirty="0" smtClean="0">
                <a:solidFill>
                  <a:schemeClr val="tx2"/>
                </a:solidFill>
              </a:rPr>
              <a:t>Le département </a:t>
            </a:r>
            <a:r>
              <a:rPr lang="fr-FR" dirty="0" smtClean="0">
                <a:solidFill>
                  <a:schemeClr val="tx2"/>
                </a:solidFill>
              </a:rPr>
              <a:t>alloue un </a:t>
            </a:r>
            <a:r>
              <a:rPr lang="fr-FR" b="1" dirty="0" smtClean="0">
                <a:solidFill>
                  <a:schemeClr val="tx2"/>
                </a:solidFill>
              </a:rPr>
              <a:t>rabais sur le prix de vente du terrain </a:t>
            </a:r>
            <a:r>
              <a:rPr lang="fr-FR" dirty="0" smtClean="0">
                <a:solidFill>
                  <a:schemeClr val="tx2"/>
                </a:solidFill>
              </a:rPr>
              <a:t>de </a:t>
            </a:r>
            <a:r>
              <a:rPr lang="fr-FR" b="1" dirty="0" smtClean="0">
                <a:solidFill>
                  <a:schemeClr val="tx2"/>
                </a:solidFill>
              </a:rPr>
              <a:t>60 k€</a:t>
            </a:r>
          </a:p>
          <a:p>
            <a:pPr marL="412052" eaLnBrk="1" fontAlgn="auto" hangingPunct="1">
              <a:spcAft>
                <a:spcPts val="0"/>
              </a:spcAft>
              <a:buFont typeface="Wingdings"/>
              <a:buChar char=""/>
              <a:defRPr/>
            </a:pPr>
            <a:r>
              <a:rPr lang="fr-FR" b="1" dirty="0" smtClean="0">
                <a:solidFill>
                  <a:schemeClr val="tx2"/>
                </a:solidFill>
              </a:rPr>
              <a:t>L’Agglo </a:t>
            </a:r>
            <a:r>
              <a:rPr lang="fr-FR" dirty="0" smtClean="0">
                <a:solidFill>
                  <a:schemeClr val="tx2"/>
                </a:solidFill>
              </a:rPr>
              <a:t>allouerait une aide au </a:t>
            </a:r>
            <a:r>
              <a:rPr lang="fr-FR" b="1" dirty="0" smtClean="0">
                <a:solidFill>
                  <a:schemeClr val="tx2"/>
                </a:solidFill>
              </a:rPr>
              <a:t>bâtiments </a:t>
            </a:r>
            <a:r>
              <a:rPr lang="fr-FR" dirty="0" smtClean="0">
                <a:solidFill>
                  <a:schemeClr val="tx2"/>
                </a:solidFill>
              </a:rPr>
              <a:t>de </a:t>
            </a:r>
            <a:r>
              <a:rPr lang="fr-FR" b="1" dirty="0" smtClean="0">
                <a:solidFill>
                  <a:schemeClr val="tx2"/>
                </a:solidFill>
              </a:rPr>
              <a:t>140 k€</a:t>
            </a:r>
          </a:p>
          <a:p>
            <a:pPr marL="412052" eaLnBrk="1" fontAlgn="auto" hangingPunct="1">
              <a:spcAft>
                <a:spcPts val="0"/>
              </a:spcAft>
              <a:buFont typeface="Wingdings"/>
              <a:buChar char=""/>
              <a:defRPr/>
            </a:pPr>
            <a:r>
              <a:rPr lang="fr-FR" dirty="0" smtClean="0">
                <a:solidFill>
                  <a:schemeClr val="tx2"/>
                </a:solidFill>
              </a:rPr>
              <a:t>Une </a:t>
            </a:r>
            <a:r>
              <a:rPr lang="fr-FR" b="1" dirty="0" smtClean="0">
                <a:solidFill>
                  <a:schemeClr val="tx2"/>
                </a:solidFill>
              </a:rPr>
              <a:t>exo de CFE </a:t>
            </a:r>
            <a:r>
              <a:rPr lang="fr-FR" dirty="0" smtClean="0">
                <a:solidFill>
                  <a:schemeClr val="tx2"/>
                </a:solidFill>
              </a:rPr>
              <a:t>est envisagée à hauteur de </a:t>
            </a:r>
            <a:r>
              <a:rPr lang="fr-FR" b="1" dirty="0" smtClean="0">
                <a:solidFill>
                  <a:schemeClr val="tx2"/>
                </a:solidFill>
              </a:rPr>
              <a:t>320 k€</a:t>
            </a:r>
          </a:p>
          <a:p>
            <a:pPr marL="412052" eaLnBrk="1" fontAlgn="auto" hangingPunct="1">
              <a:spcAft>
                <a:spcPts val="0"/>
              </a:spcAft>
              <a:buFont typeface="Wingdings"/>
              <a:buChar char=""/>
              <a:defRPr/>
            </a:pPr>
            <a:r>
              <a:rPr lang="fr-FR" dirty="0" smtClean="0">
                <a:solidFill>
                  <a:schemeClr val="tx2"/>
                </a:solidFill>
              </a:rPr>
              <a:t>Une aide à la </a:t>
            </a:r>
            <a:r>
              <a:rPr lang="fr-FR" b="1" dirty="0" smtClean="0">
                <a:solidFill>
                  <a:schemeClr val="tx2"/>
                </a:solidFill>
              </a:rPr>
              <a:t>formation </a:t>
            </a:r>
            <a:r>
              <a:rPr lang="fr-FR" dirty="0" smtClean="0">
                <a:solidFill>
                  <a:schemeClr val="tx2"/>
                </a:solidFill>
              </a:rPr>
              <a:t>de l’Etat est envisagée pour </a:t>
            </a:r>
            <a:r>
              <a:rPr lang="fr-FR" b="1" dirty="0" smtClean="0">
                <a:solidFill>
                  <a:schemeClr val="tx2"/>
                </a:solidFill>
              </a:rPr>
              <a:t>230 k€</a:t>
            </a:r>
          </a:p>
          <a:p>
            <a:pPr marL="412052" eaLnBrk="1" fontAlgn="auto" hangingPunct="1">
              <a:spcAft>
                <a:spcPts val="0"/>
              </a:spcAft>
              <a:buFont typeface="Wingdings"/>
              <a:buChar char=""/>
              <a:defRPr/>
            </a:pPr>
            <a:endParaRPr lang="fr-FR" b="1" dirty="0" smtClean="0">
              <a:solidFill>
                <a:schemeClr val="tx2"/>
              </a:solidFill>
            </a:endParaRPr>
          </a:p>
          <a:p>
            <a:pPr marL="412052" eaLnBrk="1" fontAlgn="auto" hangingPunct="1">
              <a:spcAft>
                <a:spcPts val="0"/>
              </a:spcAft>
              <a:buFont typeface="Wingdings"/>
              <a:buChar char=""/>
              <a:defRPr/>
            </a:pPr>
            <a:r>
              <a:rPr lang="fr-FR" b="1" dirty="0" smtClean="0">
                <a:solidFill>
                  <a:schemeClr val="tx2"/>
                </a:solidFill>
              </a:rPr>
              <a:t>La région peut-elle allouer une avance remboursable dont l’ESB est de 200 k€ ?</a:t>
            </a:r>
          </a:p>
          <a:p>
            <a:pPr marL="412052" eaLnBrk="1" fontAlgn="auto" hangingPunct="1">
              <a:spcAft>
                <a:spcPts val="0"/>
              </a:spcAft>
              <a:buFont typeface="Wingdings"/>
              <a:buChar char=""/>
              <a:defRPr/>
            </a:pPr>
            <a:endParaRPr lang="fr-FR" dirty="0" smtClean="0">
              <a:solidFill>
                <a:schemeClr val="tx2"/>
              </a:solidFill>
            </a:endParaRPr>
          </a:p>
        </p:txBody>
      </p:sp>
      <p:sp>
        <p:nvSpPr>
          <p:cNvPr id="18438" name="Espace réservé du pied de page 5"/>
          <p:cNvSpPr>
            <a:spLocks noGrp="1"/>
          </p:cNvSpPr>
          <p:nvPr>
            <p:ph type="ftr" sz="quarter" idx="11"/>
          </p:nvPr>
        </p:nvSpPr>
        <p:spPr bwMode="auto">
          <a:xfrm>
            <a:off x="1933544" y="6260488"/>
            <a:ext cx="5562600" cy="365125"/>
          </a:xfrm>
          <a:noFill/>
          <a:ln>
            <a:miter lim="800000"/>
            <a:headEnd/>
            <a:tailEnd/>
          </a:ln>
        </p:spPr>
        <p:txBody>
          <a:bodyPr wrap="square" lIns="91440" tIns="45720" rIns="91440" bIns="45720" numCol="1" anchorCtr="0" compatLnSpc="1">
            <a:prstTxWarp prst="textNoShape">
              <a:avLst/>
            </a:prstTxWarp>
          </a:bodyPr>
          <a:lstStyle/>
          <a:p>
            <a:r>
              <a:rPr lang="fr-FR" dirty="0" smtClean="0">
                <a:ea typeface="ヒラギノ角ゴ Pro W3"/>
                <a:cs typeface="ヒラギノ角ゴ Pro W3"/>
              </a:rPr>
              <a:t>JP BOVE www.fcae.eu</a:t>
            </a: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47</a:t>
            </a:fld>
            <a:endParaRPr lang="fr-FR" dirty="0"/>
          </a:p>
        </p:txBody>
      </p:sp>
      <p:sp>
        <p:nvSpPr>
          <p:cNvPr id="2" name="Espace réservé de la date 1"/>
          <p:cNvSpPr>
            <a:spLocks noGrp="1"/>
          </p:cNvSpPr>
          <p:nvPr>
            <p:ph type="dt" sz="half" idx="10"/>
          </p:nvPr>
        </p:nvSpPr>
        <p:spPr>
          <a:xfrm>
            <a:off x="4139952" y="6474802"/>
            <a:ext cx="2133600" cy="365125"/>
          </a:xfrm>
        </p:spPr>
        <p:txBody>
          <a:bodyPr/>
          <a:lstStyle/>
          <a:p>
            <a:fld id="{D1C523AE-93AC-4908-A10B-4B7F51E5F8BA}"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3"/>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1+#ppt_w/2"/>
                                          </p:val>
                                        </p:tav>
                                        <p:tav tm="100000">
                                          <p:val>
                                            <p:strVal val="#ppt_x"/>
                                          </p:val>
                                        </p:tav>
                                      </p:tavLst>
                                    </p:anim>
                                    <p:anim calcmode="lin" valueType="num">
                                      <p:cBhvr additive="base">
                                        <p:cTn id="8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4" end="14"/>
                                            </p:txEl>
                                          </p:spTgt>
                                        </p:tgtEl>
                                        <p:attrNameLst>
                                          <p:attrName>style.visibility</p:attrName>
                                        </p:attrNameLst>
                                      </p:cBhvr>
                                      <p:to>
                                        <p:strVal val="visible"/>
                                      </p:to>
                                    </p:set>
                                    <p:anim calcmode="lin" valueType="num">
                                      <p:cBhvr additive="base">
                                        <p:cTn id="8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1" name="Image 10"/>
          <p:cNvPicPr>
            <a:picLocks noChangeAspect="1"/>
          </p:cNvPicPr>
          <p:nvPr/>
        </p:nvPicPr>
        <p:blipFill>
          <a:blip r:embed="rId2"/>
          <a:stretch>
            <a:fillRect/>
          </a:stretch>
        </p:blipFill>
        <p:spPr>
          <a:xfrm>
            <a:off x="8608835" y="77911"/>
            <a:ext cx="564333" cy="370847"/>
          </a:xfrm>
          <a:prstGeom prst="rect">
            <a:avLst/>
          </a:prstGeom>
        </p:spPr>
      </p:pic>
      <p:sp>
        <p:nvSpPr>
          <p:cNvPr id="3" name="Espace réservé du contenu 2"/>
          <p:cNvSpPr>
            <a:spLocks noGrp="1"/>
          </p:cNvSpPr>
          <p:nvPr>
            <p:ph idx="1"/>
          </p:nvPr>
        </p:nvSpPr>
        <p:spPr>
          <a:xfrm>
            <a:off x="214283" y="785794"/>
            <a:ext cx="8929718" cy="5143536"/>
          </a:xfrm>
        </p:spPr>
        <p:txBody>
          <a:bodyPr>
            <a:normAutofit fontScale="92500" lnSpcReduction="10000"/>
          </a:bodyPr>
          <a:lstStyle/>
          <a:p>
            <a:pPr eaLnBrk="1" hangingPunct="1">
              <a:buFont typeface="Wingdings" pitchFamily="2" charset="2"/>
              <a:buChar char=""/>
            </a:pPr>
            <a:r>
              <a:rPr lang="fr-FR" sz="2400" b="1" u="sng" dirty="0" smtClean="0">
                <a:solidFill>
                  <a:schemeClr val="tx2"/>
                </a:solidFill>
              </a:rPr>
              <a:t>LA TAILLE DE LA PME:</a:t>
            </a:r>
          </a:p>
          <a:p>
            <a:pPr eaLnBrk="1" hangingPunct="1">
              <a:buFont typeface="Wingdings" pitchFamily="2" charset="2"/>
              <a:buChar char=""/>
            </a:pPr>
            <a:r>
              <a:rPr lang="fr-FR" sz="2400" b="1" dirty="0" smtClean="0">
                <a:solidFill>
                  <a:schemeClr val="tx2"/>
                </a:solidFill>
              </a:rPr>
              <a:t>235 salariés &lt; à 250 </a:t>
            </a:r>
          </a:p>
          <a:p>
            <a:pPr eaLnBrk="1" hangingPunct="1">
              <a:buFont typeface="Wingdings" pitchFamily="2" charset="2"/>
              <a:buChar char=""/>
            </a:pPr>
            <a:r>
              <a:rPr lang="fr-FR" sz="2400" b="1" dirty="0" smtClean="0">
                <a:solidFill>
                  <a:schemeClr val="tx2"/>
                </a:solidFill>
              </a:rPr>
              <a:t>Ne pas tenir compte de la création des 70 emplois</a:t>
            </a:r>
          </a:p>
          <a:p>
            <a:pPr eaLnBrk="1" hangingPunct="1">
              <a:buFont typeface="Wingdings" pitchFamily="2" charset="2"/>
              <a:buChar char=""/>
            </a:pPr>
            <a:r>
              <a:rPr lang="fr-FR" sz="2400" dirty="0" smtClean="0">
                <a:solidFill>
                  <a:schemeClr val="tx2"/>
                </a:solidFill>
              </a:rPr>
              <a:t>Le CA </a:t>
            </a:r>
            <a:r>
              <a:rPr lang="fr-FR" sz="2400" b="1" dirty="0" smtClean="0">
                <a:solidFill>
                  <a:schemeClr val="tx2"/>
                </a:solidFill>
              </a:rPr>
              <a:t>43 M€ &lt; 50 M€</a:t>
            </a:r>
          </a:p>
          <a:p>
            <a:pPr lvl="1">
              <a:buFont typeface="Wingdings" pitchFamily="2" charset="2"/>
              <a:buChar char=""/>
            </a:pPr>
            <a:r>
              <a:rPr lang="fr-FR" sz="2000" b="1" i="1" dirty="0" smtClean="0">
                <a:solidFill>
                  <a:srgbClr val="FF0000"/>
                </a:solidFill>
              </a:rPr>
              <a:t>L’entreprise est donc une PME  </a:t>
            </a:r>
          </a:p>
          <a:p>
            <a:pPr lvl="4">
              <a:buFont typeface="Wingdings" pitchFamily="2" charset="2"/>
              <a:buChar char=""/>
            </a:pPr>
            <a:endParaRPr lang="fr-FR" sz="1200" b="1" u="sng" dirty="0" smtClean="0">
              <a:solidFill>
                <a:schemeClr val="tx2"/>
              </a:solidFill>
            </a:endParaRPr>
          </a:p>
          <a:p>
            <a:pPr eaLnBrk="1" hangingPunct="1">
              <a:buFont typeface="Wingdings" pitchFamily="2" charset="2"/>
              <a:buChar char=""/>
            </a:pPr>
            <a:r>
              <a:rPr lang="fr-FR" sz="2400" b="1" u="sng" dirty="0" smtClean="0">
                <a:solidFill>
                  <a:schemeClr val="tx2"/>
                </a:solidFill>
              </a:rPr>
              <a:t>L’aide à la formation </a:t>
            </a:r>
            <a:r>
              <a:rPr lang="fr-FR" sz="2400" b="1" dirty="0" smtClean="0">
                <a:solidFill>
                  <a:schemeClr val="tx2"/>
                </a:solidFill>
              </a:rPr>
              <a:t>ne porte pas sur l’assiette AFR</a:t>
            </a:r>
          </a:p>
          <a:p>
            <a:pPr lvl="1">
              <a:buFont typeface="Wingdings" pitchFamily="2" charset="2"/>
              <a:buChar char=""/>
            </a:pPr>
            <a:r>
              <a:rPr lang="fr-FR" sz="2000" b="1" i="1" dirty="0" smtClean="0">
                <a:solidFill>
                  <a:srgbClr val="FF0000"/>
                </a:solidFill>
              </a:rPr>
              <a:t>Elle est donc cumulable avec les aides AFR </a:t>
            </a:r>
          </a:p>
          <a:p>
            <a:pPr lvl="6">
              <a:buFont typeface="Wingdings" pitchFamily="2" charset="2"/>
              <a:buChar char=""/>
            </a:pPr>
            <a:endParaRPr lang="fr-FR" sz="600" b="1" i="1" dirty="0" smtClean="0">
              <a:solidFill>
                <a:srgbClr val="FF0000"/>
              </a:solidFill>
            </a:endParaRPr>
          </a:p>
          <a:p>
            <a:pPr eaLnBrk="1" hangingPunct="1">
              <a:buFont typeface="Wingdings" pitchFamily="2" charset="2"/>
              <a:buChar char=""/>
            </a:pPr>
            <a:r>
              <a:rPr lang="fr-FR" sz="2400" b="1" i="1" u="sng" dirty="0" smtClean="0">
                <a:solidFill>
                  <a:srgbClr val="FF0000"/>
                </a:solidFill>
              </a:rPr>
              <a:t>Les autres aides sont des aides AFR</a:t>
            </a:r>
          </a:p>
          <a:p>
            <a:pPr eaLnBrk="1" hangingPunct="1">
              <a:buFont typeface="Wingdings" pitchFamily="2" charset="2"/>
              <a:buChar char=""/>
            </a:pPr>
            <a:r>
              <a:rPr lang="fr-FR" sz="2400" b="1" u="sng" dirty="0" smtClean="0">
                <a:solidFill>
                  <a:schemeClr val="tx2"/>
                </a:solidFill>
              </a:rPr>
              <a:t>L’ENTREPRISE EST ELLE ELIGIBLE AU ZONAGE AFR?</a:t>
            </a:r>
          </a:p>
          <a:p>
            <a:pPr eaLnBrk="1" hangingPunct="1">
              <a:buFont typeface="Wingdings" pitchFamily="2" charset="2"/>
              <a:buChar char=""/>
            </a:pPr>
            <a:r>
              <a:rPr lang="fr-FR" sz="2400" b="1" dirty="0" smtClean="0">
                <a:solidFill>
                  <a:schemeClr val="tx2"/>
                </a:solidFill>
              </a:rPr>
              <a:t>L’investissement est situé à Roanne </a:t>
            </a:r>
            <a:r>
              <a:rPr lang="fr-FR" sz="2400" dirty="0" smtClean="0">
                <a:solidFill>
                  <a:schemeClr val="tx2"/>
                </a:solidFill>
              </a:rPr>
              <a:t> </a:t>
            </a:r>
          </a:p>
          <a:p>
            <a:pPr eaLnBrk="1" hangingPunct="1">
              <a:buFont typeface="Wingdings" pitchFamily="2" charset="2"/>
              <a:buChar char=""/>
            </a:pPr>
            <a:r>
              <a:rPr lang="fr-FR" sz="2400" dirty="0" smtClean="0">
                <a:solidFill>
                  <a:schemeClr val="tx2"/>
                </a:solidFill>
              </a:rPr>
              <a:t>Décret 2/2/2014 </a:t>
            </a:r>
          </a:p>
          <a:p>
            <a:pPr eaLnBrk="1" hangingPunct="1">
              <a:buFont typeface="Wingdings" pitchFamily="2" charset="2"/>
              <a:buChar char=""/>
            </a:pPr>
            <a:r>
              <a:rPr lang="fr-FR" sz="2400" dirty="0" smtClean="0">
                <a:solidFill>
                  <a:schemeClr val="tx2"/>
                </a:solidFill>
              </a:rPr>
              <a:t>Page 67</a:t>
            </a:r>
          </a:p>
          <a:p>
            <a:pPr eaLnBrk="1" hangingPunct="1">
              <a:buFont typeface="Wingdings" pitchFamily="2" charset="2"/>
              <a:buChar char=""/>
            </a:pPr>
            <a:r>
              <a:rPr lang="fr-FR" sz="2400" b="1" i="1" dirty="0" smtClean="0">
                <a:solidFill>
                  <a:srgbClr val="FF0000"/>
                </a:solidFill>
              </a:rPr>
              <a:t>elle est en zone AFR</a:t>
            </a:r>
          </a:p>
          <a:p>
            <a:pPr eaLnBrk="1" hangingPunct="1">
              <a:buFont typeface="Wingdings" pitchFamily="2" charset="2"/>
              <a:buChar char=""/>
            </a:pPr>
            <a:endParaRPr lang="fr-FR" sz="2400" dirty="0" smtClean="0">
              <a:solidFill>
                <a:schemeClr val="tx2"/>
              </a:solidFill>
            </a:endParaRPr>
          </a:p>
        </p:txBody>
      </p:sp>
      <p:sp>
        <p:nvSpPr>
          <p:cNvPr id="19460" name="Espace réservé du pied de page 5"/>
          <p:cNvSpPr>
            <a:spLocks noGrp="1"/>
          </p:cNvSpPr>
          <p:nvPr>
            <p:ph type="ftr" sz="quarter" idx="11"/>
          </p:nvPr>
        </p:nvSpPr>
        <p:spPr bwMode="auto">
          <a:xfrm>
            <a:off x="3581400" y="6492875"/>
            <a:ext cx="5562600" cy="365125"/>
          </a:xfrm>
          <a:noFill/>
          <a:ln>
            <a:miter lim="800000"/>
            <a:headEnd/>
            <a:tailEnd/>
          </a:ln>
        </p:spPr>
        <p:txBody>
          <a:bodyPr wrap="square" lIns="91440" tIns="45720" rIns="91440" bIns="45720" numCol="1" anchorCtr="0" compatLnSpc="1">
            <a:prstTxWarp prst="textNoShape">
              <a:avLst/>
            </a:prstTxWarp>
          </a:bodyPr>
          <a:lstStyle/>
          <a:p>
            <a:r>
              <a:rPr lang="fr-FR" smtClean="0">
                <a:ea typeface="ヒラギノ角ゴ Pro W3"/>
                <a:cs typeface="ヒラギノ角ゴ Pro W3"/>
              </a:rPr>
              <a:t>JP BOVE www.fcae.eu</a:t>
            </a:r>
          </a:p>
        </p:txBody>
      </p:sp>
      <p:sp>
        <p:nvSpPr>
          <p:cNvPr id="9" name="Titre 1"/>
          <p:cNvSpPr>
            <a:spLocks noGrp="1"/>
          </p:cNvSpPr>
          <p:nvPr>
            <p:ph type="title"/>
          </p:nvPr>
        </p:nvSpPr>
        <p:spPr>
          <a:xfrm>
            <a:off x="2285984" y="0"/>
            <a:ext cx="3714776" cy="500066"/>
          </a:xfrm>
        </p:spPr>
        <p:txBody>
          <a:bodyPr>
            <a:normAutofit fontScale="90000"/>
          </a:bodyPr>
          <a:lstStyle/>
          <a:p>
            <a:pPr>
              <a:defRPr/>
            </a:pPr>
            <a:r>
              <a:rPr lang="fr-FR" sz="3600" b="1" dirty="0" smtClean="0">
                <a:solidFill>
                  <a:schemeClr val="tx2"/>
                </a:solidFill>
              </a:rPr>
              <a:t>Résolution</a:t>
            </a:r>
            <a:endParaRPr lang="fr-FR" sz="3600" b="1" dirty="0">
              <a:solidFill>
                <a:schemeClr val="tx2"/>
              </a:solidFill>
            </a:endParaRPr>
          </a:p>
        </p:txBody>
      </p:sp>
      <p:pic>
        <p:nvPicPr>
          <p:cNvPr id="33794" name="Picture 2"/>
          <p:cNvPicPr>
            <a:picLocks noChangeAspect="1" noChangeArrowheads="1"/>
          </p:cNvPicPr>
          <p:nvPr/>
        </p:nvPicPr>
        <p:blipFill>
          <a:blip r:embed="rId3" cstate="print"/>
          <a:srcRect l="27286"/>
          <a:stretch>
            <a:fillRect/>
          </a:stretch>
        </p:blipFill>
        <p:spPr bwMode="auto">
          <a:xfrm>
            <a:off x="2928926" y="4867654"/>
            <a:ext cx="6215106" cy="1776056"/>
          </a:xfrm>
          <a:prstGeom prst="rect">
            <a:avLst/>
          </a:prstGeom>
          <a:noFill/>
          <a:ln w="9525">
            <a:noFill/>
            <a:miter lim="800000"/>
            <a:headEnd/>
            <a:tailEnd/>
          </a:ln>
        </p:spPr>
      </p:pic>
      <p:sp>
        <p:nvSpPr>
          <p:cNvPr id="12" name="Rectangle à coins arrondis 11"/>
          <p:cNvSpPr/>
          <p:nvPr/>
        </p:nvSpPr>
        <p:spPr>
          <a:xfrm>
            <a:off x="2928933" y="6000769"/>
            <a:ext cx="1071563" cy="214313"/>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48</a:t>
            </a:fld>
            <a:endParaRPr lang="fr-FR"/>
          </a:p>
        </p:txBody>
      </p:sp>
      <p:pic>
        <p:nvPicPr>
          <p:cNvPr id="13"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e la date 3"/>
          <p:cNvSpPr>
            <a:spLocks noGrp="1"/>
          </p:cNvSpPr>
          <p:nvPr>
            <p:ph type="dt" sz="half" idx="10"/>
          </p:nvPr>
        </p:nvSpPr>
        <p:spPr/>
        <p:txBody>
          <a:bodyPr/>
          <a:lstStyle/>
          <a:p>
            <a:fld id="{F50D59D5-A599-4CF3-A846-2726B53D7774}" type="datetime1">
              <a:rPr lang="fr-FR" smtClean="0"/>
              <a:t>23/11/2016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3" end="13"/>
                                            </p:txEl>
                                          </p:spTgt>
                                        </p:tgtEl>
                                        <p:attrNameLst>
                                          <p:attrName>style.visibility</p:attrName>
                                        </p:attrNameLst>
                                      </p:cBhvr>
                                      <p:to>
                                        <p:strVal val="visible"/>
                                      </p:to>
                                    </p:set>
                                    <p:anim calcmode="lin" valueType="num">
                                      <p:cBhvr additive="base">
                                        <p:cTn id="7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3794"/>
                                        </p:tgtEl>
                                        <p:attrNameLst>
                                          <p:attrName>style.visibility</p:attrName>
                                        </p:attrNameLst>
                                      </p:cBhvr>
                                      <p:to>
                                        <p:strVal val="visible"/>
                                      </p:to>
                                    </p:set>
                                    <p:anim calcmode="lin" valueType="num">
                                      <p:cBhvr additive="base">
                                        <p:cTn id="79" dur="500" fill="hold"/>
                                        <p:tgtEl>
                                          <p:spTgt spid="33794"/>
                                        </p:tgtEl>
                                        <p:attrNameLst>
                                          <p:attrName>ppt_x</p:attrName>
                                        </p:attrNameLst>
                                      </p:cBhvr>
                                      <p:tavLst>
                                        <p:tav tm="0">
                                          <p:val>
                                            <p:strVal val="0-#ppt_w/2"/>
                                          </p:val>
                                        </p:tav>
                                        <p:tav tm="100000">
                                          <p:val>
                                            <p:strVal val="#ppt_x"/>
                                          </p:val>
                                        </p:tav>
                                      </p:tavLst>
                                    </p:anim>
                                    <p:anim calcmode="lin" valueType="num">
                                      <p:cBhvr additive="base">
                                        <p:cTn id="80" dur="500" fill="hold"/>
                                        <p:tgtEl>
                                          <p:spTgt spid="3379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2"/>
                                        </p:tgtEl>
                                        <p:attrNameLst>
                                          <p:attrName>style.visibility</p:attrName>
                                        </p:attrNameLst>
                                      </p:cBhvr>
                                      <p:to>
                                        <p:strVal val="visible"/>
                                      </p:to>
                                    </p:set>
                                    <p:anim calcmode="lin" valueType="num">
                                      <p:cBhvr additive="base">
                                        <p:cTn id="85" dur="500" fill="hold"/>
                                        <p:tgtEl>
                                          <p:spTgt spid="12"/>
                                        </p:tgtEl>
                                        <p:attrNameLst>
                                          <p:attrName>ppt_x</p:attrName>
                                        </p:attrNameLst>
                                      </p:cBhvr>
                                      <p:tavLst>
                                        <p:tav tm="0">
                                          <p:val>
                                            <p:strVal val="#ppt_x"/>
                                          </p:val>
                                        </p:tav>
                                        <p:tav tm="100000">
                                          <p:val>
                                            <p:strVal val="#ppt_x"/>
                                          </p:val>
                                        </p:tav>
                                      </p:tavLst>
                                    </p:anim>
                                    <p:anim calcmode="lin" valueType="num">
                                      <p:cBhvr additive="base">
                                        <p:cTn id="8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800100" y="71438"/>
            <a:ext cx="7772400" cy="428604"/>
          </a:xfrm>
        </p:spPr>
        <p:txBody>
          <a:bodyPr>
            <a:noAutofit/>
          </a:bodyPr>
          <a:lstStyle/>
          <a:p>
            <a:pPr>
              <a:defRPr/>
            </a:pPr>
            <a:r>
              <a:rPr lang="fr-FR" sz="3600" b="1" dirty="0" smtClean="0">
                <a:solidFill>
                  <a:schemeClr val="tx2"/>
                </a:solidFill>
              </a:rPr>
              <a:t>Résolution</a:t>
            </a:r>
            <a:endParaRPr lang="fr-FR" sz="3600" b="1" dirty="0">
              <a:solidFill>
                <a:schemeClr val="tx2"/>
              </a:solidFill>
            </a:endParaRPr>
          </a:p>
        </p:txBody>
      </p:sp>
      <p:sp>
        <p:nvSpPr>
          <p:cNvPr id="3" name="Espace réservé du contenu 2"/>
          <p:cNvSpPr>
            <a:spLocks noGrp="1"/>
          </p:cNvSpPr>
          <p:nvPr>
            <p:ph idx="1"/>
          </p:nvPr>
        </p:nvSpPr>
        <p:spPr>
          <a:xfrm>
            <a:off x="285750" y="785794"/>
            <a:ext cx="8858250" cy="5000660"/>
          </a:xfrm>
        </p:spPr>
        <p:txBody>
          <a:bodyPr>
            <a:normAutofit fontScale="70000" lnSpcReduction="20000"/>
          </a:bodyPr>
          <a:lstStyle/>
          <a:p>
            <a:pPr>
              <a:defRPr/>
            </a:pPr>
            <a:r>
              <a:rPr lang="fr-FR" b="1" dirty="0" smtClean="0">
                <a:solidFill>
                  <a:schemeClr val="tx2"/>
                </a:solidFill>
              </a:rPr>
              <a:t>Description de l’investissement:</a:t>
            </a:r>
          </a:p>
          <a:p>
            <a:pPr>
              <a:defRPr/>
            </a:pPr>
            <a:endParaRPr lang="fr-FR" dirty="0" smtClean="0">
              <a:solidFill>
                <a:schemeClr val="tx2"/>
              </a:solidFill>
            </a:endParaRPr>
          </a:p>
          <a:p>
            <a:pPr>
              <a:defRPr/>
            </a:pPr>
            <a:endParaRPr lang="fr-FR" dirty="0" smtClean="0">
              <a:solidFill>
                <a:schemeClr val="tx2"/>
              </a:solidFill>
            </a:endParaRPr>
          </a:p>
          <a:p>
            <a:pPr>
              <a:defRPr/>
            </a:pPr>
            <a:endParaRPr lang="fr-FR" dirty="0" smtClean="0">
              <a:solidFill>
                <a:schemeClr val="tx2"/>
              </a:solidFill>
            </a:endParaRPr>
          </a:p>
          <a:p>
            <a:pPr>
              <a:defRPr/>
            </a:pPr>
            <a:endParaRPr lang="fr-FR" b="1" u="sng" dirty="0" smtClean="0">
              <a:solidFill>
                <a:schemeClr val="tx2"/>
              </a:solidFill>
            </a:endParaRPr>
          </a:p>
          <a:p>
            <a:pPr>
              <a:defRPr/>
            </a:pPr>
            <a:r>
              <a:rPr lang="fr-FR" b="1" u="sng" dirty="0" smtClean="0">
                <a:solidFill>
                  <a:schemeClr val="tx2"/>
                </a:solidFill>
              </a:rPr>
              <a:t>Aides mobilisables:</a:t>
            </a:r>
          </a:p>
          <a:p>
            <a:pPr>
              <a:defRPr/>
            </a:pPr>
            <a:r>
              <a:rPr lang="fr-FR" b="1" dirty="0" smtClean="0">
                <a:solidFill>
                  <a:schemeClr val="tx2"/>
                </a:solidFill>
              </a:rPr>
              <a:t>Subvention PAT </a:t>
            </a:r>
            <a:r>
              <a:rPr lang="fr-FR" dirty="0" smtClean="0">
                <a:solidFill>
                  <a:schemeClr val="tx2"/>
                </a:solidFill>
              </a:rPr>
              <a:t>de l’Etat: </a:t>
            </a:r>
            <a:r>
              <a:rPr lang="fr-FR" b="1" dirty="0" smtClean="0">
                <a:solidFill>
                  <a:schemeClr val="tx2"/>
                </a:solidFill>
              </a:rPr>
              <a:t>380 </a:t>
            </a:r>
            <a:r>
              <a:rPr lang="fr-FR" dirty="0" smtClean="0">
                <a:solidFill>
                  <a:schemeClr val="tx2"/>
                </a:solidFill>
              </a:rPr>
              <a:t>k€ </a:t>
            </a:r>
          </a:p>
          <a:p>
            <a:pPr>
              <a:defRPr/>
            </a:pPr>
            <a:r>
              <a:rPr lang="fr-FR" b="1" dirty="0" smtClean="0">
                <a:solidFill>
                  <a:schemeClr val="tx2"/>
                </a:solidFill>
              </a:rPr>
              <a:t>Rabais prix de vente du terrain </a:t>
            </a:r>
            <a:r>
              <a:rPr lang="fr-FR" dirty="0" smtClean="0">
                <a:solidFill>
                  <a:schemeClr val="tx2"/>
                </a:solidFill>
              </a:rPr>
              <a:t>du CD: </a:t>
            </a:r>
            <a:r>
              <a:rPr lang="fr-FR" b="1" dirty="0" smtClean="0">
                <a:solidFill>
                  <a:schemeClr val="tx2"/>
                </a:solidFill>
              </a:rPr>
              <a:t>60 </a:t>
            </a:r>
            <a:r>
              <a:rPr lang="fr-FR" dirty="0" smtClean="0">
                <a:solidFill>
                  <a:schemeClr val="tx2"/>
                </a:solidFill>
              </a:rPr>
              <a:t>k€</a:t>
            </a:r>
          </a:p>
          <a:p>
            <a:pPr>
              <a:defRPr/>
            </a:pPr>
            <a:r>
              <a:rPr lang="fr-FR" b="1" dirty="0" smtClean="0">
                <a:solidFill>
                  <a:schemeClr val="tx2"/>
                </a:solidFill>
              </a:rPr>
              <a:t>Exonération de CFE </a:t>
            </a:r>
            <a:r>
              <a:rPr lang="fr-FR" dirty="0" smtClean="0">
                <a:solidFill>
                  <a:schemeClr val="tx2"/>
                </a:solidFill>
              </a:rPr>
              <a:t>art 1465 CGI: </a:t>
            </a:r>
            <a:r>
              <a:rPr lang="fr-FR" b="1" dirty="0" smtClean="0">
                <a:solidFill>
                  <a:schemeClr val="tx2"/>
                </a:solidFill>
              </a:rPr>
              <a:t>320 </a:t>
            </a:r>
            <a:r>
              <a:rPr lang="fr-FR" dirty="0" smtClean="0">
                <a:solidFill>
                  <a:schemeClr val="tx2"/>
                </a:solidFill>
              </a:rPr>
              <a:t>k€ en ESB</a:t>
            </a:r>
          </a:p>
          <a:p>
            <a:pPr>
              <a:defRPr/>
            </a:pPr>
            <a:r>
              <a:rPr lang="fr-FR" b="1" dirty="0" smtClean="0">
                <a:solidFill>
                  <a:schemeClr val="tx2"/>
                </a:solidFill>
              </a:rPr>
              <a:t>Avance remboursable  Région</a:t>
            </a:r>
            <a:r>
              <a:rPr lang="fr-FR" dirty="0" smtClean="0">
                <a:solidFill>
                  <a:schemeClr val="tx2"/>
                </a:solidFill>
              </a:rPr>
              <a:t>: </a:t>
            </a:r>
            <a:r>
              <a:rPr lang="fr-FR" b="1" dirty="0" smtClean="0">
                <a:solidFill>
                  <a:schemeClr val="tx2"/>
                </a:solidFill>
              </a:rPr>
              <a:t>700 </a:t>
            </a:r>
            <a:r>
              <a:rPr lang="fr-FR" dirty="0" smtClean="0">
                <a:solidFill>
                  <a:schemeClr val="tx2"/>
                </a:solidFill>
              </a:rPr>
              <a:t>k€ </a:t>
            </a:r>
          </a:p>
          <a:p>
            <a:pPr>
              <a:buNone/>
              <a:defRPr/>
            </a:pPr>
            <a:r>
              <a:rPr lang="fr-FR" dirty="0" smtClean="0">
                <a:solidFill>
                  <a:schemeClr val="tx2"/>
                </a:solidFill>
              </a:rPr>
              <a:t>	dont l’équivalent-subvention est de </a:t>
            </a:r>
            <a:r>
              <a:rPr lang="fr-FR" b="1" dirty="0" smtClean="0">
                <a:solidFill>
                  <a:schemeClr val="tx2"/>
                </a:solidFill>
              </a:rPr>
              <a:t>200 </a:t>
            </a:r>
            <a:r>
              <a:rPr lang="fr-FR" dirty="0" smtClean="0">
                <a:solidFill>
                  <a:schemeClr val="tx2"/>
                </a:solidFill>
              </a:rPr>
              <a:t>k€</a:t>
            </a:r>
          </a:p>
          <a:p>
            <a:pPr>
              <a:defRPr/>
            </a:pPr>
            <a:r>
              <a:rPr lang="fr-FR" b="1" dirty="0" smtClean="0">
                <a:solidFill>
                  <a:schemeClr val="tx2"/>
                </a:solidFill>
              </a:rPr>
              <a:t>Aide aux bâtiments de l’agglo :140 </a:t>
            </a:r>
            <a:r>
              <a:rPr lang="fr-FR" dirty="0" smtClean="0">
                <a:solidFill>
                  <a:schemeClr val="tx2"/>
                </a:solidFill>
              </a:rPr>
              <a:t>k€</a:t>
            </a:r>
          </a:p>
          <a:p>
            <a:pPr lvl="2">
              <a:defRPr/>
            </a:pPr>
            <a:endParaRPr lang="fr-FR" dirty="0" smtClean="0">
              <a:solidFill>
                <a:schemeClr val="tx2"/>
              </a:solidFill>
            </a:endParaRPr>
          </a:p>
          <a:p>
            <a:pPr>
              <a:defRPr/>
            </a:pPr>
            <a:r>
              <a:rPr lang="fr-FR" b="1" dirty="0" smtClean="0">
                <a:solidFill>
                  <a:schemeClr val="tx2"/>
                </a:solidFill>
              </a:rPr>
              <a:t>1°) chaque aide individuelle doit respecter le taux du régime AFR</a:t>
            </a:r>
          </a:p>
          <a:p>
            <a:pPr>
              <a:defRPr/>
            </a:pPr>
            <a:r>
              <a:rPr lang="fr-FR" b="1" dirty="0" smtClean="0">
                <a:solidFill>
                  <a:schemeClr val="tx2"/>
                </a:solidFill>
              </a:rPr>
              <a:t>2°) Application du taux AFR sur l’assiette la plus favorable</a:t>
            </a:r>
          </a:p>
          <a:p>
            <a:pPr>
              <a:defRPr/>
            </a:pPr>
            <a:endParaRPr lang="fr-FR" dirty="0">
              <a:solidFill>
                <a:schemeClr val="tx2"/>
              </a:solidFill>
            </a:endParaRPr>
          </a:p>
        </p:txBody>
      </p:sp>
      <p:sp>
        <p:nvSpPr>
          <p:cNvPr id="5" name="Espace réservé du pied de page 4"/>
          <p:cNvSpPr>
            <a:spLocks noGrp="1"/>
          </p:cNvSpPr>
          <p:nvPr>
            <p:ph type="ftr" sz="quarter" idx="11"/>
          </p:nvPr>
        </p:nvSpPr>
        <p:spPr/>
        <p:txBody>
          <a:bodyPr/>
          <a:lstStyle/>
          <a:p>
            <a:pPr>
              <a:defRPr/>
            </a:pPr>
            <a:r>
              <a:rPr lang="fr-FR" smtClean="0"/>
              <a:t>JP BOVE www.fcae.eu</a:t>
            </a:r>
            <a:endParaRPr lang="fr-FR"/>
          </a:p>
        </p:txBody>
      </p:sp>
      <p:graphicFrame>
        <p:nvGraphicFramePr>
          <p:cNvPr id="118786" name="Object 2"/>
          <p:cNvGraphicFramePr>
            <a:graphicFrameLocks noChangeAspect="1"/>
          </p:cNvGraphicFramePr>
          <p:nvPr>
            <p:extLst>
              <p:ext uri="{D42A27DB-BD31-4B8C-83A1-F6EECF244321}">
                <p14:modId xmlns:p14="http://schemas.microsoft.com/office/powerpoint/2010/main" val="3182328430"/>
              </p:ext>
            </p:extLst>
          </p:nvPr>
        </p:nvGraphicFramePr>
        <p:xfrm>
          <a:off x="-32" y="1142984"/>
          <a:ext cx="9272493" cy="1214446"/>
        </p:xfrm>
        <a:graphic>
          <a:graphicData uri="http://schemas.openxmlformats.org/presentationml/2006/ole">
            <mc:AlternateContent xmlns:mc="http://schemas.openxmlformats.org/markup-compatibility/2006">
              <mc:Choice xmlns:v="urn:schemas-microsoft-com:vml" Requires="v">
                <p:oleObj spid="_x0000_s83300" name="Worksheet" r:id="rId3" imgW="7639082" imgH="1057330" progId="Excel.Sheet.8">
                  <p:link updateAutomatic="1"/>
                </p:oleObj>
              </mc:Choice>
              <mc:Fallback>
                <p:oleObj name="Worksheet" r:id="rId3" imgW="7639082" imgH="1057330" progId="Excel.Sheet.8">
                  <p:link updateAutomatic="1"/>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 y="1142984"/>
                        <a:ext cx="9272493" cy="121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18787" name="Object 3"/>
          <p:cNvGraphicFramePr>
            <a:graphicFrameLocks noChangeAspect="1"/>
          </p:cNvGraphicFramePr>
          <p:nvPr>
            <p:extLst>
              <p:ext uri="{D42A27DB-BD31-4B8C-83A1-F6EECF244321}">
                <p14:modId xmlns:p14="http://schemas.microsoft.com/office/powerpoint/2010/main" val="715240175"/>
              </p:ext>
            </p:extLst>
          </p:nvPr>
        </p:nvGraphicFramePr>
        <p:xfrm>
          <a:off x="285720" y="5710277"/>
          <a:ext cx="8741167" cy="1004871"/>
        </p:xfrm>
        <a:graphic>
          <a:graphicData uri="http://schemas.openxmlformats.org/presentationml/2006/ole">
            <mc:AlternateContent xmlns:mc="http://schemas.openxmlformats.org/markup-compatibility/2006">
              <mc:Choice xmlns:v="urn:schemas-microsoft-com:vml" Requires="v">
                <p:oleObj spid="_x0000_s83301" name="Worksheet" r:id="rId5" imgW="6876955" imgH="790635" progId="Excel.Sheet.8">
                  <p:link updateAutomatic="1"/>
                </p:oleObj>
              </mc:Choice>
              <mc:Fallback>
                <p:oleObj name="Worksheet" r:id="rId5" imgW="6876955" imgH="790635" progId="Excel.Sheet.8">
                  <p:link updateAutomatic="1"/>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20" y="5710277"/>
                        <a:ext cx="8741167" cy="1004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18788" name="Object 4"/>
          <p:cNvGraphicFramePr>
            <a:graphicFrameLocks noChangeAspect="1"/>
          </p:cNvGraphicFramePr>
          <p:nvPr>
            <p:extLst>
              <p:ext uri="{D42A27DB-BD31-4B8C-83A1-F6EECF244321}">
                <p14:modId xmlns:p14="http://schemas.microsoft.com/office/powerpoint/2010/main" val="353698000"/>
              </p:ext>
            </p:extLst>
          </p:nvPr>
        </p:nvGraphicFramePr>
        <p:xfrm>
          <a:off x="6729413" y="2733675"/>
          <a:ext cx="1985962" cy="2195513"/>
        </p:xfrm>
        <a:graphic>
          <a:graphicData uri="http://schemas.openxmlformats.org/presentationml/2006/ole">
            <mc:AlternateContent xmlns:mc="http://schemas.openxmlformats.org/markup-compatibility/2006">
              <mc:Choice xmlns:v="urn:schemas-microsoft-com:vml" Requires="v">
                <p:oleObj spid="_x0000_s83302" name="Worksheet" r:id="rId7" imgW="1533430" imgH="1695453" progId="Excel.Sheet.8">
                  <p:link updateAutomatic="1"/>
                </p:oleObj>
              </mc:Choice>
              <mc:Fallback>
                <p:oleObj name="Worksheet" r:id="rId7" imgW="1533430" imgH="1695453" progId="Excel.Sheet.8">
                  <p:link updateAutomatic="1"/>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29413" y="2733675"/>
                        <a:ext cx="1985962" cy="219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cxnSp>
        <p:nvCxnSpPr>
          <p:cNvPr id="11" name="Connecteur droit avec flèche 10"/>
          <p:cNvCxnSpPr/>
          <p:nvPr/>
        </p:nvCxnSpPr>
        <p:spPr>
          <a:xfrm rot="16200000" flipV="1">
            <a:off x="2464584" y="2821771"/>
            <a:ext cx="3857633" cy="3071827"/>
          </a:xfrm>
          <a:prstGeom prst="straightConnector1">
            <a:avLst/>
          </a:prstGeom>
          <a:ln w="41275">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4929188" y="4643438"/>
            <a:ext cx="3143250" cy="1785937"/>
          </a:xfrm>
          <a:prstGeom prst="straightConnector1">
            <a:avLst/>
          </a:prstGeom>
          <a:ln w="41275">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Espace réservé du numéro de diapositive 13"/>
          <p:cNvSpPr>
            <a:spLocks noGrp="1"/>
          </p:cNvSpPr>
          <p:nvPr>
            <p:ph type="sldNum" sz="quarter" idx="12"/>
          </p:nvPr>
        </p:nvSpPr>
        <p:spPr/>
        <p:txBody>
          <a:bodyPr/>
          <a:lstStyle/>
          <a:p>
            <a:fld id="{2B825D18-8F47-4676-AC87-C8BC662B5306}" type="slidenum">
              <a:rPr lang="fr-FR" smtClean="0"/>
              <a:pPr/>
              <a:t>49</a:t>
            </a:fld>
            <a:endParaRPr lang="fr-FR"/>
          </a:p>
        </p:txBody>
      </p:sp>
      <p:sp>
        <p:nvSpPr>
          <p:cNvPr id="4" name="Espace réservé de la date 3"/>
          <p:cNvSpPr>
            <a:spLocks noGrp="1"/>
          </p:cNvSpPr>
          <p:nvPr>
            <p:ph type="dt" sz="half" idx="10"/>
          </p:nvPr>
        </p:nvSpPr>
        <p:spPr/>
        <p:txBody>
          <a:bodyPr/>
          <a:lstStyle/>
          <a:p>
            <a:fld id="{F4DA4D82-813F-40C4-86B9-672626CF9857}" type="datetime1">
              <a:rPr lang="fr-FR" smtClean="0"/>
              <a:t>23/11/2016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8786"/>
                                        </p:tgtEl>
                                        <p:attrNameLst>
                                          <p:attrName>style.visibility</p:attrName>
                                        </p:attrNameLst>
                                      </p:cBhvr>
                                      <p:to>
                                        <p:strVal val="visible"/>
                                      </p:to>
                                    </p:set>
                                    <p:anim calcmode="lin" valueType="num">
                                      <p:cBhvr additive="base">
                                        <p:cTn id="7" dur="500" fill="hold"/>
                                        <p:tgtEl>
                                          <p:spTgt spid="118786"/>
                                        </p:tgtEl>
                                        <p:attrNameLst>
                                          <p:attrName>ppt_x</p:attrName>
                                        </p:attrNameLst>
                                      </p:cBhvr>
                                      <p:tavLst>
                                        <p:tav tm="0">
                                          <p:val>
                                            <p:strVal val="0-#ppt_w/2"/>
                                          </p:val>
                                        </p:tav>
                                        <p:tav tm="100000">
                                          <p:val>
                                            <p:strVal val="#ppt_x"/>
                                          </p:val>
                                        </p:tav>
                                      </p:tavLst>
                                    </p:anim>
                                    <p:anim calcmode="lin" valueType="num">
                                      <p:cBhvr additive="base">
                                        <p:cTn id="8" dur="500" fill="hold"/>
                                        <p:tgtEl>
                                          <p:spTgt spid="1187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118788"/>
                                        </p:tgtEl>
                                        <p:attrNameLst>
                                          <p:attrName>style.visibility</p:attrName>
                                        </p:attrNameLst>
                                      </p:cBhvr>
                                      <p:to>
                                        <p:strVal val="visible"/>
                                      </p:to>
                                    </p:set>
                                    <p:anim calcmode="lin" valueType="num">
                                      <p:cBhvr additive="base">
                                        <p:cTn id="61" dur="500" fill="hold"/>
                                        <p:tgtEl>
                                          <p:spTgt spid="118788"/>
                                        </p:tgtEl>
                                        <p:attrNameLst>
                                          <p:attrName>ppt_x</p:attrName>
                                        </p:attrNameLst>
                                      </p:cBhvr>
                                      <p:tavLst>
                                        <p:tav tm="0">
                                          <p:val>
                                            <p:strVal val="1+#ppt_w/2"/>
                                          </p:val>
                                        </p:tav>
                                        <p:tav tm="100000">
                                          <p:val>
                                            <p:strVal val="#ppt_x"/>
                                          </p:val>
                                        </p:tav>
                                      </p:tavLst>
                                    </p:anim>
                                    <p:anim calcmode="lin" valueType="num">
                                      <p:cBhvr additive="base">
                                        <p:cTn id="62" dur="500" fill="hold"/>
                                        <p:tgtEl>
                                          <p:spTgt spid="11878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4" end="14"/>
                                            </p:txEl>
                                          </p:spTgt>
                                        </p:tgtEl>
                                        <p:attrNameLst>
                                          <p:attrName>style.visibility</p:attrName>
                                        </p:attrNameLst>
                                      </p:cBhvr>
                                      <p:to>
                                        <p:strVal val="visible"/>
                                      </p:to>
                                    </p:set>
                                    <p:anim calcmode="lin" valueType="num">
                                      <p:cBhvr additive="base">
                                        <p:cTn id="73"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18787"/>
                                        </p:tgtEl>
                                        <p:attrNameLst>
                                          <p:attrName>style.visibility</p:attrName>
                                        </p:attrNameLst>
                                      </p:cBhvr>
                                      <p:to>
                                        <p:strVal val="visible"/>
                                      </p:to>
                                    </p:set>
                                    <p:anim calcmode="lin" valueType="num">
                                      <p:cBhvr additive="base">
                                        <p:cTn id="79" dur="500" fill="hold"/>
                                        <p:tgtEl>
                                          <p:spTgt spid="118787"/>
                                        </p:tgtEl>
                                        <p:attrNameLst>
                                          <p:attrName>ppt_x</p:attrName>
                                        </p:attrNameLst>
                                      </p:cBhvr>
                                      <p:tavLst>
                                        <p:tav tm="0">
                                          <p:val>
                                            <p:strVal val="#ppt_x"/>
                                          </p:val>
                                        </p:tav>
                                        <p:tav tm="100000">
                                          <p:val>
                                            <p:strVal val="#ppt_x"/>
                                          </p:val>
                                        </p:tav>
                                      </p:tavLst>
                                    </p:anim>
                                    <p:anim calcmode="lin" valueType="num">
                                      <p:cBhvr additive="base">
                                        <p:cTn id="80" dur="500" fill="hold"/>
                                        <p:tgtEl>
                                          <p:spTgt spid="11878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6" fill="hold" nodeType="click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500" fill="hold"/>
                                        <p:tgtEl>
                                          <p:spTgt spid="11"/>
                                        </p:tgtEl>
                                        <p:attrNameLst>
                                          <p:attrName>ppt_x</p:attrName>
                                        </p:attrNameLst>
                                      </p:cBhvr>
                                      <p:tavLst>
                                        <p:tav tm="0">
                                          <p:val>
                                            <p:strVal val="1+#ppt_w/2"/>
                                          </p:val>
                                        </p:tav>
                                        <p:tav tm="100000">
                                          <p:val>
                                            <p:strVal val="#ppt_x"/>
                                          </p:val>
                                        </p:tav>
                                      </p:tavLst>
                                    </p:anim>
                                    <p:anim calcmode="lin" valueType="num">
                                      <p:cBhvr additive="base">
                                        <p:cTn id="8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6" fill="hold" nodeType="click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additive="base">
                                        <p:cTn id="91" dur="500" fill="hold"/>
                                        <p:tgtEl>
                                          <p:spTgt spid="12"/>
                                        </p:tgtEl>
                                        <p:attrNameLst>
                                          <p:attrName>ppt_x</p:attrName>
                                        </p:attrNameLst>
                                      </p:cBhvr>
                                      <p:tavLst>
                                        <p:tav tm="0">
                                          <p:val>
                                            <p:strVal val="1+#ppt_w/2"/>
                                          </p:val>
                                        </p:tav>
                                        <p:tav tm="100000">
                                          <p:val>
                                            <p:strVal val="#ppt_x"/>
                                          </p:val>
                                        </p:tav>
                                      </p:tavLst>
                                    </p:anim>
                                    <p:anim calcmode="lin" valueType="num">
                                      <p:cBhvr additive="base">
                                        <p:cTn id="9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8" name="Titre 1"/>
          <p:cNvSpPr txBox="1">
            <a:spLocks/>
          </p:cNvSpPr>
          <p:nvPr/>
        </p:nvSpPr>
        <p:spPr>
          <a:xfrm>
            <a:off x="309233" y="2060848"/>
            <a:ext cx="7668345" cy="2880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just">
              <a:buFont typeface="Arial" pitchFamily="34" charset="0"/>
              <a:buChar char="•"/>
            </a:pPr>
            <a:r>
              <a:rPr lang="fr-FR" sz="1100" dirty="0" smtClean="0">
                <a:latin typeface="Arial" pitchFamily="34" charset="0"/>
                <a:cs typeface="Arial" pitchFamily="34" charset="0"/>
              </a:rPr>
              <a:t>L</a:t>
            </a:r>
            <a:endParaRPr lang="fr-FR" sz="1100" dirty="0">
              <a:latin typeface="Arial" pitchFamily="34" charset="0"/>
              <a:cs typeface="Arial" pitchFamily="34" charset="0"/>
            </a:endParaRPr>
          </a:p>
        </p:txBody>
      </p:sp>
      <p:sp>
        <p:nvSpPr>
          <p:cNvPr id="6" name="Rectangle 3"/>
          <p:cNvSpPr txBox="1">
            <a:spLocks noChangeArrowheads="1"/>
          </p:cNvSpPr>
          <p:nvPr/>
        </p:nvSpPr>
        <p:spPr>
          <a:xfrm>
            <a:off x="357158" y="2285992"/>
            <a:ext cx="8429625" cy="1214438"/>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tx1"/>
                </a:solidFill>
                <a:effectLst/>
                <a:uLnTx/>
                <a:uFillTx/>
                <a:latin typeface="+mj-lt"/>
                <a:ea typeface="+mj-ea"/>
                <a:cs typeface="+mj-cs"/>
              </a:rPr>
              <a:t>1) Philosophie et principes de la réglementation européenne des aides aux entreprises</a:t>
            </a:r>
            <a:br>
              <a:rPr kumimoji="0" lang="fr-FR" sz="3200" b="1" i="0" u="none" strike="noStrike" kern="1200" cap="none" spc="0" normalizeH="0" baseline="0" noProof="0" dirty="0" smtClean="0">
                <a:ln>
                  <a:noFill/>
                </a:ln>
                <a:solidFill>
                  <a:schemeClr val="tx1"/>
                </a:solidFill>
                <a:effectLst/>
                <a:uLnTx/>
                <a:uFillTx/>
                <a:latin typeface="+mj-lt"/>
                <a:ea typeface="+mj-ea"/>
                <a:cs typeface="+mj-cs"/>
              </a:rPr>
            </a:br>
            <a:r>
              <a:rPr kumimoji="0" lang="fr-FR" sz="3200" b="1" i="1" u="none" strike="noStrike" kern="1200" cap="none" spc="0" normalizeH="0" baseline="0" noProof="0" dirty="0" smtClean="0">
                <a:ln>
                  <a:noFill/>
                </a:ln>
                <a:solidFill>
                  <a:schemeClr val="tx1"/>
                </a:solidFill>
                <a:effectLst/>
                <a:uLnTx/>
                <a:uFillTx/>
                <a:latin typeface="+mj-lt"/>
                <a:ea typeface="+mj-ea"/>
                <a:cs typeface="+mj-cs"/>
              </a:rPr>
              <a:t>-&gt; notions &amp; procédure</a:t>
            </a: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7" name="Espace réservé du numéro de diapositive 6"/>
          <p:cNvSpPr>
            <a:spLocks noGrp="1"/>
          </p:cNvSpPr>
          <p:nvPr>
            <p:ph type="sldNum" sz="quarter" idx="12"/>
          </p:nvPr>
        </p:nvSpPr>
        <p:spPr/>
        <p:txBody>
          <a:bodyPr/>
          <a:lstStyle/>
          <a:p>
            <a:fld id="{2B825D18-8F47-4676-AC87-C8BC662B5306}" type="slidenum">
              <a:rPr lang="fr-FR" smtClean="0"/>
              <a:pPr/>
              <a:t>5</a:t>
            </a:fld>
            <a:endParaRPr lang="fr-FR" dirty="0"/>
          </a:p>
        </p:txBody>
      </p:sp>
      <p:sp>
        <p:nvSpPr>
          <p:cNvPr id="2" name="Espace réservé de la date 1"/>
          <p:cNvSpPr>
            <a:spLocks noGrp="1"/>
          </p:cNvSpPr>
          <p:nvPr>
            <p:ph type="dt" sz="half" idx="10"/>
          </p:nvPr>
        </p:nvSpPr>
        <p:spPr>
          <a:xfrm>
            <a:off x="4167105" y="6492875"/>
            <a:ext cx="2133600" cy="365125"/>
          </a:xfrm>
        </p:spPr>
        <p:txBody>
          <a:bodyPr/>
          <a:lstStyle/>
          <a:p>
            <a:fld id="{09739880-9DE0-4E73-9CFA-B06B1DFD6F6C}"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2"/>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defRPr/>
            </a:pPr>
            <a:r>
              <a:rPr lang="fr-FR" smtClean="0"/>
              <a:t>JP BOVE www.fcae.eu</a:t>
            </a:r>
            <a:endParaRPr lang="fr-FR"/>
          </a:p>
        </p:txBody>
      </p:sp>
      <p:pic>
        <p:nvPicPr>
          <p:cNvPr id="6" name="Image 5" descr="BAIE DE SOMME.jpg"/>
          <p:cNvPicPr>
            <a:picLocks noChangeAspect="1"/>
          </p:cNvPicPr>
          <p:nvPr/>
        </p:nvPicPr>
        <p:blipFill>
          <a:blip r:embed="rId2" cstate="print"/>
          <a:srcRect b="28947"/>
          <a:stretch>
            <a:fillRect/>
          </a:stretch>
        </p:blipFill>
        <p:spPr>
          <a:xfrm>
            <a:off x="0" y="761437"/>
            <a:ext cx="9144000" cy="5167893"/>
          </a:xfrm>
          <a:prstGeom prst="rect">
            <a:avLst/>
          </a:prstGeom>
        </p:spPr>
      </p:pic>
      <p:sp>
        <p:nvSpPr>
          <p:cNvPr id="4" name="Espace réservé du numéro de diapositive 3"/>
          <p:cNvSpPr>
            <a:spLocks noGrp="1"/>
          </p:cNvSpPr>
          <p:nvPr>
            <p:ph type="sldNum" sz="quarter" idx="12"/>
          </p:nvPr>
        </p:nvSpPr>
        <p:spPr/>
        <p:txBody>
          <a:bodyPr/>
          <a:lstStyle/>
          <a:p>
            <a:fld id="{2B825D18-8F47-4676-AC87-C8BC662B5306}" type="slidenum">
              <a:rPr lang="fr-FR" smtClean="0"/>
              <a:pPr/>
              <a:t>50</a:t>
            </a:fld>
            <a:endParaRPr lang="fr-FR"/>
          </a:p>
        </p:txBody>
      </p:sp>
      <p:sp>
        <p:nvSpPr>
          <p:cNvPr id="2" name="Espace réservé de la date 1"/>
          <p:cNvSpPr>
            <a:spLocks noGrp="1"/>
          </p:cNvSpPr>
          <p:nvPr>
            <p:ph type="dt" sz="half" idx="10"/>
          </p:nvPr>
        </p:nvSpPr>
        <p:spPr>
          <a:xfrm>
            <a:off x="4152900" y="6529631"/>
            <a:ext cx="2133600" cy="365125"/>
          </a:xfrm>
        </p:spPr>
        <p:txBody>
          <a:bodyPr/>
          <a:lstStyle/>
          <a:p>
            <a:fld id="{8BB0C287-85F0-4321-A522-412DD3CA0594}" type="datetime1">
              <a:rPr lang="fr-FR" smtClean="0"/>
              <a:t>23/11/2016</a:t>
            </a:fld>
            <a:endParaRPr lang="fr-FR"/>
          </a:p>
        </p:txBody>
      </p:sp>
      <p:sp>
        <p:nvSpPr>
          <p:cNvPr id="7" name="Rectangle 6"/>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Image 7"/>
          <p:cNvPicPr>
            <a:picLocks noChangeAspect="1"/>
          </p:cNvPicPr>
          <p:nvPr/>
        </p:nvPicPr>
        <p:blipFill>
          <a:blip r:embed="rId3"/>
          <a:stretch>
            <a:fillRect/>
          </a:stretch>
        </p:blipFill>
        <p:spPr>
          <a:xfrm>
            <a:off x="8608835" y="77911"/>
            <a:ext cx="564333" cy="370847"/>
          </a:xfrm>
          <a:prstGeom prst="rect">
            <a:avLst/>
          </a:prstGeom>
        </p:spPr>
      </p:pic>
      <p:pic>
        <p:nvPicPr>
          <p:cNvPr id="9"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lipse 10"/>
          <p:cNvSpPr/>
          <p:nvPr/>
        </p:nvSpPr>
        <p:spPr>
          <a:xfrm>
            <a:off x="3071802" y="4572008"/>
            <a:ext cx="1357322" cy="4286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2000232" y="1785926"/>
            <a:ext cx="6215106"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1928794" y="3500438"/>
            <a:ext cx="7072362"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000232" y="4214818"/>
            <a:ext cx="5143536" cy="35719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p:txBody>
          <a:bodyPr/>
          <a:lstStyle/>
          <a:p>
            <a:r>
              <a:rPr lang="fr-FR" dirty="0" smtClean="0"/>
              <a:t>   </a:t>
            </a:r>
            <a:endParaRPr lang="fr-FR" dirty="0"/>
          </a:p>
        </p:txBody>
      </p:sp>
      <p:sp>
        <p:nvSpPr>
          <p:cNvPr id="5" name="Titre 1"/>
          <p:cNvSpPr txBox="1">
            <a:spLocks/>
          </p:cNvSpPr>
          <p:nvPr/>
        </p:nvSpPr>
        <p:spPr>
          <a:xfrm>
            <a:off x="179511" y="1556792"/>
            <a:ext cx="7668345" cy="576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fr-FR" sz="2000" dirty="0">
              <a:latin typeface="Arial" pitchFamily="34" charset="0"/>
              <a:cs typeface="Arial" pitchFamily="34" charset="0"/>
            </a:endParaRPr>
          </a:p>
        </p:txBody>
      </p:sp>
      <p:sp>
        <p:nvSpPr>
          <p:cNvPr id="9" name="Rectangle 4"/>
          <p:cNvSpPr txBox="1">
            <a:spLocks noChangeArrowheads="1"/>
          </p:cNvSpPr>
          <p:nvPr/>
        </p:nvSpPr>
        <p:spPr>
          <a:xfrm>
            <a:off x="1714500" y="1285860"/>
            <a:ext cx="7429500" cy="4643470"/>
          </a:xfrm>
          <a:prstGeom prst="rect">
            <a:avLst/>
          </a:prstGeom>
        </p:spPr>
        <p:txBody>
          <a:bodyPr vert="horz" lIns="91440" tIns="45720" rIns="91440" bIns="45720" rtlCol="0">
            <a:normAutofit fontScale="70000" lnSpcReduction="20000"/>
          </a:bodyPr>
          <a:lstStyle/>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Traité de Rome</a:t>
            </a:r>
            <a:r>
              <a:rPr kumimoji="0" lang="fr-FR" sz="28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1957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(Traité CEE -&gt;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TFUE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Traité sur le Fonctionnement de l’Union Européenne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Instauration</a:t>
            </a:r>
            <a:r>
              <a:rPr kumimoji="0" lang="fr-FR" sz="2800" b="1" i="0" u="none" strike="noStrike" kern="1200" cap="none" spc="0" normalizeH="0" noProof="0" dirty="0" smtClean="0">
                <a:ln>
                  <a:noFill/>
                </a:ln>
                <a:solidFill>
                  <a:schemeClr val="tx2"/>
                </a:solidFill>
                <a:effectLst/>
                <a:uLnTx/>
                <a:uFillTx/>
                <a:latin typeface="+mj-lt"/>
                <a:ea typeface="+mn-ea"/>
                <a:cs typeface="+mn-cs"/>
              </a:rPr>
              <a:t> du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Marché Commun</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4 Libertés de circulation</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Philosophie d’inspiration libérale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rgbClr val="FF0000"/>
                </a:solidFill>
                <a:effectLst/>
                <a:uLnTx/>
                <a:uFillTx/>
                <a:latin typeface="+mj-lt"/>
                <a:ea typeface="+mn-ea"/>
                <a:cs typeface="+mn-cs"/>
              </a:rPr>
              <a:t>Économie de marché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–&gt;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libre concurrence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Nécessité de ne pas fausser la loi de l’offre et la demande</a:t>
            </a: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Soit par des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pratiques entre les entreprises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(ententes</a:t>
            </a:r>
            <a:r>
              <a:rPr lang="fr-FR" sz="2000" b="1" dirty="0" smtClean="0">
                <a:solidFill>
                  <a:schemeClr val="tx2"/>
                </a:solidFill>
                <a:latin typeface="+mj-lt"/>
              </a:rPr>
              <a:t>, abus de positions dominantes.)</a:t>
            </a:r>
            <a:endParaRPr kumimoji="0" lang="fr-FR" sz="2000" b="1" i="0" u="none" strike="noStrike" kern="1200" cap="none" spc="0" normalizeH="0" baseline="0" noProof="0" dirty="0" smtClean="0">
              <a:ln>
                <a:noFill/>
              </a:ln>
              <a:solidFill>
                <a:schemeClr val="tx2"/>
              </a:solidFill>
              <a:effectLst/>
              <a:uLnTx/>
              <a:uFillTx/>
              <a:latin typeface="+mj-lt"/>
              <a:ea typeface="+mn-ea"/>
              <a:cs typeface="+mn-cs"/>
            </a:endParaRPr>
          </a:p>
          <a:p>
            <a:pPr marL="914400" marR="0" lvl="2"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000" b="1" i="0" u="none" strike="noStrike" kern="1200" cap="none" spc="0" normalizeH="0" baseline="0" noProof="0" dirty="0" smtClean="0">
                <a:ln>
                  <a:noFill/>
                </a:ln>
                <a:solidFill>
                  <a:schemeClr val="tx2"/>
                </a:solidFill>
                <a:effectLst/>
                <a:uLnTx/>
                <a:uFillTx/>
                <a:latin typeface="+mj-lt"/>
                <a:ea typeface="+mn-ea"/>
                <a:cs typeface="+mn-cs"/>
              </a:rPr>
              <a:t>Soit par des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aides publiques</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b="1" i="0" u="none" strike="noStrike" kern="1200" cap="none" spc="0" normalizeH="0" baseline="0" noProof="0" dirty="0" smtClean="0">
                <a:ln>
                  <a:noFill/>
                </a:ln>
                <a:solidFill>
                  <a:srgbClr val="FF0000"/>
                </a:solidFill>
                <a:effectLst/>
                <a:uLnTx/>
                <a:uFillTx/>
                <a:latin typeface="+mj-lt"/>
                <a:ea typeface="+mn-ea"/>
                <a:cs typeface="+mn-cs"/>
              </a:rPr>
              <a:t>aux entreprises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a:t>
            </a:r>
            <a:r>
              <a:rPr kumimoji="0" lang="fr-FR" sz="2000" b="1" i="0" u="none" strike="noStrike" kern="1200" cap="none" spc="0" normalizeH="0" noProof="0" dirty="0" smtClean="0">
                <a:ln>
                  <a:noFill/>
                </a:ln>
                <a:solidFill>
                  <a:schemeClr val="tx2"/>
                </a:solidFill>
                <a:effectLst/>
                <a:uLnTx/>
                <a:uFillTx/>
                <a:latin typeface="+mj-lt"/>
                <a:ea typeface="+mn-ea"/>
                <a:cs typeface="+mn-cs"/>
              </a:rPr>
              <a:t> (aides d’Etat)</a:t>
            </a:r>
          </a:p>
          <a:p>
            <a:pPr lvl="6" indent="-246888">
              <a:spcBef>
                <a:spcPct val="20000"/>
              </a:spcBef>
              <a:buFont typeface="Wingdings 2"/>
              <a:buChar char=""/>
              <a:defRPr/>
            </a:pPr>
            <a:endParaRPr kumimoji="0" lang="fr-FR" sz="4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none" strike="noStrike" kern="1200" cap="none" spc="0" normalizeH="0" baseline="0" noProof="0" dirty="0" smtClean="0">
                <a:ln>
                  <a:noFill/>
                </a:ln>
                <a:solidFill>
                  <a:schemeClr val="tx2"/>
                </a:solidFill>
                <a:effectLst/>
                <a:uLnTx/>
                <a:uFillTx/>
                <a:latin typeface="+mj-lt"/>
                <a:ea typeface="+mn-ea"/>
                <a:cs typeface="+mn-cs"/>
              </a:rPr>
              <a:t>Instauration d’une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politique de concurrence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art.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101 à 109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TFUE </a:t>
            </a:r>
          </a:p>
          <a:p>
            <a:pPr marL="274320" marR="0" lvl="0" indent="-274320" defTabSz="914400" rtl="0" eaLnBrk="1" fontAlgn="auto" latinLnBrk="0" hangingPunct="1">
              <a:lnSpc>
                <a:spcPct val="100000"/>
              </a:lnSpc>
              <a:spcBef>
                <a:spcPct val="20000"/>
              </a:spcBef>
              <a:spcAft>
                <a:spcPts val="0"/>
              </a:spcAft>
              <a:buClr>
                <a:schemeClr val="accent3"/>
              </a:buClr>
              <a:buSzTx/>
              <a:tabLst/>
              <a:defRPr/>
            </a:pPr>
            <a:r>
              <a:rPr lang="fr-FR" sz="2800" b="1" dirty="0" smtClean="0">
                <a:solidFill>
                  <a:schemeClr val="tx2"/>
                </a:solidFill>
                <a:latin typeface="+mj-lt"/>
              </a:rPr>
              <a:t>	</a:t>
            </a:r>
            <a:r>
              <a:rPr lang="fr-FR" sz="2800" b="1" i="1" dirty="0" smtClean="0">
                <a:solidFill>
                  <a:srgbClr val="FF0000"/>
                </a:solidFill>
                <a:latin typeface="+mj-lt"/>
              </a:rPr>
              <a:t>-&gt; Pour encadrer le jeu du marché</a:t>
            </a:r>
            <a:endParaRPr kumimoji="0" lang="fr-FR" sz="2800" b="1" i="1" u="none" strike="noStrike" kern="1200" cap="none" spc="0" normalizeH="0" baseline="0" noProof="0" dirty="0" smtClean="0">
              <a:ln>
                <a:noFill/>
              </a:ln>
              <a:solidFill>
                <a:srgbClr val="FF0000"/>
              </a:solidFill>
              <a:effectLst/>
              <a:uLnTx/>
              <a:uFillTx/>
              <a:latin typeface="+mj-lt"/>
              <a:ea typeface="+mn-ea"/>
              <a:cs typeface="+mn-cs"/>
            </a:endParaRPr>
          </a:p>
          <a:p>
            <a:pPr marL="1645920" lvl="3" indent="-274320">
              <a:spcBef>
                <a:spcPct val="20000"/>
              </a:spcBef>
              <a:buClr>
                <a:schemeClr val="accent3"/>
              </a:buClr>
              <a:buFont typeface="Wingdings 2"/>
              <a:buChar char=""/>
              <a:defRPr/>
            </a:pPr>
            <a:endParaRPr kumimoji="0" lang="fr-FR" sz="1100" b="1"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600" b="1" i="0" u="none" strike="noStrike" kern="1200" cap="none" spc="0" normalizeH="0" baseline="0" noProof="0" dirty="0" smtClean="0">
                <a:ln>
                  <a:noFill/>
                </a:ln>
                <a:solidFill>
                  <a:schemeClr val="tx2"/>
                </a:solidFill>
                <a:effectLst/>
                <a:uLnTx/>
                <a:uFillTx/>
                <a:latin typeface="+mj-lt"/>
                <a:ea typeface="+mn-ea"/>
                <a:cs typeface="+mn-cs"/>
              </a:rPr>
              <a:t>Article </a:t>
            </a:r>
            <a:r>
              <a:rPr kumimoji="0" lang="fr-FR" sz="2600" b="1" i="0" u="none" strike="noStrike" kern="1200" cap="none" spc="0" normalizeH="0" baseline="0" noProof="0" dirty="0" smtClean="0">
                <a:ln>
                  <a:noFill/>
                </a:ln>
                <a:solidFill>
                  <a:srgbClr val="FF0000"/>
                </a:solidFill>
                <a:effectLst/>
                <a:uLnTx/>
                <a:uFillTx/>
                <a:latin typeface="+mj-lt"/>
                <a:ea typeface="+mn-ea"/>
                <a:cs typeface="+mn-cs"/>
              </a:rPr>
              <a:t>107.1</a:t>
            </a:r>
            <a:r>
              <a:rPr kumimoji="0" lang="fr-FR" sz="2600" b="0" i="0" u="none" strike="noStrike" kern="1200" cap="none" spc="0" normalizeH="0" baseline="0" noProof="0" dirty="0" smtClean="0">
                <a:ln>
                  <a:noFill/>
                </a:ln>
                <a:solidFill>
                  <a:srgbClr val="FF0000"/>
                </a:solidFill>
                <a:effectLst/>
                <a:uLnTx/>
                <a:uFillTx/>
                <a:latin typeface="+mj-lt"/>
                <a:ea typeface="+mn-ea"/>
                <a:cs typeface="+mn-cs"/>
              </a:rPr>
              <a:t> </a:t>
            </a:r>
            <a:r>
              <a:rPr kumimoji="0" lang="fr-FR" sz="2800" b="0" i="0" u="none" strike="noStrike" kern="1200" cap="none" spc="0" normalizeH="0" baseline="0" noProof="0" dirty="0" smtClean="0">
                <a:ln>
                  <a:noFill/>
                </a:ln>
                <a:solidFill>
                  <a:srgbClr val="FF0000"/>
                </a:solidFill>
                <a:effectLst/>
                <a:uLnTx/>
                <a:uFillTx/>
                <a:latin typeface="+mj-lt"/>
                <a:ea typeface="+mn-ea"/>
                <a:cs typeface="+mn-cs"/>
              </a:rPr>
              <a:t>: «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aides d’Etat »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aides publiques)</a:t>
            </a:r>
            <a:endParaRPr kumimoji="0" lang="fr-FR" sz="1400" b="1" i="0" u="none" strike="noStrike" kern="1200" cap="none" spc="0" normalizeH="0" baseline="0" noProof="0" dirty="0" smtClean="0">
              <a:ln>
                <a:noFill/>
              </a:ln>
              <a:solidFill>
                <a:schemeClr val="tx2"/>
              </a:solidFill>
              <a:effectLst/>
              <a:uLnTx/>
              <a:uFillTx/>
              <a:latin typeface="+mj-lt"/>
              <a:ea typeface="+mn-ea"/>
              <a:cs typeface="+mn-cs"/>
            </a:endParaRPr>
          </a:p>
          <a:p>
            <a:pPr marL="1463040" marR="0" lvl="4" indent="-210312" defTabSz="914400" rtl="0" eaLnBrk="1" fontAlgn="auto" latinLnBrk="0" hangingPunct="1">
              <a:lnSpc>
                <a:spcPct val="100000"/>
              </a:lnSpc>
              <a:spcBef>
                <a:spcPct val="20000"/>
              </a:spcBef>
              <a:spcAft>
                <a:spcPts val="0"/>
              </a:spcAft>
              <a:buClr>
                <a:schemeClr val="accent4"/>
              </a:buClr>
              <a:buSzTx/>
              <a:buFont typeface="Wingdings 2"/>
              <a:buChar char=""/>
              <a:tabLst/>
              <a:defRPr/>
            </a:pPr>
            <a:endParaRPr kumimoji="0" lang="fr-FR" sz="9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chemeClr val="tx2"/>
                </a:solidFill>
                <a:effectLst/>
                <a:uLnTx/>
                <a:uFillTx/>
                <a:latin typeface="+mj-lt"/>
                <a:ea typeface="+mn-ea"/>
                <a:cs typeface="+mn-cs"/>
              </a:rPr>
              <a:t>Principe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1" i="0" u="none" strike="noStrike" kern="1200" cap="none" spc="0" normalizeH="0" baseline="0" noProof="0" dirty="0" smtClean="0">
                <a:ln>
                  <a:noFill/>
                </a:ln>
                <a:solidFill>
                  <a:srgbClr val="FF0000"/>
                </a:solidFill>
                <a:effectLst/>
                <a:uLnTx/>
                <a:uFillTx/>
                <a:latin typeface="+mj-lt"/>
                <a:ea typeface="+mn-ea"/>
                <a:cs typeface="+mn-cs"/>
              </a:rPr>
              <a:t>interdiction </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des aides</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0" u="sng" strike="noStrike" kern="1200" cap="none" spc="0" normalizeH="0" baseline="0" noProof="0" dirty="0" smtClean="0">
                <a:ln>
                  <a:noFill/>
                </a:ln>
                <a:solidFill>
                  <a:schemeClr val="tx2"/>
                </a:solidFill>
                <a:effectLst/>
                <a:uLnTx/>
                <a:uFillTx/>
                <a:latin typeface="+mj-lt"/>
                <a:ea typeface="+mn-ea"/>
                <a:cs typeface="+mn-cs"/>
              </a:rPr>
              <a:t>Autorisation</a:t>
            </a:r>
            <a:r>
              <a:rPr kumimoji="0" lang="fr-FR" sz="2800" b="1" i="0" u="none" strike="noStrike" kern="1200" cap="none" spc="0" normalizeH="0" baseline="0" noProof="0" dirty="0" smtClean="0">
                <a:ln>
                  <a:noFill/>
                </a:ln>
                <a:solidFill>
                  <a:schemeClr val="tx2"/>
                </a:solidFill>
                <a:effectLst/>
                <a:uLnTx/>
                <a:uFillTx/>
                <a:latin typeface="+mj-lt"/>
                <a:ea typeface="+mn-ea"/>
                <a:cs typeface="+mn-cs"/>
              </a:rPr>
              <a:t> </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à titre </a:t>
            </a:r>
            <a:r>
              <a:rPr kumimoji="0" lang="fr-FR" sz="2800" b="1" i="0" u="sng" strike="noStrike" kern="1200" cap="none" spc="0" normalizeH="0" baseline="0" noProof="0" dirty="0" smtClean="0">
                <a:ln>
                  <a:noFill/>
                </a:ln>
                <a:solidFill>
                  <a:schemeClr val="tx2"/>
                </a:solidFill>
                <a:effectLst/>
                <a:uLnTx/>
                <a:uFillTx/>
                <a:latin typeface="+mj-lt"/>
                <a:ea typeface="+mn-ea"/>
                <a:cs typeface="+mn-cs"/>
              </a:rPr>
              <a:t>dérogatoire</a:t>
            </a:r>
            <a:r>
              <a:rPr kumimoji="0" lang="fr-FR" sz="2800" b="0" i="0" u="none" strike="noStrike" kern="1200" cap="none" spc="0" normalizeH="0" baseline="0" noProof="0" dirty="0" smtClean="0">
                <a:ln>
                  <a:noFill/>
                </a:ln>
                <a:solidFill>
                  <a:schemeClr val="tx2"/>
                </a:solidFill>
                <a:effectLst/>
                <a:uLnTx/>
                <a:uFillTx/>
                <a:latin typeface="+mj-lt"/>
                <a:ea typeface="+mn-ea"/>
                <a:cs typeface="+mn-cs"/>
              </a:rPr>
              <a:t> art 107.3</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fr-FR" sz="2800" b="1" i="1" u="none" strike="noStrike" kern="1200" cap="none" spc="0" normalizeH="0" baseline="0" noProof="0" dirty="0" smtClean="0">
                <a:ln>
                  <a:noFill/>
                </a:ln>
                <a:solidFill>
                  <a:schemeClr val="tx2"/>
                </a:solidFill>
                <a:effectLst/>
                <a:uLnTx/>
                <a:uFillTx/>
                <a:latin typeface="+mj-lt"/>
                <a:ea typeface="+mn-ea"/>
                <a:cs typeface="+mn-cs"/>
              </a:rPr>
              <a:t>L’arbitre: la Commission</a:t>
            </a:r>
          </a:p>
          <a:p>
            <a:pPr marL="640080" marR="0" lvl="1" indent="-246888" defTabSz="914400" rtl="0" eaLnBrk="1" fontAlgn="auto" latinLnBrk="0" hangingPunct="1">
              <a:lnSpc>
                <a:spcPct val="100000"/>
              </a:lnSpc>
              <a:spcBef>
                <a:spcPct val="20000"/>
              </a:spcBef>
              <a:spcAft>
                <a:spcPts val="0"/>
              </a:spcAft>
              <a:buClrTx/>
              <a:buSzTx/>
              <a:buFont typeface="Wingdings 2"/>
              <a:buChar char=""/>
              <a:tabLst/>
              <a:defRPr/>
            </a:pPr>
            <a:r>
              <a:rPr kumimoji="0" lang="fr-FR" sz="2800" b="0" i="1" u="none" strike="noStrike" kern="1200" cap="none" spc="0" normalizeH="0" baseline="0" noProof="0" dirty="0" smtClean="0">
                <a:ln>
                  <a:noFill/>
                </a:ln>
                <a:solidFill>
                  <a:schemeClr val="tx2"/>
                </a:solidFill>
                <a:effectLst/>
                <a:uLnTx/>
                <a:uFillTx/>
                <a:latin typeface="+mj-lt"/>
                <a:ea typeface="+mn-ea"/>
                <a:cs typeface="+mn-cs"/>
              </a:rPr>
              <a:t>autorise les aides où les régimes d’aide</a:t>
            </a: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pitchFamily="2" charset="2"/>
              <a:buNone/>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Tx/>
              <a:buFont typeface="Wingdings 2"/>
              <a:buChar char=""/>
              <a:tabLst/>
              <a:defRPr/>
            </a:pPr>
            <a:endParaRPr kumimoji="0" lang="fr-FR" sz="28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10" name="Titre 1"/>
          <p:cNvSpPr txBox="1">
            <a:spLocks/>
          </p:cNvSpPr>
          <p:nvPr/>
        </p:nvSpPr>
        <p:spPr>
          <a:xfrm>
            <a:off x="179512" y="642918"/>
            <a:ext cx="8964488" cy="66403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b="1" dirty="0" smtClean="0">
                <a:latin typeface="Arial" pitchFamily="34" charset="0"/>
                <a:cs typeface="Arial" pitchFamily="34" charset="0"/>
              </a:rPr>
              <a:t>Philosophie: Pourquoi ces règles?</a:t>
            </a:r>
            <a:endParaRPr lang="fr-FR" sz="2800" b="1" dirty="0">
              <a:latin typeface="Arial" pitchFamily="34" charset="0"/>
              <a:cs typeface="Arial" pitchFamily="34" charset="0"/>
            </a:endParaRPr>
          </a:p>
        </p:txBody>
      </p:sp>
      <p:sp>
        <p:nvSpPr>
          <p:cNvPr id="12" name="Espace réservé du pied de page 11"/>
          <p:cNvSpPr>
            <a:spLocks noGrp="1"/>
          </p:cNvSpPr>
          <p:nvPr>
            <p:ph type="ftr" sz="quarter" idx="11"/>
          </p:nvPr>
        </p:nvSpPr>
        <p:spPr/>
        <p:txBody>
          <a:bodyPr/>
          <a:lstStyle/>
          <a:p>
            <a:r>
              <a:rPr lang="fr-FR" smtClean="0"/>
              <a:t>JP BOVE www.fcae.eu</a:t>
            </a:r>
            <a:endParaRPr lang="fr-FR"/>
          </a:p>
        </p:txBody>
      </p:sp>
      <p:sp>
        <p:nvSpPr>
          <p:cNvPr id="13" name="Espace réservé du numéro de diapositive 12"/>
          <p:cNvSpPr>
            <a:spLocks noGrp="1"/>
          </p:cNvSpPr>
          <p:nvPr>
            <p:ph type="sldNum" sz="quarter" idx="12"/>
          </p:nvPr>
        </p:nvSpPr>
        <p:spPr/>
        <p:txBody>
          <a:bodyPr/>
          <a:lstStyle/>
          <a:p>
            <a:fld id="{2B825D18-8F47-4676-AC87-C8BC662B5306}" type="slidenum">
              <a:rPr lang="fr-FR" smtClean="0"/>
              <a:pPr/>
              <a:t>6</a:t>
            </a:fld>
            <a:endParaRPr lang="fr-FR" dirty="0"/>
          </a:p>
        </p:txBody>
      </p:sp>
      <p:sp>
        <p:nvSpPr>
          <p:cNvPr id="2" name="Espace réservé de la date 1"/>
          <p:cNvSpPr>
            <a:spLocks noGrp="1"/>
          </p:cNvSpPr>
          <p:nvPr>
            <p:ph type="dt" sz="half" idx="10"/>
          </p:nvPr>
        </p:nvSpPr>
        <p:spPr>
          <a:xfrm>
            <a:off x="4152900" y="6509971"/>
            <a:ext cx="2133600" cy="365125"/>
          </a:xfrm>
        </p:spPr>
        <p:txBody>
          <a:bodyPr/>
          <a:lstStyle/>
          <a:p>
            <a:fld id="{C663FE81-052B-4616-AFDB-67F34A810F49}" type="datetime1">
              <a:rPr lang="fr-FR" smtClean="0"/>
              <a:t>23/11/2016</a:t>
            </a:fld>
            <a:endParaRPr lang="fr-FR" dirty="0"/>
          </a:p>
        </p:txBody>
      </p:sp>
      <p:sp>
        <p:nvSpPr>
          <p:cNvPr id="14" name="Rectangle 13"/>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Image 14"/>
          <p:cNvPicPr>
            <a:picLocks noChangeAspect="1"/>
          </p:cNvPicPr>
          <p:nvPr/>
        </p:nvPicPr>
        <p:blipFill>
          <a:blip r:embed="rId3"/>
          <a:stretch>
            <a:fillRect/>
          </a:stretch>
        </p:blipFill>
        <p:spPr>
          <a:xfrm>
            <a:off x="8608835" y="77911"/>
            <a:ext cx="564333" cy="370847"/>
          </a:xfrm>
          <a:prstGeom prst="rect">
            <a:avLst/>
          </a:prstGeom>
        </p:spPr>
      </p:pic>
      <p:pic>
        <p:nvPicPr>
          <p:cNvPr id="16" name="Picture 4"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Effect transition="in" filter="randombar(horizontal)">
                                      <p:cBhvr>
                                        <p:cTn id="18" dur="500"/>
                                        <p:tgtEl>
                                          <p:spTgt spid="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randombar(horizontal)">
                                      <p:cBhvr>
                                        <p:cTn id="23" dur="500"/>
                                        <p:tgtEl>
                                          <p:spTgt spid="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randombar(horizontal)">
                                      <p:cBhvr>
                                        <p:cTn id="28" dur="500"/>
                                        <p:tgtEl>
                                          <p:spTgt spid="9">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Effect transition="in" filter="randombar(horizontal)">
                                      <p:cBhvr>
                                        <p:cTn id="33" dur="500"/>
                                        <p:tgtEl>
                                          <p:spTgt spid="9">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9">
                                            <p:txEl>
                                              <p:pRg st="5" end="5"/>
                                            </p:txEl>
                                          </p:spTgt>
                                        </p:tgtEl>
                                        <p:attrNameLst>
                                          <p:attrName>style.visibility</p:attrName>
                                        </p:attrNameLst>
                                      </p:cBhvr>
                                      <p:to>
                                        <p:strVal val="visible"/>
                                      </p:to>
                                    </p:set>
                                    <p:animEffect transition="in" filter="randombar(horizontal)">
                                      <p:cBhvr>
                                        <p:cTn id="38" dur="500"/>
                                        <p:tgtEl>
                                          <p:spTgt spid="9">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Effect transition="in" filter="randombar(horizontal)">
                                      <p:cBhvr>
                                        <p:cTn id="43" dur="500"/>
                                        <p:tgtEl>
                                          <p:spTgt spid="9">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0-#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9">
                                            <p:txEl>
                                              <p:pRg st="8" end="8"/>
                                            </p:txEl>
                                          </p:spTgt>
                                        </p:tgtEl>
                                        <p:attrNameLst>
                                          <p:attrName>style.visibility</p:attrName>
                                        </p:attrNameLst>
                                      </p:cBhvr>
                                      <p:to>
                                        <p:strVal val="visible"/>
                                      </p:to>
                                    </p:set>
                                    <p:animEffect transition="in" filter="randombar(horizontal)">
                                      <p:cBhvr>
                                        <p:cTn id="54" dur="500"/>
                                        <p:tgtEl>
                                          <p:spTgt spid="9">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9">
                                            <p:txEl>
                                              <p:pRg st="9" end="9"/>
                                            </p:txEl>
                                          </p:spTgt>
                                        </p:tgtEl>
                                        <p:attrNameLst>
                                          <p:attrName>style.visibility</p:attrName>
                                        </p:attrNameLst>
                                      </p:cBhvr>
                                      <p:to>
                                        <p:strVal val="visible"/>
                                      </p:to>
                                    </p:set>
                                    <p:animEffect transition="in" filter="randombar(horizontal)">
                                      <p:cBhvr>
                                        <p:cTn id="59" dur="500"/>
                                        <p:tgtEl>
                                          <p:spTgt spid="9">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fill="hold"/>
                                        <p:tgtEl>
                                          <p:spTgt spid="8"/>
                                        </p:tgtEl>
                                        <p:attrNameLst>
                                          <p:attrName>ppt_x</p:attrName>
                                        </p:attrNameLst>
                                      </p:cBhvr>
                                      <p:tavLst>
                                        <p:tav tm="0">
                                          <p:val>
                                            <p:strVal val="0-#ppt_w/2"/>
                                          </p:val>
                                        </p:tav>
                                        <p:tav tm="100000">
                                          <p:val>
                                            <p:strVal val="#ppt_x"/>
                                          </p:val>
                                        </p:tav>
                                      </p:tavLst>
                                    </p:anim>
                                    <p:anim calcmode="lin" valueType="num">
                                      <p:cBhvr additive="base">
                                        <p:cTn id="6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9">
                                            <p:txEl>
                                              <p:pRg st="11" end="11"/>
                                            </p:txEl>
                                          </p:spTgt>
                                        </p:tgtEl>
                                        <p:attrNameLst>
                                          <p:attrName>style.visibility</p:attrName>
                                        </p:attrNameLst>
                                      </p:cBhvr>
                                      <p:to>
                                        <p:strVal val="visible"/>
                                      </p:to>
                                    </p:set>
                                    <p:animEffect transition="in" filter="randombar(horizontal)">
                                      <p:cBhvr>
                                        <p:cTn id="70" dur="500"/>
                                        <p:tgtEl>
                                          <p:spTgt spid="9">
                                            <p:txEl>
                                              <p:pRg st="11" end="1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grpId="0" nodeType="clickEffect">
                                  <p:stCondLst>
                                    <p:cond delay="0"/>
                                  </p:stCondLst>
                                  <p:childTnLst>
                                    <p:set>
                                      <p:cBhvr>
                                        <p:cTn id="74" dur="1" fill="hold">
                                          <p:stCondLst>
                                            <p:cond delay="0"/>
                                          </p:stCondLst>
                                        </p:cTn>
                                        <p:tgtEl>
                                          <p:spTgt spid="9">
                                            <p:txEl>
                                              <p:pRg st="13" end="13"/>
                                            </p:txEl>
                                          </p:spTgt>
                                        </p:tgtEl>
                                        <p:attrNameLst>
                                          <p:attrName>style.visibility</p:attrName>
                                        </p:attrNameLst>
                                      </p:cBhvr>
                                      <p:to>
                                        <p:strVal val="visible"/>
                                      </p:to>
                                    </p:set>
                                    <p:animEffect transition="in" filter="randombar(horizontal)">
                                      <p:cBhvr>
                                        <p:cTn id="75" dur="500"/>
                                        <p:tgtEl>
                                          <p:spTgt spid="9">
                                            <p:txEl>
                                              <p:pRg st="13" end="1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fill="hold"/>
                                        <p:tgtEl>
                                          <p:spTgt spid="11"/>
                                        </p:tgtEl>
                                        <p:attrNameLst>
                                          <p:attrName>ppt_x</p:attrName>
                                        </p:attrNameLst>
                                      </p:cBhvr>
                                      <p:tavLst>
                                        <p:tav tm="0">
                                          <p:val>
                                            <p:strVal val="1+#ppt_w/2"/>
                                          </p:val>
                                        </p:tav>
                                        <p:tav tm="100000">
                                          <p:val>
                                            <p:strVal val="#ppt_x"/>
                                          </p:val>
                                        </p:tav>
                                      </p:tavLst>
                                    </p:anim>
                                    <p:anim calcmode="lin" valueType="num">
                                      <p:cBhvr additive="base">
                                        <p:cTn id="8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4" presetClass="entr" presetSubtype="10" fill="hold" grpId="0" nodeType="clickEffect">
                                  <p:stCondLst>
                                    <p:cond delay="0"/>
                                  </p:stCondLst>
                                  <p:childTnLst>
                                    <p:set>
                                      <p:cBhvr>
                                        <p:cTn id="85" dur="1" fill="hold">
                                          <p:stCondLst>
                                            <p:cond delay="0"/>
                                          </p:stCondLst>
                                        </p:cTn>
                                        <p:tgtEl>
                                          <p:spTgt spid="9">
                                            <p:txEl>
                                              <p:pRg st="14" end="14"/>
                                            </p:txEl>
                                          </p:spTgt>
                                        </p:tgtEl>
                                        <p:attrNameLst>
                                          <p:attrName>style.visibility</p:attrName>
                                        </p:attrNameLst>
                                      </p:cBhvr>
                                      <p:to>
                                        <p:strVal val="visible"/>
                                      </p:to>
                                    </p:set>
                                    <p:animEffect transition="in" filter="randombar(horizontal)">
                                      <p:cBhvr>
                                        <p:cTn id="86" dur="500"/>
                                        <p:tgtEl>
                                          <p:spTgt spid="9">
                                            <p:txEl>
                                              <p:pRg st="14" end="14"/>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9">
                                            <p:txEl>
                                              <p:pRg st="15" end="15"/>
                                            </p:txEl>
                                          </p:spTgt>
                                        </p:tgtEl>
                                        <p:attrNameLst>
                                          <p:attrName>style.visibility</p:attrName>
                                        </p:attrNameLst>
                                      </p:cBhvr>
                                      <p:to>
                                        <p:strVal val="visible"/>
                                      </p:to>
                                    </p:set>
                                    <p:animEffect transition="in" filter="randombar(horizontal)">
                                      <p:cBhvr>
                                        <p:cTn id="91" dur="500"/>
                                        <p:tgtEl>
                                          <p:spTgt spid="9">
                                            <p:txEl>
                                              <p:pRg st="15" end="15"/>
                                            </p:txEl>
                                          </p:spTgt>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9">
                                            <p:txEl>
                                              <p:pRg st="16" end="16"/>
                                            </p:txEl>
                                          </p:spTgt>
                                        </p:tgtEl>
                                        <p:attrNameLst>
                                          <p:attrName>style.visibility</p:attrName>
                                        </p:attrNameLst>
                                      </p:cBhvr>
                                      <p:to>
                                        <p:strVal val="visible"/>
                                      </p:to>
                                    </p:set>
                                    <p:animEffect transition="in" filter="randombar(horizontal)">
                                      <p:cBhvr>
                                        <p:cTn id="94" dur="500"/>
                                        <p:tgtEl>
                                          <p:spTgt spid="9">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7" grpId="0" animBg="1"/>
      <p:bldP spid="8" grpId="0" animBg="1"/>
      <p:bldP spid="9"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693266"/>
            <a:ext cx="8964488" cy="5925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200" b="1" dirty="0" smtClean="0">
                <a:latin typeface="Arial" pitchFamily="34" charset="0"/>
                <a:cs typeface="Arial" pitchFamily="34" charset="0"/>
              </a:rPr>
              <a:t>Quels principes pour les « aides d’Etat »?</a:t>
            </a:r>
            <a:endParaRPr lang="fr-FR" sz="3200" b="1" dirty="0">
              <a:latin typeface="Arial" pitchFamily="34" charset="0"/>
              <a:cs typeface="Arial" pitchFamily="34" charset="0"/>
            </a:endParaRPr>
          </a:p>
        </p:txBody>
      </p:sp>
      <p:sp>
        <p:nvSpPr>
          <p:cNvPr id="6" name="Rectangle 4"/>
          <p:cNvSpPr txBox="1">
            <a:spLocks noChangeArrowheads="1"/>
          </p:cNvSpPr>
          <p:nvPr/>
        </p:nvSpPr>
        <p:spPr>
          <a:xfrm>
            <a:off x="1000100" y="1285860"/>
            <a:ext cx="8153400" cy="4591065"/>
          </a:xfrm>
          <a:prstGeom prst="rect">
            <a:avLst/>
          </a:prstGeom>
        </p:spPr>
        <p:txBody>
          <a:bodyPr vert="horz" lIns="91440" tIns="45720" rIns="91440" bIns="45720" rtlCol="0">
            <a:normAutofit fontScale="92500" lnSpcReduction="10000"/>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Les aides sont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exceptionnelles</a:t>
            </a:r>
            <a:endParaRPr kumimoji="0" lang="fr-FR" sz="1600" b="1" i="0" u="sng" strike="noStrike" kern="1200" cap="none" spc="0" normalizeH="0" baseline="0" noProof="0" dirty="0" smtClean="0">
              <a:ln>
                <a:noFill/>
              </a:ln>
              <a:solidFill>
                <a:srgbClr val="FF0000"/>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dirty="0" smtClean="0">
                <a:solidFill>
                  <a:schemeClr val="tx2"/>
                </a:solidFill>
                <a:latin typeface="+mj-lt"/>
              </a:rPr>
              <a:t>Seront autorisées e</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n </a:t>
            </a:r>
            <a:r>
              <a:rPr kumimoji="0" lang="fr-FR" sz="2400" b="1" i="0" u="sng" strike="noStrike" kern="1200" cap="none" spc="0" normalizeH="0" baseline="0" noProof="0" dirty="0" smtClean="0">
                <a:ln>
                  <a:noFill/>
                </a:ln>
                <a:solidFill>
                  <a:schemeClr val="tx2"/>
                </a:solidFill>
                <a:effectLst/>
                <a:uLnTx/>
                <a:uFillTx/>
                <a:latin typeface="+mj-lt"/>
                <a:ea typeface="+mn-ea"/>
                <a:cs typeface="+mn-cs"/>
              </a:rPr>
              <a:t>contrepartie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d’un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effort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de l’entreprise</a:t>
            </a:r>
          </a:p>
          <a:p>
            <a:pPr marL="1188720" marR="0" lvl="3" indent="-210312"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600" b="0" i="0" u="none"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none" strike="noStrike" kern="1200" cap="none" spc="0" normalizeH="0" baseline="0" noProof="0" dirty="0" smtClean="0">
                <a:ln>
                  <a:noFill/>
                </a:ln>
                <a:solidFill>
                  <a:srgbClr val="FF0000"/>
                </a:solidFill>
                <a:effectLst/>
                <a:uLnTx/>
                <a:uFillTx/>
                <a:latin typeface="+mj-lt"/>
                <a:ea typeface="+mn-ea"/>
                <a:cs typeface="+mn-cs"/>
              </a:rPr>
              <a:t>Exemples d’efforts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et de contreparties admis: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Embauche de travailleurs défavorisés </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formation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R&amp;D innovation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Environnement</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0" i="0" u="none" strike="noStrike" kern="1200" cap="none" spc="0" normalizeH="0" baseline="0" noProof="0" dirty="0" smtClean="0">
                <a:ln>
                  <a:noFill/>
                </a:ln>
                <a:solidFill>
                  <a:schemeClr val="tx2"/>
                </a:solidFill>
                <a:effectLst/>
                <a:uLnTx/>
                <a:uFillTx/>
                <a:latin typeface="+mj-lt"/>
                <a:ea typeface="+mn-ea"/>
                <a:cs typeface="+mn-cs"/>
              </a:rPr>
              <a:t>Réponse à une carence du marché (financement, TIC etc.)</a:t>
            </a:r>
          </a:p>
          <a:p>
            <a:pPr marL="1188720" marR="0" lvl="3" indent="-210312"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kumimoji="0" lang="fr-FR" sz="1600" b="1" i="0" u="sng" strike="noStrike" kern="1200" cap="none" spc="0" normalizeH="0" baseline="0" noProof="0" dirty="0" smtClean="0">
              <a:ln>
                <a:noFill/>
              </a:ln>
              <a:solidFill>
                <a:schemeClr val="tx2"/>
              </a:solidFill>
              <a:effectLst/>
              <a:uLnTx/>
              <a:uFillTx/>
              <a:latin typeface="+mj-lt"/>
              <a:ea typeface="+mn-ea"/>
              <a:cs typeface="+mn-cs"/>
            </a:endParaRP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sng" strike="noStrike" kern="1200" cap="none" spc="0" normalizeH="0" baseline="0" noProof="0" dirty="0" smtClean="0">
                <a:ln>
                  <a:noFill/>
                </a:ln>
                <a:solidFill>
                  <a:schemeClr val="tx2"/>
                </a:solidFill>
                <a:effectLst/>
                <a:uLnTx/>
                <a:uFillTx/>
                <a:latin typeface="+mj-lt"/>
                <a:ea typeface="+mn-ea"/>
                <a:cs typeface="+mn-cs"/>
              </a:rPr>
              <a:t>Aides à l’investissement productif généralement prohibées:</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1" i="1" u="none" strike="noStrike" kern="1200" cap="none" spc="0" normalizeH="0" baseline="0" noProof="0" dirty="0" smtClean="0">
                <a:ln>
                  <a:noFill/>
                </a:ln>
                <a:solidFill>
                  <a:schemeClr val="tx2"/>
                </a:solidFill>
                <a:effectLst/>
                <a:uLnTx/>
                <a:uFillTx/>
                <a:latin typeface="+mj-lt"/>
                <a:ea typeface="+mn-ea"/>
                <a:cs typeface="+mn-cs"/>
              </a:rPr>
              <a:t>Sauf pour PME </a:t>
            </a:r>
            <a:r>
              <a:rPr kumimoji="0" lang="fr-FR" sz="2000" u="none" strike="noStrike" kern="1200" cap="none" spc="0" normalizeH="0" baseline="0" noProof="0" dirty="0" smtClean="0">
                <a:ln>
                  <a:noFill/>
                </a:ln>
                <a:solidFill>
                  <a:schemeClr val="tx2"/>
                </a:solidFill>
                <a:effectLst/>
                <a:uLnTx/>
                <a:uFillTx/>
                <a:latin typeface="+mj-lt"/>
                <a:ea typeface="+mn-ea"/>
                <a:cs typeface="+mn-cs"/>
              </a:rPr>
              <a:t>(</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249 salariés et soit &lt; 50 M€ de CA soit &lt; 43 M€ bilan)</a:t>
            </a:r>
          </a:p>
          <a:p>
            <a:pPr marL="640080" marR="0" lvl="1" indent="-246888" defTabSz="914400" rtl="0" eaLnBrk="1" fontAlgn="auto" latinLnBrk="0" hangingPunct="1">
              <a:lnSpc>
                <a:spcPct val="80000"/>
              </a:lnSpc>
              <a:spcBef>
                <a:spcPct val="20000"/>
              </a:spcBef>
              <a:spcAft>
                <a:spcPts val="0"/>
              </a:spcAft>
              <a:buClrTx/>
              <a:buSzTx/>
              <a:buFont typeface="Wingdings 2"/>
              <a:buChar char=""/>
              <a:tabLst/>
              <a:defRPr/>
            </a:pPr>
            <a:r>
              <a:rPr kumimoji="0" lang="fr-FR" sz="2000" b="1" i="1" u="none" strike="noStrike" kern="1200" cap="none" spc="0" normalizeH="0" baseline="0" noProof="0" dirty="0" smtClean="0">
                <a:ln>
                  <a:noFill/>
                </a:ln>
                <a:solidFill>
                  <a:schemeClr val="tx2"/>
                </a:solidFill>
                <a:effectLst/>
                <a:uLnTx/>
                <a:uFillTx/>
                <a:latin typeface="+mj-lt"/>
                <a:ea typeface="+mn-ea"/>
                <a:cs typeface="+mn-cs"/>
              </a:rPr>
              <a:t>Sauf pour GE</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 </a:t>
            </a:r>
            <a:r>
              <a:rPr kumimoji="0" lang="fr-FR" sz="2000" b="0" i="0" u="none" strike="noStrike" kern="1200" cap="none" spc="0" normalizeH="0" baseline="0" noProof="0" dirty="0" err="1" smtClean="0">
                <a:ln>
                  <a:noFill/>
                </a:ln>
                <a:solidFill>
                  <a:schemeClr val="tx2"/>
                </a:solidFill>
                <a:effectLst/>
                <a:uLnTx/>
                <a:uFillTx/>
                <a:latin typeface="+mj-lt"/>
                <a:ea typeface="+mn-ea"/>
                <a:cs typeface="+mn-cs"/>
              </a:rPr>
              <a:t>sI</a:t>
            </a:r>
            <a:r>
              <a:rPr lang="fr-FR" sz="2000" dirty="0" smtClean="0">
                <a:solidFill>
                  <a:schemeClr val="tx2"/>
                </a:solidFill>
                <a:latin typeface="+mj-lt"/>
              </a:rPr>
              <a:t> </a:t>
            </a:r>
            <a:r>
              <a:rPr kumimoji="0" lang="fr-FR" sz="2000" b="0" i="0" u="none" strike="noStrike" kern="1200" cap="none" spc="0" normalizeH="0" baseline="0" noProof="0" dirty="0" smtClean="0">
                <a:ln>
                  <a:noFill/>
                </a:ln>
                <a:solidFill>
                  <a:schemeClr val="tx2"/>
                </a:solidFill>
                <a:effectLst/>
                <a:uLnTx/>
                <a:uFillTx/>
                <a:latin typeface="+mj-lt"/>
                <a:ea typeface="+mn-ea"/>
                <a:cs typeface="+mn-cs"/>
              </a:rPr>
              <a:t>l’investissement est en </a:t>
            </a:r>
            <a:r>
              <a:rPr kumimoji="0" lang="fr-FR" sz="2000" b="1" i="0" u="none" strike="noStrike" kern="1200" cap="none" spc="0" normalizeH="0" baseline="0" noProof="0" dirty="0" smtClean="0">
                <a:ln>
                  <a:noFill/>
                </a:ln>
                <a:solidFill>
                  <a:schemeClr val="tx2"/>
                </a:solidFill>
                <a:effectLst/>
                <a:uLnTx/>
                <a:uFillTx/>
                <a:latin typeface="+mj-lt"/>
                <a:ea typeface="+mn-ea"/>
                <a:cs typeface="+mn-cs"/>
              </a:rPr>
              <a:t>zone d’aide à finalité régionale</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0" i="0" u="none" strike="noStrike" kern="1200" cap="none" spc="0" normalizeH="0" baseline="0" noProof="0" dirty="0" smtClean="0">
                <a:ln>
                  <a:noFill/>
                </a:ln>
                <a:solidFill>
                  <a:schemeClr val="tx2"/>
                </a:solidFill>
                <a:effectLst/>
                <a:uLnTx/>
                <a:uFillTx/>
                <a:latin typeface="+mj-lt"/>
                <a:ea typeface="+mn-ea"/>
                <a:cs typeface="+mn-cs"/>
              </a:rPr>
              <a:t>Principe de </a:t>
            </a:r>
            <a:r>
              <a:rPr kumimoji="0" lang="fr-FR" sz="2400" b="1" i="0" u="sng" strike="noStrike" kern="1200" cap="none" spc="0" normalizeH="0" baseline="0" noProof="0" dirty="0" smtClean="0">
                <a:ln>
                  <a:noFill/>
                </a:ln>
                <a:solidFill>
                  <a:srgbClr val="FF0000"/>
                </a:solidFill>
                <a:effectLst/>
                <a:uLnTx/>
                <a:uFillTx/>
                <a:latin typeface="+mj-lt"/>
                <a:ea typeface="+mn-ea"/>
                <a:cs typeface="+mn-cs"/>
              </a:rPr>
              <a:t>zonage </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aides à l’investissement (zonage </a:t>
            </a:r>
            <a:r>
              <a:rPr kumimoji="0" lang="fr-FR" sz="2400" b="1" i="0" u="none" strike="noStrike" kern="1200" cap="none" spc="0" normalizeH="0" baseline="0" noProof="0" dirty="0" smtClean="0">
                <a:ln>
                  <a:noFill/>
                </a:ln>
                <a:solidFill>
                  <a:schemeClr val="tx2"/>
                </a:solidFill>
                <a:effectLst/>
                <a:uLnTx/>
                <a:uFillTx/>
                <a:latin typeface="+mj-lt"/>
                <a:ea typeface="+mn-ea"/>
                <a:cs typeface="+mn-cs"/>
              </a:rPr>
              <a:t>AFR</a:t>
            </a:r>
            <a:r>
              <a:rPr kumimoji="0" lang="fr-FR" sz="2400" b="0" i="0" u="none" strike="noStrike" kern="1200" cap="none" spc="0" normalizeH="0" baseline="0" noProof="0" dirty="0" smtClean="0">
                <a:ln>
                  <a:noFill/>
                </a:ln>
                <a:solidFill>
                  <a:schemeClr val="tx2"/>
                </a:solidFill>
                <a:effectLst/>
                <a:uLnTx/>
                <a:uFillTx/>
                <a:latin typeface="+mj-lt"/>
                <a:ea typeface="+mn-ea"/>
                <a:cs typeface="+mn-cs"/>
              </a:rPr>
              <a:t>)</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lang="fr-FR" sz="2400" b="1" u="sng" noProof="0" dirty="0" smtClean="0">
                <a:solidFill>
                  <a:schemeClr val="tx2"/>
                </a:solidFill>
                <a:latin typeface="+mj-lt"/>
              </a:rPr>
              <a:t>Aides aux entreprises en difficulté généralement interdites</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1" i="0" u="sng" strike="noStrike" kern="1200" cap="none" spc="0" normalizeH="0" baseline="0" noProof="0" dirty="0" smtClean="0">
                <a:ln>
                  <a:noFill/>
                </a:ln>
                <a:solidFill>
                  <a:schemeClr val="tx2"/>
                </a:solidFill>
                <a:effectLst/>
                <a:uLnTx/>
                <a:uFillTx/>
                <a:latin typeface="+mj-lt"/>
                <a:ea typeface="+mn-ea"/>
                <a:cs typeface="+mn-cs"/>
              </a:rPr>
              <a:t>Aides à l’exportation</a:t>
            </a:r>
            <a:r>
              <a:rPr kumimoji="0" lang="fr-FR" sz="2400" b="1" i="0" u="sng" strike="noStrike" kern="1200" cap="none" spc="0" normalizeH="0" noProof="0" dirty="0" smtClean="0">
                <a:ln>
                  <a:noFill/>
                </a:ln>
                <a:solidFill>
                  <a:schemeClr val="tx2"/>
                </a:solidFill>
                <a:effectLst/>
                <a:uLnTx/>
                <a:uFillTx/>
                <a:latin typeface="+mj-lt"/>
                <a:ea typeface="+mn-ea"/>
                <a:cs typeface="+mn-cs"/>
              </a:rPr>
              <a:t> toujours interdites</a:t>
            </a:r>
            <a:endParaRPr kumimoji="0" lang="fr-FR" sz="2400" b="1" i="0" u="sng" strike="noStrike" kern="1200" cap="none" spc="0" normalizeH="0" baseline="0" noProof="0" dirty="0" smtClean="0">
              <a:ln>
                <a:noFill/>
              </a:ln>
              <a:solidFill>
                <a:schemeClr val="tx2"/>
              </a:solidFill>
              <a:effectLst/>
              <a:uLnTx/>
              <a:uFillTx/>
              <a:latin typeface="+mj-lt"/>
              <a:ea typeface="+mn-ea"/>
              <a:cs typeface="+mn-cs"/>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7</a:t>
            </a:fld>
            <a:endParaRPr lang="fr-FR" dirty="0"/>
          </a:p>
        </p:txBody>
      </p:sp>
      <p:sp>
        <p:nvSpPr>
          <p:cNvPr id="2" name="Espace réservé de la date 1"/>
          <p:cNvSpPr>
            <a:spLocks noGrp="1"/>
          </p:cNvSpPr>
          <p:nvPr>
            <p:ph type="dt" sz="half" idx="10"/>
          </p:nvPr>
        </p:nvSpPr>
        <p:spPr>
          <a:xfrm>
            <a:off x="4010000" y="6492875"/>
            <a:ext cx="2133600" cy="365125"/>
          </a:xfrm>
        </p:spPr>
        <p:txBody>
          <a:bodyPr/>
          <a:lstStyle/>
          <a:p>
            <a:fld id="{E7F9CA0B-F6B8-48A5-865C-C9BB7E26F9DC}"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2"/>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6">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6">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6">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6">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6">
                                            <p:txEl>
                                              <p:pRg st="14" end="1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Les bases juridiques européennes</a:t>
            </a:r>
            <a:endParaRPr lang="fr-FR" sz="3600" b="1" dirty="0">
              <a:latin typeface="Arial" pitchFamily="34" charset="0"/>
              <a:cs typeface="Arial" pitchFamily="34" charset="0"/>
            </a:endParaRPr>
          </a:p>
        </p:txBody>
      </p:sp>
      <p:sp>
        <p:nvSpPr>
          <p:cNvPr id="8" name="Titre 1"/>
          <p:cNvSpPr txBox="1">
            <a:spLocks/>
          </p:cNvSpPr>
          <p:nvPr/>
        </p:nvSpPr>
        <p:spPr>
          <a:xfrm>
            <a:off x="309233" y="2060848"/>
            <a:ext cx="7668345" cy="2880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just">
              <a:buFont typeface="Arial" pitchFamily="34" charset="0"/>
              <a:buChar char="•"/>
            </a:pPr>
            <a:r>
              <a:rPr lang="fr-FR" sz="1100" dirty="0" smtClean="0">
                <a:latin typeface="Arial" pitchFamily="34" charset="0"/>
                <a:cs typeface="Arial" pitchFamily="34" charset="0"/>
              </a:rPr>
              <a:t>L</a:t>
            </a:r>
            <a:endParaRPr lang="fr-FR" sz="1100" dirty="0">
              <a:latin typeface="Arial" pitchFamily="34" charset="0"/>
              <a:cs typeface="Arial" pitchFamily="34" charset="0"/>
            </a:endParaRPr>
          </a:p>
        </p:txBody>
      </p:sp>
      <p:sp>
        <p:nvSpPr>
          <p:cNvPr id="6" name="Rectangle 4"/>
          <p:cNvSpPr txBox="1">
            <a:spLocks noChangeArrowheads="1"/>
          </p:cNvSpPr>
          <p:nvPr/>
        </p:nvSpPr>
        <p:spPr bwMode="auto">
          <a:xfrm>
            <a:off x="1071539" y="1500174"/>
            <a:ext cx="8072462" cy="1428760"/>
          </a:xfrm>
          <a:prstGeom prst="rect">
            <a:avLst/>
          </a:prstGeom>
          <a:noFill/>
          <a:ln>
            <a:noFill/>
          </a:ln>
          <a:extLst/>
        </p:spPr>
        <p:txBody>
          <a:bodyPr>
            <a:normAutofit/>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80000"/>
              </a:lnSpc>
              <a:buFont typeface="Arial" charset="0"/>
              <a:buNone/>
              <a:defRPr/>
            </a:pPr>
            <a:r>
              <a:rPr lang="fr-FR" sz="2800" b="1" dirty="0" smtClean="0">
                <a:solidFill>
                  <a:srgbClr val="FF0000"/>
                </a:solidFill>
                <a:effectLst/>
                <a:latin typeface="+mj-lt"/>
              </a:rPr>
              <a:t>Les articles 107  à 109 du </a:t>
            </a:r>
            <a:r>
              <a:rPr lang="fr-FR" sz="2800" b="1" dirty="0" smtClean="0">
                <a:solidFill>
                  <a:srgbClr val="FF0000"/>
                </a:solidFill>
                <a:effectLst/>
              </a:rPr>
              <a:t>TFUE (Traité sur le Fonctionnement de l’Union Européenne)</a:t>
            </a:r>
            <a:r>
              <a:rPr lang="fr-FR" sz="2800" b="1" dirty="0" smtClean="0">
                <a:solidFill>
                  <a:srgbClr val="FF0000"/>
                </a:solidFill>
                <a:effectLst/>
                <a:latin typeface="+mj-lt"/>
              </a:rPr>
              <a:t> </a:t>
            </a:r>
          </a:p>
          <a:p>
            <a:pPr marL="0" indent="0" eaLnBrk="1" hangingPunct="1">
              <a:lnSpc>
                <a:spcPct val="80000"/>
              </a:lnSpc>
              <a:buFont typeface="Arial" charset="0"/>
              <a:buNone/>
              <a:defRPr/>
            </a:pPr>
            <a:endParaRPr lang="fr-FR" sz="2800" b="1" i="1" dirty="0" smtClean="0">
              <a:solidFill>
                <a:schemeClr val="tx2"/>
              </a:solidFill>
              <a:effectLst/>
              <a:latin typeface="+mj-lt"/>
            </a:endParaRPr>
          </a:p>
        </p:txBody>
      </p:sp>
      <p:sp>
        <p:nvSpPr>
          <p:cNvPr id="9" name="Rectangle 4"/>
          <p:cNvSpPr txBox="1">
            <a:spLocks noChangeArrowheads="1"/>
          </p:cNvSpPr>
          <p:nvPr/>
        </p:nvSpPr>
        <p:spPr>
          <a:xfrm>
            <a:off x="142876" y="2357430"/>
            <a:ext cx="8929718" cy="2571768"/>
          </a:xfrm>
          <a:prstGeom prst="rect">
            <a:avLst/>
          </a:prstGeom>
        </p:spPr>
        <p:txBody>
          <a:bodyPr vert="horz" lIns="91440" tIns="45720" rIns="91440" bIns="45720" rtlCol="0">
            <a:normAutofit/>
          </a:bodyPr>
          <a:lstStyle/>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000" b="1" i="1" u="sng" strike="noStrike" kern="1200" cap="none" spc="0" normalizeH="0" baseline="0" noProof="0" dirty="0" smtClean="0">
                <a:ln>
                  <a:noFill/>
                </a:ln>
                <a:solidFill>
                  <a:schemeClr val="tx2"/>
                </a:solidFill>
                <a:effectLst/>
                <a:uLnTx/>
                <a:uFillTx/>
                <a:latin typeface="+mj-lt"/>
                <a:ea typeface="+mn-ea"/>
                <a:cs typeface="+mn-cs"/>
              </a:rPr>
              <a:t>L’ARTICLE </a:t>
            </a:r>
            <a:r>
              <a:rPr kumimoji="0" lang="fr-FR" sz="2800" b="1" i="1" u="sng" strike="noStrike" kern="1200" cap="none" spc="0" normalizeH="0" baseline="0" noProof="0" dirty="0" smtClean="0">
                <a:ln>
                  <a:noFill/>
                </a:ln>
                <a:solidFill>
                  <a:schemeClr val="tx2"/>
                </a:solidFill>
                <a:effectLst/>
                <a:uLnTx/>
                <a:uFillTx/>
                <a:latin typeface="+mj-lt"/>
                <a:ea typeface="+mn-ea"/>
                <a:cs typeface="+mn-cs"/>
              </a:rPr>
              <a:t>107.1</a:t>
            </a:r>
            <a:r>
              <a:rPr kumimoji="0" lang="fr-FR" sz="2000" b="1" i="1" u="sng" strike="noStrike" kern="1200" cap="none" spc="0" normalizeH="0" baseline="0" noProof="0" dirty="0" smtClean="0">
                <a:ln>
                  <a:noFill/>
                </a:ln>
                <a:solidFill>
                  <a:schemeClr val="tx2"/>
                </a:solidFill>
                <a:effectLst/>
                <a:uLnTx/>
                <a:uFillTx/>
                <a:latin typeface="+mj-lt"/>
                <a:ea typeface="+mn-ea"/>
                <a:cs typeface="+mn-cs"/>
              </a:rPr>
              <a:t>  TFUE </a:t>
            </a:r>
          </a:p>
          <a:p>
            <a:pPr marL="274320" marR="0" lvl="0" indent="-274320" defTabSz="914400" rtl="0" eaLnBrk="1" fontAlgn="auto" latinLnBrk="0" hangingPunct="1">
              <a:lnSpc>
                <a:spcPct val="80000"/>
              </a:lnSpc>
              <a:spcBef>
                <a:spcPct val="20000"/>
              </a:spcBef>
              <a:spcAft>
                <a:spcPts val="0"/>
              </a:spcAft>
              <a:buClr>
                <a:schemeClr val="accent3"/>
              </a:buClr>
              <a:buSzTx/>
              <a:buFont typeface="Wingdings 2"/>
              <a:buChar char=""/>
              <a:tabLst/>
              <a:defRPr/>
            </a:pPr>
            <a:endParaRPr lang="fr-FR" sz="2000" b="1" i="1" u="sng" dirty="0" smtClean="0">
              <a:solidFill>
                <a:schemeClr val="tx2"/>
              </a:solidFill>
              <a:latin typeface="+mj-lt"/>
            </a:endParaRPr>
          </a:p>
          <a:p>
            <a:pPr marL="274320" marR="0" lvl="0" indent="-274320" algn="just" defTabSz="914400" rtl="0" eaLnBrk="1" fontAlgn="auto" latinLnBrk="0" hangingPunct="1">
              <a:lnSpc>
                <a:spcPct val="80000"/>
              </a:lnSpc>
              <a:spcBef>
                <a:spcPct val="20000"/>
              </a:spcBef>
              <a:spcAft>
                <a:spcPts val="0"/>
              </a:spcAft>
              <a:buClr>
                <a:schemeClr val="accent3"/>
              </a:buClr>
              <a:buSzTx/>
              <a:buFont typeface="Wingdings 2"/>
              <a:buChar char=""/>
              <a:tabLst/>
              <a:defRPr/>
            </a:pPr>
            <a:r>
              <a:rPr kumimoji="0" lang="fr-FR" sz="2400" b="0" i="1" u="none" strike="noStrike" kern="1200" cap="none" spc="0" normalizeH="0" baseline="0" noProof="0" dirty="0" smtClean="0">
                <a:ln>
                  <a:noFill/>
                </a:ln>
                <a:solidFill>
                  <a:schemeClr val="tx2"/>
                </a:solidFill>
                <a:effectLst/>
                <a:uLnTx/>
                <a:uFillTx/>
                <a:latin typeface="+mj-lt"/>
                <a:ea typeface="+mn-ea"/>
                <a:cs typeface="+mn-cs"/>
              </a:rPr>
              <a:t>«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Sauf dérogations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prévues par le présent traité, sont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incompatibles</a:t>
            </a:r>
            <a:r>
              <a:rPr kumimoji="0" lang="fr-FR" sz="2400" b="1" i="1" u="none" strike="noStrike" kern="1200" cap="none" spc="0" normalizeH="0" baseline="0" noProof="0" dirty="0" smtClean="0">
                <a:ln>
                  <a:noFill/>
                </a:ln>
                <a:solidFill>
                  <a:schemeClr val="tx2"/>
                </a:solidFill>
                <a:effectLst/>
                <a:uLnTx/>
                <a:uFillTx/>
                <a:latin typeface="+mj-lt"/>
                <a:ea typeface="+mn-ea"/>
                <a:cs typeface="+mn-cs"/>
              </a:rPr>
              <a:t>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avec le marché commun, dans la mesure où elles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affectent les échanges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entre États membres, les aides accordées par les États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ou au moyen de ressources d’État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sous quelque forme que ce soit qui faussent ou qui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menacent de fausser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la concurrence </a:t>
            </a:r>
            <a:r>
              <a:rPr kumimoji="0" lang="fr-FR" sz="2400" b="0" i="1" u="none" strike="noStrike" kern="1200" cap="none" spc="0" normalizeH="0" baseline="0" noProof="0" dirty="0" smtClean="0">
                <a:ln>
                  <a:noFill/>
                </a:ln>
                <a:solidFill>
                  <a:srgbClr val="FF0000"/>
                </a:solidFill>
                <a:effectLst/>
                <a:uLnTx/>
                <a:uFillTx/>
                <a:latin typeface="+mj-lt"/>
                <a:ea typeface="+mn-ea"/>
                <a:cs typeface="+mn-cs"/>
              </a:rPr>
              <a:t>en </a:t>
            </a:r>
            <a:r>
              <a:rPr kumimoji="0" lang="fr-FR" sz="2400" b="1" i="1" u="none" strike="noStrike" kern="1200" cap="none" spc="0" normalizeH="0" baseline="0" noProof="0" dirty="0" smtClean="0">
                <a:ln>
                  <a:noFill/>
                </a:ln>
                <a:solidFill>
                  <a:srgbClr val="FF0000"/>
                </a:solidFill>
                <a:effectLst/>
                <a:uLnTx/>
                <a:uFillTx/>
                <a:latin typeface="+mj-lt"/>
                <a:ea typeface="+mn-ea"/>
                <a:cs typeface="+mn-cs"/>
              </a:rPr>
              <a:t>favorisant certaines entreprises </a:t>
            </a:r>
            <a:r>
              <a:rPr kumimoji="0" lang="fr-FR" sz="2400" b="0" i="1" u="none" strike="noStrike" kern="1200" cap="none" spc="0" normalizeH="0" baseline="0" noProof="0" dirty="0" smtClean="0">
                <a:ln>
                  <a:noFill/>
                </a:ln>
                <a:solidFill>
                  <a:schemeClr val="tx2"/>
                </a:solidFill>
                <a:effectLst/>
                <a:uLnTx/>
                <a:uFillTx/>
                <a:latin typeface="+mj-lt"/>
                <a:ea typeface="+mn-ea"/>
                <a:cs typeface="+mn-cs"/>
              </a:rPr>
              <a:t>ou certaines productions. »</a:t>
            </a:r>
          </a:p>
          <a:p>
            <a:pPr marL="1463040" marR="0" lvl="4" indent="-210312" defTabSz="914400" rtl="0" eaLnBrk="1" fontAlgn="auto" latinLnBrk="0" hangingPunct="1">
              <a:lnSpc>
                <a:spcPct val="80000"/>
              </a:lnSpc>
              <a:spcBef>
                <a:spcPct val="20000"/>
              </a:spcBef>
              <a:spcAft>
                <a:spcPts val="0"/>
              </a:spcAft>
              <a:buClr>
                <a:schemeClr val="accent4"/>
              </a:buClr>
              <a:buSzTx/>
              <a:buFont typeface="Wingdings 2"/>
              <a:buChar char=""/>
              <a:tabLst/>
              <a:defRPr/>
            </a:pPr>
            <a:endParaRPr kumimoji="0" lang="fr-FR" sz="1400" b="0" i="1" u="none" strike="noStrike" kern="1200" cap="none" spc="0" normalizeH="0" baseline="0" noProof="0" dirty="0" smtClean="0">
              <a:ln>
                <a:noFill/>
              </a:ln>
              <a:solidFill>
                <a:schemeClr val="tx2"/>
              </a:solidFill>
              <a:effectLst/>
              <a:uLnTx/>
              <a:uFillTx/>
              <a:latin typeface="+mj-lt"/>
              <a:ea typeface="+mn-ea"/>
              <a:cs typeface="+mn-cs"/>
            </a:endParaRPr>
          </a:p>
        </p:txBody>
      </p:sp>
      <p:sp>
        <p:nvSpPr>
          <p:cNvPr id="10" name="Espace réservé du pied de page 9"/>
          <p:cNvSpPr>
            <a:spLocks noGrp="1"/>
          </p:cNvSpPr>
          <p:nvPr>
            <p:ph type="ftr" sz="quarter" idx="11"/>
          </p:nvPr>
        </p:nvSpPr>
        <p:spPr/>
        <p:txBody>
          <a:bodyPr/>
          <a:lstStyle/>
          <a:p>
            <a:r>
              <a:rPr lang="fr-FR" smtClean="0"/>
              <a:t>JP BOVE www.fcae.eu</a:t>
            </a:r>
            <a:endParaRPr lang="fr-FR"/>
          </a:p>
        </p:txBody>
      </p:sp>
      <p:sp>
        <p:nvSpPr>
          <p:cNvPr id="11" name="Espace réservé du numéro de diapositive 10"/>
          <p:cNvSpPr>
            <a:spLocks noGrp="1"/>
          </p:cNvSpPr>
          <p:nvPr>
            <p:ph type="sldNum" sz="quarter" idx="12"/>
          </p:nvPr>
        </p:nvSpPr>
        <p:spPr/>
        <p:txBody>
          <a:bodyPr/>
          <a:lstStyle/>
          <a:p>
            <a:fld id="{2B825D18-8F47-4676-AC87-C8BC662B5306}" type="slidenum">
              <a:rPr lang="fr-FR" smtClean="0"/>
              <a:pPr/>
              <a:t>8</a:t>
            </a:fld>
            <a:endParaRPr lang="fr-FR" dirty="0"/>
          </a:p>
        </p:txBody>
      </p:sp>
      <p:sp>
        <p:nvSpPr>
          <p:cNvPr id="2" name="Espace réservé de la date 1"/>
          <p:cNvSpPr>
            <a:spLocks noGrp="1"/>
          </p:cNvSpPr>
          <p:nvPr>
            <p:ph type="dt" sz="half" idx="10"/>
          </p:nvPr>
        </p:nvSpPr>
        <p:spPr>
          <a:xfrm>
            <a:off x="4040970" y="6492875"/>
            <a:ext cx="2133600" cy="365125"/>
          </a:xfrm>
        </p:spPr>
        <p:txBody>
          <a:bodyPr/>
          <a:lstStyle/>
          <a:p>
            <a:fld id="{74F8134D-BDF6-4D5B-9634-017647281DE8}" type="datetime1">
              <a:rPr lang="fr-FR" smtClean="0"/>
              <a:t>23/11/2016</a:t>
            </a:fld>
            <a:endParaRPr lang="fr-FR" dirty="0"/>
          </a:p>
        </p:txBody>
      </p:sp>
      <p:sp>
        <p:nvSpPr>
          <p:cNvPr id="12" name="Rectangle 11"/>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2"/>
          <a:stretch>
            <a:fillRect/>
          </a:stretch>
        </p:blipFill>
        <p:spPr>
          <a:xfrm>
            <a:off x="8608835" y="77911"/>
            <a:ext cx="564333" cy="370847"/>
          </a:xfrm>
          <a:prstGeom prst="rect">
            <a:avLst/>
          </a:prstGeom>
        </p:spPr>
      </p:pic>
      <p:pic>
        <p:nvPicPr>
          <p:cNvPr id="14"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   </a:t>
            </a:r>
            <a:endParaRPr lang="fr-FR" dirty="0"/>
          </a:p>
        </p:txBody>
      </p:sp>
      <p:sp>
        <p:nvSpPr>
          <p:cNvPr id="7" name="Titre 1"/>
          <p:cNvSpPr txBox="1">
            <a:spLocks/>
          </p:cNvSpPr>
          <p:nvPr/>
        </p:nvSpPr>
        <p:spPr>
          <a:xfrm>
            <a:off x="179512" y="764704"/>
            <a:ext cx="7668345" cy="664032"/>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smtClean="0">
                <a:latin typeface="Arial" pitchFamily="34" charset="0"/>
                <a:cs typeface="Arial" pitchFamily="34" charset="0"/>
              </a:rPr>
              <a:t>Quand appliquer la réglementation?</a:t>
            </a:r>
            <a:endParaRPr lang="fr-FR" sz="3600" b="1" dirty="0">
              <a:latin typeface="Arial" pitchFamily="34" charset="0"/>
              <a:cs typeface="Arial" pitchFamily="34" charset="0"/>
            </a:endParaRPr>
          </a:p>
        </p:txBody>
      </p:sp>
      <p:sp>
        <p:nvSpPr>
          <p:cNvPr id="6" name="Rectangle 4"/>
          <p:cNvSpPr txBox="1">
            <a:spLocks noChangeArrowheads="1"/>
          </p:cNvSpPr>
          <p:nvPr/>
        </p:nvSpPr>
        <p:spPr bwMode="auto">
          <a:xfrm>
            <a:off x="1071539" y="1500174"/>
            <a:ext cx="8072462" cy="4429156"/>
          </a:xfrm>
          <a:prstGeom prst="rect">
            <a:avLst/>
          </a:prstGeom>
          <a:noFill/>
          <a:ln>
            <a:noFill/>
          </a:ln>
          <a:extLst/>
        </p:spPr>
        <p:txBody>
          <a:bodyPr>
            <a:normAutofit fontScale="92500" lnSpcReduction="20000"/>
          </a:bodyPr>
          <a:lstStyle>
            <a:lvl1pPr marL="342900" indent="-342900" algn="l" rtl="0" eaLnBrk="0" fontAlgn="base" hangingPunct="0">
              <a:spcBef>
                <a:spcPct val="20000"/>
              </a:spcBef>
              <a:spcAft>
                <a:spcPct val="0"/>
              </a:spcAft>
              <a:buClr>
                <a:schemeClr val="accent1"/>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5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indent="0" eaLnBrk="1" hangingPunct="1">
              <a:lnSpc>
                <a:spcPct val="120000"/>
              </a:lnSpc>
              <a:spcBef>
                <a:spcPts val="0"/>
              </a:spcBef>
              <a:buFont typeface="Arial" charset="0"/>
              <a:buNone/>
              <a:defRPr/>
            </a:pPr>
            <a:r>
              <a:rPr lang="fr-FR" sz="2800" b="1" i="1" dirty="0" smtClean="0">
                <a:solidFill>
                  <a:srgbClr val="FF0000"/>
                </a:solidFill>
                <a:effectLst/>
                <a:latin typeface="+mj-lt"/>
              </a:rPr>
              <a:t>ON APPLIQUE LA REGLEMENTATION EUROPEENNE DES AIDES  D’ETAT SI </a:t>
            </a:r>
            <a:r>
              <a:rPr lang="fr-FR" sz="2800" b="1" i="1" u="sng" dirty="0" smtClean="0">
                <a:solidFill>
                  <a:schemeClr val="tx2"/>
                </a:solidFill>
                <a:effectLst/>
                <a:latin typeface="+mj-lt"/>
              </a:rPr>
              <a:t>5 CRITERES CUMULATIFS </a:t>
            </a:r>
            <a:r>
              <a:rPr lang="fr-FR" sz="2800" b="1" i="1" dirty="0" smtClean="0">
                <a:solidFill>
                  <a:srgbClr val="FF0000"/>
                </a:solidFill>
                <a:effectLst/>
                <a:latin typeface="+mj-lt"/>
              </a:rPr>
              <a:t>SONT REMPLIS:</a:t>
            </a: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80000"/>
              </a:lnSpc>
              <a:buFont typeface="Arial" charset="0"/>
              <a:buNone/>
              <a:defRPr/>
            </a:pPr>
            <a:r>
              <a:rPr lang="fr-FR" sz="2800" b="1" i="1" dirty="0" smtClean="0">
                <a:solidFill>
                  <a:srgbClr val="FF0000"/>
                </a:solidFill>
                <a:effectLst/>
                <a:latin typeface="+mj-lt"/>
              </a:rPr>
              <a:t>1</a:t>
            </a:r>
            <a:r>
              <a:rPr lang="fr-FR" sz="2800" b="1" i="1" dirty="0" smtClean="0">
                <a:solidFill>
                  <a:schemeClr val="tx2"/>
                </a:solidFill>
                <a:effectLst/>
                <a:latin typeface="+mj-lt"/>
              </a:rPr>
              <a:t> – L’aide </a:t>
            </a:r>
            <a:r>
              <a:rPr lang="fr-FR" sz="2800" b="1" i="1" dirty="0" smtClean="0">
                <a:solidFill>
                  <a:schemeClr val="tx2"/>
                </a:solidFill>
                <a:effectLst/>
              </a:rPr>
              <a:t>est allouée à une </a:t>
            </a:r>
            <a:r>
              <a:rPr lang="fr-FR" sz="2800" b="1" i="1" dirty="0" smtClean="0">
                <a:solidFill>
                  <a:srgbClr val="FF0000"/>
                </a:solidFill>
                <a:effectLst/>
              </a:rPr>
              <a:t>entreprise</a:t>
            </a:r>
            <a:endParaRPr lang="fr-FR" sz="2800" b="1" i="1" dirty="0" smtClean="0">
              <a:solidFill>
                <a:schemeClr val="tx2"/>
              </a:solidFill>
              <a:effectLst/>
              <a:latin typeface="+mj-lt"/>
            </a:endParaRP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80000"/>
              </a:lnSpc>
              <a:buFont typeface="Arial" charset="0"/>
              <a:buNone/>
              <a:defRPr/>
            </a:pPr>
            <a:r>
              <a:rPr lang="fr-FR" sz="2800" b="1" i="1" dirty="0" smtClean="0">
                <a:solidFill>
                  <a:srgbClr val="FF0000"/>
                </a:solidFill>
                <a:effectLst/>
                <a:latin typeface="+mj-lt"/>
              </a:rPr>
              <a:t>2</a:t>
            </a:r>
            <a:r>
              <a:rPr lang="fr-FR" sz="2800" b="1" i="1" dirty="0" smtClean="0">
                <a:solidFill>
                  <a:schemeClr val="tx2"/>
                </a:solidFill>
                <a:effectLst/>
                <a:latin typeface="+mj-lt"/>
              </a:rPr>
              <a:t> – L’aide </a:t>
            </a:r>
            <a:r>
              <a:rPr lang="fr-FR" sz="2800" b="1" i="1" dirty="0" smtClean="0">
                <a:solidFill>
                  <a:schemeClr val="tx2"/>
                </a:solidFill>
                <a:effectLst/>
              </a:rPr>
              <a:t>est </a:t>
            </a:r>
            <a:r>
              <a:rPr lang="fr-FR" sz="2800" b="1" i="1" dirty="0" smtClean="0">
                <a:solidFill>
                  <a:srgbClr val="FF0000"/>
                </a:solidFill>
                <a:effectLst/>
              </a:rPr>
              <a:t>sélective</a:t>
            </a:r>
            <a:endParaRPr lang="fr-FR" sz="2800" b="1" i="1" dirty="0" smtClean="0">
              <a:solidFill>
                <a:schemeClr val="tx2"/>
              </a:solidFill>
              <a:effectLst/>
              <a:latin typeface="+mj-lt"/>
            </a:endParaRP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80000"/>
              </a:lnSpc>
              <a:buFont typeface="Arial" charset="0"/>
              <a:buNone/>
              <a:defRPr/>
            </a:pPr>
            <a:r>
              <a:rPr lang="fr-FR" sz="2800" b="1" i="1" dirty="0" smtClean="0">
                <a:solidFill>
                  <a:srgbClr val="FF0000"/>
                </a:solidFill>
                <a:effectLst/>
                <a:latin typeface="+mj-lt"/>
              </a:rPr>
              <a:t>3</a:t>
            </a:r>
            <a:r>
              <a:rPr lang="fr-FR" sz="2800" b="1" i="1" dirty="0" smtClean="0">
                <a:solidFill>
                  <a:schemeClr val="tx2"/>
                </a:solidFill>
                <a:effectLst/>
                <a:latin typeface="+mj-lt"/>
              </a:rPr>
              <a:t> – </a:t>
            </a:r>
            <a:r>
              <a:rPr lang="fr-FR" sz="2800" b="1" i="1" dirty="0" smtClean="0">
                <a:solidFill>
                  <a:schemeClr val="tx2"/>
                </a:solidFill>
                <a:effectLst/>
              </a:rPr>
              <a:t>Elle est d’origine </a:t>
            </a:r>
            <a:r>
              <a:rPr lang="fr-FR" sz="2800" b="1" i="1" dirty="0" smtClean="0">
                <a:solidFill>
                  <a:srgbClr val="FF0000"/>
                </a:solidFill>
                <a:effectLst/>
              </a:rPr>
              <a:t>Publique</a:t>
            </a:r>
            <a:r>
              <a:rPr lang="fr-FR" sz="2800" b="1" i="1" dirty="0" smtClean="0">
                <a:solidFill>
                  <a:schemeClr val="tx2"/>
                </a:solidFill>
                <a:effectLst/>
              </a:rPr>
              <a:t> </a:t>
            </a:r>
            <a:endParaRPr lang="fr-FR" sz="2800" b="1" i="1" dirty="0" smtClean="0">
              <a:solidFill>
                <a:schemeClr val="tx2"/>
              </a:solidFill>
              <a:effectLst/>
              <a:latin typeface="+mj-lt"/>
            </a:endParaRP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80000"/>
              </a:lnSpc>
              <a:buFont typeface="Arial" charset="0"/>
              <a:buNone/>
              <a:defRPr/>
            </a:pPr>
            <a:r>
              <a:rPr lang="fr-FR" sz="2800" b="1" i="1" dirty="0" smtClean="0">
                <a:solidFill>
                  <a:srgbClr val="FF0000"/>
                </a:solidFill>
                <a:effectLst/>
                <a:latin typeface="+mj-lt"/>
              </a:rPr>
              <a:t>4</a:t>
            </a:r>
            <a:r>
              <a:rPr lang="fr-FR" sz="2800" b="1" i="1" dirty="0" smtClean="0">
                <a:solidFill>
                  <a:schemeClr val="tx2"/>
                </a:solidFill>
                <a:effectLst/>
                <a:latin typeface="+mj-lt"/>
              </a:rPr>
              <a:t> – L’aide menace de </a:t>
            </a:r>
            <a:r>
              <a:rPr lang="fr-FR" sz="2800" b="1" i="1" dirty="0" smtClean="0">
                <a:solidFill>
                  <a:srgbClr val="FF0000"/>
                </a:solidFill>
                <a:effectLst/>
                <a:latin typeface="+mj-lt"/>
              </a:rPr>
              <a:t>fausser la concurrence</a:t>
            </a:r>
          </a:p>
          <a:p>
            <a:pPr marL="0" indent="0" eaLnBrk="1" hangingPunct="1">
              <a:lnSpc>
                <a:spcPct val="80000"/>
              </a:lnSpc>
              <a:buFont typeface="Arial" charset="0"/>
              <a:buNone/>
              <a:defRPr/>
            </a:pPr>
            <a:endParaRPr lang="fr-FR" sz="2800" b="1" i="1" dirty="0" smtClean="0">
              <a:solidFill>
                <a:schemeClr val="tx2"/>
              </a:solidFill>
              <a:effectLst/>
              <a:latin typeface="+mj-lt"/>
            </a:endParaRPr>
          </a:p>
          <a:p>
            <a:pPr marL="0" indent="0" eaLnBrk="1" hangingPunct="1">
              <a:lnSpc>
                <a:spcPct val="80000"/>
              </a:lnSpc>
              <a:buFont typeface="Arial" charset="0"/>
              <a:buNone/>
              <a:defRPr/>
            </a:pPr>
            <a:r>
              <a:rPr lang="fr-FR" sz="2800" b="1" i="1" dirty="0" smtClean="0">
                <a:solidFill>
                  <a:srgbClr val="FF0000"/>
                </a:solidFill>
                <a:effectLst/>
                <a:latin typeface="+mj-lt"/>
              </a:rPr>
              <a:t>5</a:t>
            </a:r>
            <a:r>
              <a:rPr lang="fr-FR" sz="2800" b="1" i="1" dirty="0" smtClean="0">
                <a:solidFill>
                  <a:schemeClr val="tx2"/>
                </a:solidFill>
                <a:effectLst/>
                <a:latin typeface="+mj-lt"/>
              </a:rPr>
              <a:t> – L’aide </a:t>
            </a:r>
            <a:r>
              <a:rPr lang="fr-FR" sz="2800" b="1" i="1" dirty="0" smtClean="0">
                <a:solidFill>
                  <a:srgbClr val="FF0000"/>
                </a:solidFill>
                <a:effectLst/>
                <a:latin typeface="+mj-lt"/>
              </a:rPr>
              <a:t>affecte les échanges </a:t>
            </a:r>
            <a:r>
              <a:rPr lang="fr-FR" sz="2800" b="1" i="1" dirty="0" smtClean="0">
                <a:solidFill>
                  <a:schemeClr val="tx2"/>
                </a:solidFill>
                <a:effectLst/>
                <a:latin typeface="+mj-lt"/>
              </a:rPr>
              <a:t>entre Etats membres</a:t>
            </a:r>
            <a:endParaRPr lang="fr-FR" sz="2400" b="1" dirty="0" smtClean="0">
              <a:solidFill>
                <a:schemeClr val="tx2"/>
              </a:solidFill>
              <a:effectLst/>
              <a:latin typeface="+mj-lt"/>
            </a:endParaRPr>
          </a:p>
        </p:txBody>
      </p:sp>
      <p:sp>
        <p:nvSpPr>
          <p:cNvPr id="5" name="Espace réservé du pied de page 4"/>
          <p:cNvSpPr>
            <a:spLocks noGrp="1"/>
          </p:cNvSpPr>
          <p:nvPr>
            <p:ph type="ftr" sz="quarter" idx="11"/>
          </p:nvPr>
        </p:nvSpPr>
        <p:spPr/>
        <p:txBody>
          <a:bodyPr/>
          <a:lstStyle/>
          <a:p>
            <a:r>
              <a:rPr lang="fr-FR" smtClean="0"/>
              <a:t>JP BOVE www.fcae.eu</a:t>
            </a:r>
            <a:endParaRPr lang="fr-FR"/>
          </a:p>
        </p:txBody>
      </p:sp>
      <p:sp>
        <p:nvSpPr>
          <p:cNvPr id="8" name="Espace réservé du numéro de diapositive 7"/>
          <p:cNvSpPr>
            <a:spLocks noGrp="1"/>
          </p:cNvSpPr>
          <p:nvPr>
            <p:ph type="sldNum" sz="quarter" idx="12"/>
          </p:nvPr>
        </p:nvSpPr>
        <p:spPr/>
        <p:txBody>
          <a:bodyPr/>
          <a:lstStyle/>
          <a:p>
            <a:fld id="{2B825D18-8F47-4676-AC87-C8BC662B5306}" type="slidenum">
              <a:rPr lang="fr-FR" smtClean="0"/>
              <a:pPr/>
              <a:t>9</a:t>
            </a:fld>
            <a:endParaRPr lang="fr-FR" dirty="0"/>
          </a:p>
        </p:txBody>
      </p:sp>
      <p:sp>
        <p:nvSpPr>
          <p:cNvPr id="2" name="Espace réservé de la date 1"/>
          <p:cNvSpPr>
            <a:spLocks noGrp="1"/>
          </p:cNvSpPr>
          <p:nvPr>
            <p:ph type="dt" sz="half" idx="10"/>
          </p:nvPr>
        </p:nvSpPr>
        <p:spPr>
          <a:xfrm>
            <a:off x="4152900" y="6538912"/>
            <a:ext cx="2133600" cy="365125"/>
          </a:xfrm>
        </p:spPr>
        <p:txBody>
          <a:bodyPr/>
          <a:lstStyle/>
          <a:p>
            <a:fld id="{4DA88D1C-21ED-4BAC-9F21-037FCDEA83FB}" type="datetime1">
              <a:rPr lang="fr-FR" smtClean="0"/>
              <a:t>23/11/2016</a:t>
            </a:fld>
            <a:endParaRPr lang="fr-FR" dirty="0"/>
          </a:p>
        </p:txBody>
      </p:sp>
      <p:sp>
        <p:nvSpPr>
          <p:cNvPr id="9" name="Rectangle 8"/>
          <p:cNvSpPr/>
          <p:nvPr/>
        </p:nvSpPr>
        <p:spPr>
          <a:xfrm>
            <a:off x="3386336" y="79505"/>
            <a:ext cx="5266928" cy="388696"/>
          </a:xfrm>
          <a:prstGeom prst="rect">
            <a:avLst/>
          </a:prstGeom>
          <a:solidFill>
            <a:schemeClr val="bg1"/>
          </a:solidFill>
        </p:spPr>
        <p:txBody>
          <a:bodyPr wrap="square">
            <a:spAutoFit/>
          </a:bodyPr>
          <a:lstStyle/>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Ce document est cofinancé par l’Union européenne.</a:t>
            </a:r>
          </a:p>
          <a:p>
            <a:pPr algn="r">
              <a:lnSpc>
                <a:spcPct val="107000"/>
              </a:lnSpc>
              <a:spcAft>
                <a:spcPts val="0"/>
              </a:spcAft>
            </a:pPr>
            <a:r>
              <a:rPr lang="fr-FR" sz="900" dirty="0">
                <a:latin typeface="Times New Roman" panose="02020603050405020304" pitchFamily="18" charset="0"/>
                <a:ea typeface="Calibri" panose="020F0502020204030204" pitchFamily="34" charset="0"/>
                <a:cs typeface="Times New Roman" panose="02020603050405020304" pitchFamily="18" charset="0"/>
              </a:rPr>
              <a:t>L’Europe s’engage en France avec le fonds européen de développement régional et le fonds social européen</a:t>
            </a:r>
            <a:endParaRPr lang="fr-FR" sz="9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Image 9"/>
          <p:cNvPicPr>
            <a:picLocks noChangeAspect="1"/>
          </p:cNvPicPr>
          <p:nvPr/>
        </p:nvPicPr>
        <p:blipFill>
          <a:blip r:embed="rId2"/>
          <a:stretch>
            <a:fillRect/>
          </a:stretch>
        </p:blipFill>
        <p:spPr>
          <a:xfrm>
            <a:off x="8608835" y="77911"/>
            <a:ext cx="564333" cy="370847"/>
          </a:xfrm>
          <a:prstGeom prst="rect">
            <a:avLst/>
          </a:prstGeom>
        </p:spPr>
      </p:pic>
      <p:pic>
        <p:nvPicPr>
          <p:cNvPr id="11"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6175742"/>
            <a:ext cx="1062802" cy="64930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8149" y="6260960"/>
            <a:ext cx="1071569" cy="525626"/>
          </a:xfrm>
          <a:prstGeom prst="rect">
            <a:avLst/>
          </a:prstGeom>
          <a:solidFill>
            <a:srgbClr val="FFFFFF"/>
          </a:solidFill>
          <a:ln>
            <a:noFill/>
          </a:ln>
        </p:spPr>
      </p:pic>
    </p:spTree>
    <p:extLst>
      <p:ext uri="{BB962C8B-B14F-4D97-AF65-F5344CB8AC3E}">
        <p14:creationId xmlns:p14="http://schemas.microsoft.com/office/powerpoint/2010/main" val="73665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anim calcmode="lin" valueType="num">
                                      <p:cBhvr additive="base">
                                        <p:cTn id="3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21183</TotalTime>
  <Words>5846</Words>
  <Application>Microsoft Office PowerPoint</Application>
  <PresentationFormat>Affichage à l'écran (4:3)</PresentationFormat>
  <Paragraphs>1058</Paragraphs>
  <Slides>50</Slides>
  <Notes>11</Notes>
  <HiddenSlides>0</HiddenSlides>
  <MMClips>0</MMClips>
  <ScaleCrop>false</ScaleCrop>
  <HeadingPairs>
    <vt:vector size="10" baseType="variant">
      <vt:variant>
        <vt:lpstr>Polices utilisées</vt:lpstr>
      </vt:variant>
      <vt:variant>
        <vt:i4>8</vt:i4>
      </vt:variant>
      <vt:variant>
        <vt:lpstr>Thème</vt:lpstr>
      </vt:variant>
      <vt:variant>
        <vt:i4>1</vt:i4>
      </vt:variant>
      <vt:variant>
        <vt:lpstr>Liens</vt:lpstr>
      </vt:variant>
      <vt:variant>
        <vt:i4>3</vt:i4>
      </vt:variant>
      <vt:variant>
        <vt:lpstr>Serveurs OLE incorporés</vt:lpstr>
      </vt:variant>
      <vt:variant>
        <vt:i4>3</vt:i4>
      </vt:variant>
      <vt:variant>
        <vt:lpstr>Titres des diapositives</vt:lpstr>
      </vt:variant>
      <vt:variant>
        <vt:i4>50</vt:i4>
      </vt:variant>
    </vt:vector>
  </HeadingPairs>
  <TitlesOfParts>
    <vt:vector size="65" baseType="lpstr">
      <vt:lpstr>Arial Unicode MS</vt:lpstr>
      <vt:lpstr>Arial</vt:lpstr>
      <vt:lpstr>Arial Black</vt:lpstr>
      <vt:lpstr>Calibri</vt:lpstr>
      <vt:lpstr>Times New Roman</vt:lpstr>
      <vt:lpstr>Wingdings</vt:lpstr>
      <vt:lpstr>Wingdings 2</vt:lpstr>
      <vt:lpstr>ヒラギノ角ゴ Pro W3</vt:lpstr>
      <vt:lpstr>Thème Office</vt:lpstr>
      <vt:lpstr>C:\Users\Utilisateur\Documents\0 FORMAT\0  SLIDES\5 - A F R\CUMUL ASSIETTE AFR emploi &amp; investissement CHIFFRE.xlsx!Feuil1!L7C1:L11C9</vt:lpstr>
      <vt:lpstr>C:\Users\Utilisateur\Documents\0 FORMAT\0  SLIDES\5 - A F R\CUMUL ASSIETTE AFR emploi &amp; investissement CHIFFRE.xlsx!Feuil1!L16C1:L19C8</vt:lpstr>
      <vt:lpstr>C:\Users\Utilisateur\Documents\0 FORMAT\0  SLIDES\5 - A F R\CUMUL ASSIETTE AFR emploi &amp; investissement CHIFFRE.xlsx!Feuil1!L9C13:L17C14</vt:lpstr>
      <vt:lpstr>Clip</vt:lpstr>
      <vt:lpstr>Document</vt:lpstr>
      <vt:lpstr>Feuille de calcul</vt:lpstr>
      <vt:lpstr>Présentation PowerPoint</vt:lpstr>
      <vt:lpstr>Formation « aides d’Etat » Session 1</vt:lpstr>
      <vt:lpstr>Plusieurs niveaux de règles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étapes du raisonnement</vt:lpstr>
      <vt:lpstr>Présentation PowerPoint</vt:lpstr>
      <vt:lpstr>Présentation PowerPoint</vt:lpstr>
      <vt:lpstr>Présentation PowerPoint</vt:lpstr>
      <vt:lpstr>Présentation PowerPoint</vt:lpstr>
      <vt:lpstr>Présentation PowerPoint</vt:lpstr>
      <vt:lpstr>Présentation PowerPoint</vt:lpstr>
      <vt:lpstr>RECAPITULATIF DES 7 SITUATIONS POSSIBLES</vt:lpstr>
      <vt:lpstr>Présentation PowerPoint</vt:lpstr>
      <vt:lpstr>Présentation PowerPoint</vt:lpstr>
      <vt:lpstr>Présentation PowerPoint</vt:lpstr>
      <vt:lpstr>Présentation PowerPoint</vt:lpstr>
      <vt:lpstr>Exemples de distinction entre les règles aides d’Etat et FESI</vt:lpstr>
      <vt:lpstr>Les règles « aides d’Etat » et la piste d’audit  FEDER-FSE</vt:lpstr>
      <vt:lpstr>Présentation PowerPoint</vt:lpstr>
      <vt:lpstr>Présentation PowerPoint</vt:lpstr>
      <vt:lpstr>Présentation PowerPoint</vt:lpstr>
      <vt:lpstr>Présentation PowerPoint</vt:lpstr>
      <vt:lpstr>CAS PRATIQUE: l’entreprise A est elle une PME ? </vt:lpstr>
      <vt:lpstr>Présentation PowerPoint</vt:lpstr>
      <vt:lpstr>Présentation PowerPoint</vt:lpstr>
      <vt:lpstr>   LES EXCLUSIONS SECTORIELLES    OUI = aide possible NON = aide impossible </vt:lpstr>
      <vt:lpstr>Les seuils de notification </vt:lpstr>
      <vt:lpstr>   LA DEDUCTION DES RECETTES DANS LES FESI  </vt:lpstr>
      <vt:lpstr>Présentation PowerPoint</vt:lpstr>
      <vt:lpstr>CUMULS AU SEIN D’UNE MEME FINALITE</vt:lpstr>
      <vt:lpstr>CUMULS D’AIDES DIFFERENTES SUR UNE MEME DEPENSE</vt:lpstr>
      <vt:lpstr>CUMUL DE DEUX AIDES SANS ASSIETTES</vt:lpstr>
      <vt:lpstr>Présentation PowerPoint</vt:lpstr>
      <vt:lpstr>Résolution</vt:lpstr>
      <vt:lpstr>Résolution</vt:lpstr>
      <vt:lpstr>Présentation PowerPoint</vt:lpstr>
    </vt:vector>
  </TitlesOfParts>
  <Company>ASP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DUBOUCHAUD Frederic</dc:creator>
  <cp:lastModifiedBy>HAM Christine</cp:lastModifiedBy>
  <cp:revision>401</cp:revision>
  <cp:lastPrinted>2015-10-12T21:26:24Z</cp:lastPrinted>
  <dcterms:created xsi:type="dcterms:W3CDTF">2014-12-04T14:05:35Z</dcterms:created>
  <dcterms:modified xsi:type="dcterms:W3CDTF">2016-11-23T09:47:37Z</dcterms:modified>
</cp:coreProperties>
</file>