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4"/>
  </p:notesMasterIdLst>
  <p:handoutMasterIdLst>
    <p:handoutMasterId r:id="rId85"/>
  </p:handoutMasterIdLst>
  <p:sldIdLst>
    <p:sldId id="292" r:id="rId2"/>
    <p:sldId id="304" r:id="rId3"/>
    <p:sldId id="390" r:id="rId4"/>
    <p:sldId id="339" r:id="rId5"/>
    <p:sldId id="335" r:id="rId6"/>
    <p:sldId id="328" r:id="rId7"/>
    <p:sldId id="293" r:id="rId8"/>
    <p:sldId id="329" r:id="rId9"/>
    <p:sldId id="306" r:id="rId10"/>
    <p:sldId id="330" r:id="rId11"/>
    <p:sldId id="331" r:id="rId12"/>
    <p:sldId id="332" r:id="rId13"/>
    <p:sldId id="333" r:id="rId14"/>
    <p:sldId id="307" r:id="rId15"/>
    <p:sldId id="322" r:id="rId16"/>
    <p:sldId id="324" r:id="rId17"/>
    <p:sldId id="325" r:id="rId18"/>
    <p:sldId id="334" r:id="rId19"/>
    <p:sldId id="336" r:id="rId20"/>
    <p:sldId id="326" r:id="rId21"/>
    <p:sldId id="389" r:id="rId22"/>
    <p:sldId id="310" r:id="rId23"/>
    <p:sldId id="311" r:id="rId24"/>
    <p:sldId id="312" r:id="rId25"/>
    <p:sldId id="327" r:id="rId26"/>
    <p:sldId id="308" r:id="rId27"/>
    <p:sldId id="309" r:id="rId28"/>
    <p:sldId id="313" r:id="rId29"/>
    <p:sldId id="314" r:id="rId30"/>
    <p:sldId id="337" r:id="rId31"/>
    <p:sldId id="316" r:id="rId32"/>
    <p:sldId id="315" r:id="rId33"/>
    <p:sldId id="317" r:id="rId34"/>
    <p:sldId id="338" r:id="rId35"/>
    <p:sldId id="318" r:id="rId36"/>
    <p:sldId id="340" r:id="rId37"/>
    <p:sldId id="319" r:id="rId38"/>
    <p:sldId id="320" r:id="rId39"/>
    <p:sldId id="321" r:id="rId40"/>
    <p:sldId id="341" r:id="rId41"/>
    <p:sldId id="342" r:id="rId42"/>
    <p:sldId id="362" r:id="rId43"/>
    <p:sldId id="363" r:id="rId44"/>
    <p:sldId id="364" r:id="rId45"/>
    <p:sldId id="365" r:id="rId46"/>
    <p:sldId id="343" r:id="rId47"/>
    <p:sldId id="344" r:id="rId48"/>
    <p:sldId id="345" r:id="rId49"/>
    <p:sldId id="346" r:id="rId50"/>
    <p:sldId id="347" r:id="rId51"/>
    <p:sldId id="348" r:id="rId52"/>
    <p:sldId id="349" r:id="rId53"/>
    <p:sldId id="366" r:id="rId54"/>
    <p:sldId id="367" r:id="rId55"/>
    <p:sldId id="368" r:id="rId56"/>
    <p:sldId id="371" r:id="rId57"/>
    <p:sldId id="369" r:id="rId58"/>
    <p:sldId id="373" r:id="rId59"/>
    <p:sldId id="374" r:id="rId60"/>
    <p:sldId id="372" r:id="rId61"/>
    <p:sldId id="375" r:id="rId62"/>
    <p:sldId id="370" r:id="rId63"/>
    <p:sldId id="377" r:id="rId64"/>
    <p:sldId id="378" r:id="rId65"/>
    <p:sldId id="379" r:id="rId66"/>
    <p:sldId id="376" r:id="rId67"/>
    <p:sldId id="351" r:id="rId68"/>
    <p:sldId id="380" r:id="rId69"/>
    <p:sldId id="353" r:id="rId70"/>
    <p:sldId id="381" r:id="rId71"/>
    <p:sldId id="354" r:id="rId72"/>
    <p:sldId id="382" r:id="rId73"/>
    <p:sldId id="355" r:id="rId74"/>
    <p:sldId id="383" r:id="rId75"/>
    <p:sldId id="356" r:id="rId76"/>
    <p:sldId id="385" r:id="rId77"/>
    <p:sldId id="384" r:id="rId78"/>
    <p:sldId id="358" r:id="rId79"/>
    <p:sldId id="387" r:id="rId80"/>
    <p:sldId id="357" r:id="rId81"/>
    <p:sldId id="388" r:id="rId82"/>
    <p:sldId id="359" r:id="rId83"/>
  </p:sldIdLst>
  <p:sldSz cx="9144000" cy="6858000" type="screen4x3"/>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494"/>
    <a:srgbClr val="B4F21A"/>
    <a:srgbClr val="5DAF8A"/>
    <a:srgbClr val="7FD6DD"/>
    <a:srgbClr val="30A9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52" autoAdjust="0"/>
    <p:restoredTop sz="92593"/>
  </p:normalViewPr>
  <p:slideViewPr>
    <p:cSldViewPr>
      <p:cViewPr varScale="1">
        <p:scale>
          <a:sx n="108" d="100"/>
          <a:sy n="108" d="100"/>
        </p:scale>
        <p:origin x="1896" y="96"/>
      </p:cViewPr>
      <p:guideLst>
        <p:guide orient="horz" pos="2160"/>
        <p:guide pos="2880"/>
      </p:guideLst>
    </p:cSldViewPr>
  </p:slideViewPr>
  <p:outlineViewPr>
    <p:cViewPr>
      <p:scale>
        <a:sx n="33" d="100"/>
        <a:sy n="33" d="100"/>
      </p:scale>
      <p:origin x="0" y="-3230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notesMaster" Target="notesMasters/notesMaster1.xml"/><Relationship Id="rId89"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image" Target="../media/image1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image" Target="../media/image2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fr-FR"/>
          </a:p>
        </p:txBody>
      </p:sp>
      <p:sp>
        <p:nvSpPr>
          <p:cNvPr id="3" name="Espace réservé de la date 2"/>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fld id="{AF2A3D1C-ED0D-45E0-97F3-0624C31F74E0}" type="datetimeFigureOut">
              <a:rPr lang="fr-FR" smtClean="0"/>
              <a:pPr/>
              <a:t>18/11/2016</a:t>
            </a:fld>
            <a:endParaRPr lang="fr-FR"/>
          </a:p>
        </p:txBody>
      </p:sp>
      <p:sp>
        <p:nvSpPr>
          <p:cNvPr id="4" name="Espace réservé du pied de page 3"/>
          <p:cNvSpPr>
            <a:spLocks noGrp="1"/>
          </p:cNvSpPr>
          <p:nvPr>
            <p:ph type="ftr" sz="quarter" idx="2"/>
          </p:nvPr>
        </p:nvSpPr>
        <p:spPr>
          <a:xfrm>
            <a:off x="0" y="9721106"/>
            <a:ext cx="3076363" cy="511731"/>
          </a:xfrm>
          <a:prstGeom prst="rect">
            <a:avLst/>
          </a:prstGeom>
        </p:spPr>
        <p:txBody>
          <a:bodyPr vert="horz" lIns="99048" tIns="49524" rIns="99048" bIns="49524" rtlCol="0" anchor="b"/>
          <a:lstStyle>
            <a:lvl1pPr algn="l">
              <a:defRPr sz="1300"/>
            </a:lvl1pPr>
          </a:lstStyle>
          <a:p>
            <a:endParaRPr lang="fr-FR"/>
          </a:p>
        </p:txBody>
      </p:sp>
      <p:sp>
        <p:nvSpPr>
          <p:cNvPr id="5" name="Espace réservé du numéro de diapositive 4"/>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BAF9709F-57D4-4B22-9D4B-6CFDFE7BB41E}" type="slidenum">
              <a:rPr lang="fr-FR" smtClean="0"/>
              <a:pPr/>
              <a:t>‹N°›</a:t>
            </a:fld>
            <a:endParaRPr lang="fr-FR"/>
          </a:p>
        </p:txBody>
      </p:sp>
    </p:spTree>
    <p:extLst>
      <p:ext uri="{BB962C8B-B14F-4D97-AF65-F5344CB8AC3E}">
        <p14:creationId xmlns:p14="http://schemas.microsoft.com/office/powerpoint/2010/main" val="19833934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fr-FR"/>
          </a:p>
        </p:txBody>
      </p:sp>
      <p:sp>
        <p:nvSpPr>
          <p:cNvPr id="3" name="Espace réservé de la date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49040926-FE74-4D75-93E3-CE99B38A2EF4}" type="datetimeFigureOut">
              <a:rPr lang="fr-FR" smtClean="0"/>
              <a:pPr/>
              <a:t>18/11/2016</a:t>
            </a:fld>
            <a:endParaRPr lang="fr-FR"/>
          </a:p>
        </p:txBody>
      </p:sp>
      <p:sp>
        <p:nvSpPr>
          <p:cNvPr id="4" name="Espace réservé de l'image des diapositives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fr-FR"/>
          </a:p>
        </p:txBody>
      </p:sp>
      <p:sp>
        <p:nvSpPr>
          <p:cNvPr id="5" name="Espace réservé des commentaires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fr-FR"/>
          </a:p>
        </p:txBody>
      </p:sp>
      <p:sp>
        <p:nvSpPr>
          <p:cNvPr id="7" name="Espace réservé du numéro de diapositive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6B5D8DCC-A465-4B67-99A5-17B158ECE6E9}" type="slidenum">
              <a:rPr lang="fr-FR" smtClean="0"/>
              <a:pPr/>
              <a:t>‹N°›</a:t>
            </a:fld>
            <a:endParaRPr lang="fr-FR"/>
          </a:p>
        </p:txBody>
      </p:sp>
    </p:spTree>
    <p:extLst>
      <p:ext uri="{BB962C8B-B14F-4D97-AF65-F5344CB8AC3E}">
        <p14:creationId xmlns:p14="http://schemas.microsoft.com/office/powerpoint/2010/main" val="11171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6B5D8DCC-A465-4B67-99A5-17B158ECE6E9}" type="slidenum">
              <a:rPr lang="fr-FR" smtClean="0"/>
              <a:pPr/>
              <a:t>1</a:t>
            </a:fld>
            <a:endParaRPr lang="fr-FR"/>
          </a:p>
        </p:txBody>
      </p:sp>
    </p:spTree>
    <p:extLst>
      <p:ext uri="{BB962C8B-B14F-4D97-AF65-F5344CB8AC3E}">
        <p14:creationId xmlns:p14="http://schemas.microsoft.com/office/powerpoint/2010/main" val="18758228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B5D8DCC-A465-4B67-99A5-17B158ECE6E9}" type="slidenum">
              <a:rPr lang="fr-FR" smtClean="0"/>
              <a:pPr/>
              <a:t>49</a:t>
            </a:fld>
            <a:endParaRPr lang="fr-FR"/>
          </a:p>
        </p:txBody>
      </p:sp>
    </p:spTree>
    <p:extLst>
      <p:ext uri="{BB962C8B-B14F-4D97-AF65-F5344CB8AC3E}">
        <p14:creationId xmlns:p14="http://schemas.microsoft.com/office/powerpoint/2010/main" val="14177435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B5D8DCC-A465-4B67-99A5-17B158ECE6E9}" type="slidenum">
              <a:rPr lang="fr-FR" smtClean="0"/>
              <a:pPr/>
              <a:t>55</a:t>
            </a:fld>
            <a:endParaRPr lang="fr-FR"/>
          </a:p>
        </p:txBody>
      </p:sp>
    </p:spTree>
    <p:extLst>
      <p:ext uri="{BB962C8B-B14F-4D97-AF65-F5344CB8AC3E}">
        <p14:creationId xmlns:p14="http://schemas.microsoft.com/office/powerpoint/2010/main" val="8774671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p:spPr>
        <p:txBody>
          <a:bodyPr/>
          <a:lstStyle/>
          <a:p>
            <a:pPr eaLnBrk="1" hangingPunct="1"/>
            <a:endParaRPr lang="fr-FR" smtClean="0"/>
          </a:p>
        </p:txBody>
      </p:sp>
    </p:spTree>
    <p:extLst>
      <p:ext uri="{BB962C8B-B14F-4D97-AF65-F5344CB8AC3E}">
        <p14:creationId xmlns:p14="http://schemas.microsoft.com/office/powerpoint/2010/main" val="19717549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noFill/>
          <a:ln/>
        </p:spPr>
        <p:txBody>
          <a:bodyPr/>
          <a:lstStyle/>
          <a:p>
            <a:pPr eaLnBrk="1" hangingPunct="1"/>
            <a:endParaRPr lang="fr-FR" smtClean="0"/>
          </a:p>
        </p:txBody>
      </p:sp>
    </p:spTree>
    <p:extLst>
      <p:ext uri="{BB962C8B-B14F-4D97-AF65-F5344CB8AC3E}">
        <p14:creationId xmlns:p14="http://schemas.microsoft.com/office/powerpoint/2010/main" val="1464733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6B5D8DCC-A465-4B67-99A5-17B158ECE6E9}" type="slidenum">
              <a:rPr lang="fr-FR" smtClean="0"/>
              <a:pPr/>
              <a:t>5</a:t>
            </a:fld>
            <a:endParaRPr lang="fr-FR"/>
          </a:p>
        </p:txBody>
      </p:sp>
    </p:spTree>
    <p:extLst>
      <p:ext uri="{BB962C8B-B14F-4D97-AF65-F5344CB8AC3E}">
        <p14:creationId xmlns:p14="http://schemas.microsoft.com/office/powerpoint/2010/main" val="1262124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B5D8DCC-A465-4B67-99A5-17B158ECE6E9}" type="slidenum">
              <a:rPr lang="fr-FR" smtClean="0"/>
              <a:pPr/>
              <a:t>6</a:t>
            </a:fld>
            <a:endParaRPr lang="fr-FR"/>
          </a:p>
        </p:txBody>
      </p:sp>
    </p:spTree>
    <p:extLst>
      <p:ext uri="{BB962C8B-B14F-4D97-AF65-F5344CB8AC3E}">
        <p14:creationId xmlns:p14="http://schemas.microsoft.com/office/powerpoint/2010/main" val="17554073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B5D8DCC-A465-4B67-99A5-17B158ECE6E9}" type="slidenum">
              <a:rPr lang="fr-FR" smtClean="0"/>
              <a:pPr/>
              <a:t>9</a:t>
            </a:fld>
            <a:endParaRPr lang="fr-FR"/>
          </a:p>
        </p:txBody>
      </p:sp>
    </p:spTree>
    <p:extLst>
      <p:ext uri="{BB962C8B-B14F-4D97-AF65-F5344CB8AC3E}">
        <p14:creationId xmlns:p14="http://schemas.microsoft.com/office/powerpoint/2010/main" val="12940166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miter lim="800000"/>
            <a:headEnd/>
            <a:tailEnd/>
          </a:ln>
        </p:spPr>
        <p:txBody>
          <a:bodyPr/>
          <a:lstStyle/>
          <a:p>
            <a:fld id="{565AD8A1-CFF4-4985-BDFD-C6EFA3FCC61E}" type="slidenum">
              <a:rPr lang="fr-FR" smtClean="0"/>
              <a:pPr/>
              <a:t>11</a:t>
            </a:fld>
            <a:endParaRPr lang="fr-FR"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p:spPr>
        <p:txBody>
          <a:bodyPr/>
          <a:lstStyle/>
          <a:p>
            <a:pPr eaLnBrk="1" hangingPunct="1"/>
            <a:endParaRPr lang="fr-FR" dirty="0" smtClean="0"/>
          </a:p>
        </p:txBody>
      </p:sp>
    </p:spTree>
    <p:extLst>
      <p:ext uri="{BB962C8B-B14F-4D97-AF65-F5344CB8AC3E}">
        <p14:creationId xmlns:p14="http://schemas.microsoft.com/office/powerpoint/2010/main" val="9225247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miter lim="800000"/>
            <a:headEnd/>
            <a:tailEnd/>
          </a:ln>
        </p:spPr>
        <p:txBody>
          <a:bodyPr/>
          <a:lstStyle/>
          <a:p>
            <a:fld id="{6FB0E29C-802D-4A27-A38E-77F64272872B}" type="slidenum">
              <a:rPr lang="fr-FR" smtClean="0"/>
              <a:pPr/>
              <a:t>12</a:t>
            </a:fld>
            <a:endParaRPr lang="fr-FR"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p:spPr>
        <p:txBody>
          <a:bodyPr/>
          <a:lstStyle/>
          <a:p>
            <a:pPr eaLnBrk="1" hangingPunct="1"/>
            <a:endParaRPr lang="fr-FR" dirty="0" smtClean="0"/>
          </a:p>
        </p:txBody>
      </p:sp>
    </p:spTree>
    <p:extLst>
      <p:ext uri="{BB962C8B-B14F-4D97-AF65-F5344CB8AC3E}">
        <p14:creationId xmlns:p14="http://schemas.microsoft.com/office/powerpoint/2010/main" val="17220860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miter lim="800000"/>
            <a:headEnd/>
            <a:tailEnd/>
          </a:ln>
        </p:spPr>
        <p:txBody>
          <a:bodyPr/>
          <a:lstStyle/>
          <a:p>
            <a:fld id="{9B08B394-4333-477E-A8E3-4BA525BD0766}" type="slidenum">
              <a:rPr lang="fr-FR" smtClean="0"/>
              <a:pPr/>
              <a:t>13</a:t>
            </a:fld>
            <a:endParaRPr lang="fr-FR"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p:spPr>
        <p:txBody>
          <a:bodyPr/>
          <a:lstStyle/>
          <a:p>
            <a:pPr eaLnBrk="1" hangingPunct="1"/>
            <a:endParaRPr lang="fr-FR" smtClean="0"/>
          </a:p>
        </p:txBody>
      </p:sp>
    </p:spTree>
    <p:extLst>
      <p:ext uri="{BB962C8B-B14F-4D97-AF65-F5344CB8AC3E}">
        <p14:creationId xmlns:p14="http://schemas.microsoft.com/office/powerpoint/2010/main" val="14625434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B5D8DCC-A465-4B67-99A5-17B158ECE6E9}" type="slidenum">
              <a:rPr lang="fr-FR" smtClean="0"/>
              <a:pPr/>
              <a:t>18</a:t>
            </a:fld>
            <a:endParaRPr lang="fr-FR"/>
          </a:p>
        </p:txBody>
      </p:sp>
    </p:spTree>
    <p:extLst>
      <p:ext uri="{BB962C8B-B14F-4D97-AF65-F5344CB8AC3E}">
        <p14:creationId xmlns:p14="http://schemas.microsoft.com/office/powerpoint/2010/main" val="19441317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B5D8DCC-A465-4B67-99A5-17B158ECE6E9}" type="slidenum">
              <a:rPr lang="fr-FR" smtClean="0"/>
              <a:pPr/>
              <a:t>36</a:t>
            </a:fld>
            <a:endParaRPr lang="fr-FR"/>
          </a:p>
        </p:txBody>
      </p:sp>
    </p:spTree>
    <p:extLst>
      <p:ext uri="{BB962C8B-B14F-4D97-AF65-F5344CB8AC3E}">
        <p14:creationId xmlns:p14="http://schemas.microsoft.com/office/powerpoint/2010/main" val="7803772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93FFFCD7-7098-DB49-8F0A-4F3076295919}" type="datetime1">
              <a:rPr lang="fr-FR" smtClean="0"/>
              <a:t>18/11/2016</a:t>
            </a:fld>
            <a:endParaRPr lang="fr-F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‹N°›</a:t>
            </a:fld>
            <a:endParaRPr lang="fr-FR"/>
          </a:p>
        </p:txBody>
      </p:sp>
      <p:pic>
        <p:nvPicPr>
          <p:cNvPr id="102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355976" y="116632"/>
            <a:ext cx="47371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75663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E65D14C8-62AB-D240-A891-E1FD6F694C90}" type="datetime1">
              <a:rPr lang="fr-FR" smtClean="0"/>
              <a:t>18/11/2016</a:t>
            </a:fld>
            <a:endParaRPr lang="fr-F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4239234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470ADA4-B932-7A41-B363-6088114A80A6}" type="datetime1">
              <a:rPr lang="fr-FR" smtClean="0"/>
              <a:t>18/11/2016</a:t>
            </a:fld>
            <a:endParaRPr lang="fr-F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16571613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066800" y="304800"/>
            <a:ext cx="7543800" cy="1431925"/>
          </a:xfrm>
        </p:spPr>
        <p:txBody>
          <a:bodyPr/>
          <a:lstStyle/>
          <a:p>
            <a:r>
              <a:rPr lang="fr-FR" smtClean="0"/>
              <a:t>Modifiez le style du titre</a:t>
            </a:r>
            <a:endParaRPr lang="fr-FR"/>
          </a:p>
        </p:txBody>
      </p:sp>
      <p:sp>
        <p:nvSpPr>
          <p:cNvPr id="3" name="Espace réservé du texte 2"/>
          <p:cNvSpPr>
            <a:spLocks noGrp="1"/>
          </p:cNvSpPr>
          <p:nvPr>
            <p:ph type="body" sz="half" idx="1"/>
          </p:nvPr>
        </p:nvSpPr>
        <p:spPr>
          <a:xfrm>
            <a:off x="1066800" y="1981200"/>
            <a:ext cx="3695700" cy="41148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914900" y="1981200"/>
            <a:ext cx="3695700" cy="41148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498EECF6-4C37-7D48-85CC-710E8B22F511}" type="datetime1">
              <a:rPr lang="fr-FR" smtClean="0"/>
              <a:t>18/11/2016</a:t>
            </a:fld>
            <a:endParaRPr lang="fr-FR"/>
          </a:p>
        </p:txBody>
      </p:sp>
      <p:sp>
        <p:nvSpPr>
          <p:cNvPr id="6" name="Espace réservé du pied de page 4"/>
          <p:cNvSpPr>
            <a:spLocks noGrp="1"/>
          </p:cNvSpPr>
          <p:nvPr>
            <p:ph type="ftr" sz="quarter" idx="11"/>
          </p:nvPr>
        </p:nvSpPr>
        <p:spPr/>
        <p:txBody>
          <a:bodyPr/>
          <a:lstStyle>
            <a:lvl1pPr>
              <a:defRPr/>
            </a:lvl1pPr>
          </a:lstStyle>
          <a:p>
            <a:pPr>
              <a:defRPr/>
            </a:pPr>
            <a:r>
              <a:rPr lang="fr-FR" smtClean="0"/>
              <a:t>JP Bove www.fcae.eu</a:t>
            </a: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EE03E1A5-8E85-4174-AC3A-A6809A01AFBC}"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DEA7304-0976-B34D-94B0-3632A7CE6EEA}" type="datetime1">
              <a:rPr lang="fr-FR" smtClean="0"/>
              <a:t>18/11/2016</a:t>
            </a:fld>
            <a:endParaRPr lang="fr-F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2490604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492B8C34-0753-814F-8480-CF157B2C1B8A}" type="datetime1">
              <a:rPr lang="fr-FR" smtClean="0"/>
              <a:t>18/11/2016</a:t>
            </a:fld>
            <a:endParaRPr lang="fr-F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10349275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E688A8A9-9A28-C74B-88E8-1C1C588C2E4F}" type="datetime1">
              <a:rPr lang="fr-FR" smtClean="0"/>
              <a:t>18/11/2016</a:t>
            </a:fld>
            <a:endParaRPr lang="fr-FR"/>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7" name="Espace réservé du numéro de diapositive 6"/>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1928409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A5339687-D5BF-0044-91EF-9D4F3B10FA79}" type="datetime1">
              <a:rPr lang="fr-FR" smtClean="0"/>
              <a:t>18/11/2016</a:t>
            </a:fld>
            <a:endParaRPr lang="fr-FR"/>
          </a:p>
        </p:txBody>
      </p:sp>
      <p:sp>
        <p:nvSpPr>
          <p:cNvPr id="8" name="Espace réservé du pied de page 7"/>
          <p:cNvSpPr>
            <a:spLocks noGrp="1"/>
          </p:cNvSpPr>
          <p:nvPr>
            <p:ph type="ftr" sz="quarter" idx="11"/>
          </p:nvPr>
        </p:nvSpPr>
        <p:spPr/>
        <p:txBody>
          <a:bodyPr/>
          <a:lstStyle/>
          <a:p>
            <a:r>
              <a:rPr lang="fr-FR" smtClean="0"/>
              <a:t>JP Bove www.fcae.eu</a:t>
            </a:r>
            <a:endParaRPr lang="fr-FR"/>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280176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D585B2E9-2E6A-764B-9623-8B1E799F9872}" type="datetime1">
              <a:rPr lang="fr-FR" smtClean="0"/>
              <a:t>18/11/2016</a:t>
            </a:fld>
            <a:endParaRPr lang="fr-FR"/>
          </a:p>
        </p:txBody>
      </p:sp>
      <p:sp>
        <p:nvSpPr>
          <p:cNvPr id="4" name="Espace réservé du pied de page 3"/>
          <p:cNvSpPr>
            <a:spLocks noGrp="1"/>
          </p:cNvSpPr>
          <p:nvPr>
            <p:ph type="ftr" sz="quarter" idx="11"/>
          </p:nvPr>
        </p:nvSpPr>
        <p:spPr/>
        <p:txBody>
          <a:bodyPr/>
          <a:lstStyle/>
          <a:p>
            <a:r>
              <a:rPr lang="fr-FR" smtClean="0"/>
              <a:t>JP Bove www.fcae.eu</a:t>
            </a:r>
            <a:endParaRPr lang="fr-FR"/>
          </a:p>
        </p:txBody>
      </p:sp>
      <p:sp>
        <p:nvSpPr>
          <p:cNvPr id="5" name="Espace réservé du numéro de diapositive 4"/>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4018633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ADD883D-3BBF-6A47-B263-FF9A7B4E25ED}" type="datetime1">
              <a:rPr lang="fr-FR" smtClean="0"/>
              <a:t>18/11/2016</a:t>
            </a:fld>
            <a:endParaRPr lang="fr-FR"/>
          </a:p>
        </p:txBody>
      </p:sp>
      <p:sp>
        <p:nvSpPr>
          <p:cNvPr id="3" name="Espace réservé du pied de page 2"/>
          <p:cNvSpPr>
            <a:spLocks noGrp="1"/>
          </p:cNvSpPr>
          <p:nvPr>
            <p:ph type="ftr" sz="quarter" idx="11"/>
          </p:nvPr>
        </p:nvSpPr>
        <p:spPr/>
        <p:txBody>
          <a:bodyPr/>
          <a:lstStyle/>
          <a:p>
            <a:r>
              <a:rPr lang="fr-FR" smtClean="0"/>
              <a:t>JP Bove www.fcae.eu</a:t>
            </a:r>
            <a:endParaRPr lang="fr-FR"/>
          </a:p>
        </p:txBody>
      </p:sp>
      <p:sp>
        <p:nvSpPr>
          <p:cNvPr id="4" name="Espace réservé du numéro de diapositive 3"/>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2751587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CF264C34-9E3C-4C46-A3A1-7900C6E34D92}" type="datetime1">
              <a:rPr lang="fr-FR" smtClean="0"/>
              <a:t>18/11/2016</a:t>
            </a:fld>
            <a:endParaRPr lang="fr-FR"/>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7" name="Espace réservé du numéro de diapositive 6"/>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1894294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F39101D4-5BAC-FE45-8275-6AC70DFB26CA}" type="datetime1">
              <a:rPr lang="fr-FR" smtClean="0"/>
              <a:t>18/11/2016</a:t>
            </a:fld>
            <a:endParaRPr lang="fr-FR"/>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7" name="Espace réservé du numéro de diapositive 6"/>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4212080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DA6A02-A266-7641-AF79-0F67C3C42547}" type="datetime1">
              <a:rPr lang="fr-FR" smtClean="0"/>
              <a:t>18/11/2016</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JP Bove www.fcae.eu</a:t>
            </a: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825D18-8F47-4676-AC87-C8BC662B5306}" type="slidenum">
              <a:rPr lang="fr-FR" smtClean="0"/>
              <a:pPr/>
              <a:t>‹N°›</a:t>
            </a:fld>
            <a:endParaRPr lang="fr-FR"/>
          </a:p>
        </p:txBody>
      </p:sp>
    </p:spTree>
    <p:extLst>
      <p:ext uri="{BB962C8B-B14F-4D97-AF65-F5344CB8AC3E}">
        <p14:creationId xmlns:p14="http://schemas.microsoft.com/office/powerpoint/2010/main" val="297427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image" Target="../media/image14.wmf"/><Relationship Id="rId5" Type="http://schemas.openxmlformats.org/officeDocument/2006/relationships/oleObject" Target="file:///C:\Documents%20and%20Settings\jpbove\Mes%20documents\cumul%20de-minimis%20dans%20le%20temps.xls!Feuil1!L3C1:L18C30" TargetMode="Externa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1.emf"/><Relationship Id="rId4" Type="http://schemas.openxmlformats.org/officeDocument/2006/relationships/image" Target="../media/image10.emf"/></Relationships>
</file>

<file path=ppt/slides/_rels/slide30.xml.rels><?xml version="1.0" encoding="UTF-8" standalone="yes"?>
<Relationships xmlns="http://schemas.openxmlformats.org/package/2006/relationships"><Relationship Id="rId3" Type="http://schemas.openxmlformats.org/officeDocument/2006/relationships/oleObject" Target="file:///C:\Users\Utilisateur\Documents\0%20FORMAT\0%20%20SLIDES\5%20-%20A%20F%20R\TAUX%20GRANDS%20PROJETS.xlsx!Feuil1!L7C1:L12C4" TargetMode="External"/><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19.emf"/><Relationship Id="rId5" Type="http://schemas.openxmlformats.org/officeDocument/2006/relationships/oleObject" Target="file:///C:\Users\Utilisateur\Documents\0%20FORMAT\0%20%20SLIDES\5%20-%20A%20F%20R\TAUX%20GRANDS%20PROJETS%20Mayotte.xlsx!Feuil1!L7C1:L12C4" TargetMode="External"/><Relationship Id="rId4" Type="http://schemas.openxmlformats.org/officeDocument/2006/relationships/image" Target="../media/image18.emf"/></Relationships>
</file>

<file path=ppt/slides/_rels/slide31.xml.rels><?xml version="1.0" encoding="UTF-8" standalone="yes"?>
<Relationships xmlns="http://schemas.openxmlformats.org/package/2006/relationships"><Relationship Id="rId3" Type="http://schemas.openxmlformats.org/officeDocument/2006/relationships/oleObject" Target="file:///C:\Users\Utilisateur\Documents\0%20FORMAT\0%20%20SLIDES\5%20-%20A%20F%20R\Tableau%20des%20r&#233;gimes%20exempt&#233;s%20AFR%20-%202014%20-%202020%20-%20octobre%202014.xlsx!Feuil1!L1C1:L17C5" TargetMode="External"/><Relationship Id="rId2" Type="http://schemas.openxmlformats.org/officeDocument/2006/relationships/slideLayout" Target="../slideLayouts/slideLayout1.xml"/><Relationship Id="rId1" Type="http://schemas.openxmlformats.org/officeDocument/2006/relationships/vmlDrawing" Target="../drawings/vmlDrawing4.vml"/><Relationship Id="rId4" Type="http://schemas.openxmlformats.org/officeDocument/2006/relationships/image" Target="../media/image20.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1.xml"/><Relationship Id="rId1" Type="http://schemas.openxmlformats.org/officeDocument/2006/relationships/vmlDrawing" Target="../drawings/vmlDrawing5.vml"/><Relationship Id="rId4" Type="http://schemas.openxmlformats.org/officeDocument/2006/relationships/image" Target="../media/image22.e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oleObject" Target="file:///C:\Users\Utilisateur\Documents\0%20FORMAT\0%20%20SLIDES\7%20-%20ENVIRONNEMENT\tableau%20assiette%20&#233;ligible%20environnement.xls!Feuil1!L1C1:L19C9" TargetMode="External"/><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25.emf"/><Relationship Id="rId5" Type="http://schemas.openxmlformats.org/officeDocument/2006/relationships/oleObject" Target="0%20%20SLIDES/7%20-%20ENVIRONNEMENT/tableau%20assiette%20&#233;ligible%20environnement.xls!Feuil1%20(2)!L3C5:L19C9" TargetMode="External"/><Relationship Id="rId4" Type="http://schemas.openxmlformats.org/officeDocument/2006/relationships/image" Target="../media/image24.em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hyperlink" Target="http://ec.europa.eu/competition/state_aid/legislation/reference_rates.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1.xml"/><Relationship Id="rId1" Type="http://schemas.openxmlformats.org/officeDocument/2006/relationships/vmlDrawing" Target="../drawings/vmlDrawing7.vml"/><Relationship Id="rId4" Type="http://schemas.openxmlformats.org/officeDocument/2006/relationships/image" Target="../media/image29.emf"/></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oleObject" Target="file:///C:\Users\Utilisateur\Documents\0%20FORMAT\0%20%20SLIDES\1A-%20RGT%20GENERAL\r&#233;gimes%20informes\METHODE%20DE%20CALCUL%20DES%20AIDES%20INFRASTRUCTURES%20LOCALES.xls!Feuil1!L2C1:L23C10" TargetMode="External"/><Relationship Id="rId2" Type="http://schemas.openxmlformats.org/officeDocument/2006/relationships/slideLayout" Target="../slideLayouts/slideLayout1.xml"/><Relationship Id="rId1" Type="http://schemas.openxmlformats.org/officeDocument/2006/relationships/vmlDrawing" Target="../drawings/vmlDrawing8.vml"/><Relationship Id="rId4" Type="http://schemas.openxmlformats.org/officeDocument/2006/relationships/image" Target="../media/image33.emf"/></Relationships>
</file>

<file path=ppt/slides/_rels/slide7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Titre</a:t>
            </a:r>
            <a:endParaRPr lang="fr-FR" sz="3600" b="1" dirty="0">
              <a:latin typeface="Arial" pitchFamily="34" charset="0"/>
              <a:cs typeface="Arial" pitchFamily="34" charset="0"/>
            </a:endParaRPr>
          </a:p>
        </p:txBody>
      </p:sp>
      <p:pic>
        <p:nvPicPr>
          <p:cNvPr id="4" name="Image 3" descr="lac vosges.jpg"/>
          <p:cNvPicPr>
            <a:picLocks noChangeAspect="1"/>
          </p:cNvPicPr>
          <p:nvPr/>
        </p:nvPicPr>
        <p:blipFill>
          <a:blip r:embed="rId3" cstate="print"/>
          <a:srcRect t="3977" b="5220"/>
          <a:stretch>
            <a:fillRect/>
          </a:stretch>
        </p:blipFill>
        <p:spPr>
          <a:xfrm>
            <a:off x="-32" y="714356"/>
            <a:ext cx="9144000" cy="5214974"/>
          </a:xfrm>
          <a:prstGeom prst="rect">
            <a:avLst/>
          </a:prstGeom>
        </p:spPr>
      </p:pic>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1</a:t>
            </a:fld>
            <a:endParaRPr lang="fr-FR"/>
          </a:p>
        </p:txBody>
      </p:sp>
      <p:sp>
        <p:nvSpPr>
          <p:cNvPr id="2" name="Espace réservé de la date 1"/>
          <p:cNvSpPr>
            <a:spLocks noGrp="1"/>
          </p:cNvSpPr>
          <p:nvPr>
            <p:ph type="dt" sz="half" idx="10"/>
          </p:nvPr>
        </p:nvSpPr>
        <p:spPr>
          <a:xfrm>
            <a:off x="2940859" y="6356350"/>
            <a:ext cx="2133600" cy="365125"/>
          </a:xfrm>
        </p:spPr>
        <p:txBody>
          <a:bodyPr/>
          <a:lstStyle/>
          <a:p>
            <a:fld id="{9332D4E6-6ECE-EC41-B9F7-0FD18560E373}" type="datetime1">
              <a:rPr lang="fr-FR" smtClean="0"/>
              <a:t>18/11/2016</a:t>
            </a:fld>
            <a:endParaRPr lang="fr-FR"/>
          </a:p>
        </p:txBody>
      </p:sp>
      <p:pic>
        <p:nvPicPr>
          <p:cNvPr id="9" name="Imag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pic>
        <p:nvPicPr>
          <p:cNvPr id="108546" name="Picture 2" descr="fficher l'image d'origin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718498"/>
            <a:ext cx="9144032" cy="5443995"/>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08548" name="Picture 4" descr="Afficher l'image d'origin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6" name="Image 15"/>
          <p:cNvPicPr>
            <a:picLocks noChangeAspect="1"/>
          </p:cNvPicPr>
          <p:nvPr/>
        </p:nvPicPr>
        <p:blipFill>
          <a:blip r:embed="rId7"/>
          <a:stretch>
            <a:fillRect/>
          </a:stretch>
        </p:blipFill>
        <p:spPr>
          <a:xfrm>
            <a:off x="8579635" y="103978"/>
            <a:ext cx="564333" cy="370847"/>
          </a:xfrm>
          <a:prstGeom prst="rect">
            <a:avLst/>
          </a:prstGeom>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0" y="0"/>
            <a:ext cx="9144000" cy="72866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à coins arrondis 32"/>
          <p:cNvSpPr/>
          <p:nvPr/>
        </p:nvSpPr>
        <p:spPr>
          <a:xfrm>
            <a:off x="7572396" y="4000504"/>
            <a:ext cx="1571604" cy="1643074"/>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à coins arrondis 31"/>
          <p:cNvSpPr/>
          <p:nvPr/>
        </p:nvSpPr>
        <p:spPr>
          <a:xfrm>
            <a:off x="3857620" y="2928934"/>
            <a:ext cx="3643338" cy="2214578"/>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70" name="Titre 1"/>
          <p:cNvSpPr>
            <a:spLocks noGrp="1"/>
          </p:cNvSpPr>
          <p:nvPr>
            <p:ph type="ctrTitle"/>
          </p:nvPr>
        </p:nvSpPr>
        <p:spPr>
          <a:xfrm>
            <a:off x="500034" y="-71462"/>
            <a:ext cx="8286808" cy="741344"/>
          </a:xfrm>
        </p:spPr>
        <p:txBody>
          <a:bodyPr/>
          <a:lstStyle/>
          <a:p>
            <a:r>
              <a:rPr lang="fr-FR" sz="3600" b="1" dirty="0" smtClean="0">
                <a:solidFill>
                  <a:schemeClr val="tx2"/>
                </a:solidFill>
              </a:rPr>
              <a:t>LA NOTION D’ENTREPRISE UNIQUE</a:t>
            </a:r>
            <a:endParaRPr lang="fr-FR" sz="4000" b="1" dirty="0" smtClean="0">
              <a:solidFill>
                <a:schemeClr val="tx2"/>
              </a:solidFill>
            </a:endParaRPr>
          </a:p>
        </p:txBody>
      </p:sp>
      <p:sp>
        <p:nvSpPr>
          <p:cNvPr id="7" name="Rectangle 3"/>
          <p:cNvSpPr txBox="1">
            <a:spLocks noChangeArrowheads="1"/>
          </p:cNvSpPr>
          <p:nvPr/>
        </p:nvSpPr>
        <p:spPr bwMode="auto">
          <a:xfrm>
            <a:off x="1" y="642918"/>
            <a:ext cx="9144000" cy="2428892"/>
          </a:xfrm>
          <a:prstGeom prst="rect">
            <a:avLst/>
          </a:prstGeom>
          <a:noFill/>
          <a:ln w="9525">
            <a:noFill/>
            <a:miter lim="800000"/>
            <a:headEnd/>
            <a:tailEnd/>
          </a:ln>
        </p:spPr>
        <p:txBody>
          <a:bodyPr/>
          <a:lstStyle/>
          <a:p>
            <a:pPr>
              <a:lnSpc>
                <a:spcPct val="80000"/>
              </a:lnSpc>
              <a:spcBef>
                <a:spcPct val="20000"/>
              </a:spcBef>
              <a:buFont typeface="Arial" charset="0"/>
              <a:buNone/>
            </a:pPr>
            <a:r>
              <a:rPr lang="fr-FR" sz="2000" b="1" dirty="0" smtClean="0">
                <a:solidFill>
                  <a:srgbClr val="FF0000"/>
                </a:solidFill>
                <a:latin typeface="Calibri" pitchFamily="34" charset="0"/>
              </a:rPr>
              <a:t>Comptabilisation des aides « de </a:t>
            </a:r>
            <a:r>
              <a:rPr lang="fr-FR" sz="2000" b="1" dirty="0" err="1" smtClean="0">
                <a:solidFill>
                  <a:srgbClr val="FF0000"/>
                </a:solidFill>
                <a:latin typeface="Calibri" pitchFamily="34" charset="0"/>
              </a:rPr>
              <a:t>minimis</a:t>
            </a:r>
            <a:r>
              <a:rPr lang="fr-FR" sz="2000" b="1" dirty="0" smtClean="0">
                <a:solidFill>
                  <a:srgbClr val="FF0000"/>
                </a:solidFill>
                <a:latin typeface="Calibri" pitchFamily="34" charset="0"/>
              </a:rPr>
              <a:t> » par ENTREPRISE UNIQUE</a:t>
            </a:r>
          </a:p>
          <a:p>
            <a:pPr>
              <a:lnSpc>
                <a:spcPct val="80000"/>
              </a:lnSpc>
              <a:spcBef>
                <a:spcPct val="20000"/>
              </a:spcBef>
              <a:buFont typeface="Arial" charset="0"/>
              <a:buNone/>
            </a:pPr>
            <a:r>
              <a:rPr lang="fr-FR" sz="800" b="1" dirty="0" smtClean="0">
                <a:solidFill>
                  <a:srgbClr val="FF0000"/>
                </a:solidFill>
                <a:latin typeface="Calibri" pitchFamily="34" charset="0"/>
              </a:rPr>
              <a:t>		</a:t>
            </a:r>
          </a:p>
          <a:p>
            <a:pPr>
              <a:lnSpc>
                <a:spcPct val="80000"/>
              </a:lnSpc>
              <a:spcBef>
                <a:spcPct val="20000"/>
              </a:spcBef>
              <a:buFont typeface="Arial" charset="0"/>
              <a:buNone/>
            </a:pPr>
            <a:r>
              <a:rPr lang="fr-FR" sz="2000" b="1" dirty="0" smtClean="0">
                <a:solidFill>
                  <a:srgbClr val="FF0000"/>
                </a:solidFill>
                <a:latin typeface="Calibri" pitchFamily="34" charset="0"/>
              </a:rPr>
              <a:t>ENTREPRISE UNIQUE:	1) détention de  majorité du capital ou droits de vote</a:t>
            </a:r>
          </a:p>
          <a:p>
            <a:pPr>
              <a:lnSpc>
                <a:spcPct val="80000"/>
              </a:lnSpc>
              <a:spcBef>
                <a:spcPct val="20000"/>
              </a:spcBef>
              <a:buFont typeface="Arial" charset="0"/>
              <a:buNone/>
            </a:pPr>
            <a:r>
              <a:rPr lang="fr-FR" sz="2000" b="1" dirty="0" smtClean="0">
                <a:solidFill>
                  <a:srgbClr val="FF0000"/>
                </a:solidFill>
                <a:latin typeface="Calibri" pitchFamily="34" charset="0"/>
              </a:rPr>
              <a:t>1 des 4 cas de figure -&gt;	2) pouvoir de nommer les dirigeants</a:t>
            </a:r>
          </a:p>
          <a:p>
            <a:pPr>
              <a:lnSpc>
                <a:spcPct val="80000"/>
              </a:lnSpc>
              <a:spcBef>
                <a:spcPct val="20000"/>
              </a:spcBef>
              <a:buFont typeface="Arial" charset="0"/>
              <a:buNone/>
            </a:pPr>
            <a:r>
              <a:rPr lang="fr-FR" sz="2000" b="1" dirty="0" smtClean="0">
                <a:solidFill>
                  <a:srgbClr val="FF0000"/>
                </a:solidFill>
                <a:latin typeface="Calibri" pitchFamily="34" charset="0"/>
              </a:rPr>
              <a:t>			3) droit d’exercer une influence dominante contrat/</a:t>
            </a:r>
            <a:r>
              <a:rPr lang="fr-FR" sz="2000" b="1" dirty="0" err="1" smtClean="0">
                <a:solidFill>
                  <a:srgbClr val="FF0000"/>
                </a:solidFill>
                <a:latin typeface="Calibri" pitchFamily="34" charset="0"/>
              </a:rPr>
              <a:t>satuts</a:t>
            </a:r>
            <a:endParaRPr lang="fr-FR" sz="2000" b="1" dirty="0" smtClean="0">
              <a:solidFill>
                <a:srgbClr val="FF0000"/>
              </a:solidFill>
              <a:latin typeface="Calibri" pitchFamily="34" charset="0"/>
            </a:endParaRPr>
          </a:p>
          <a:p>
            <a:pPr>
              <a:lnSpc>
                <a:spcPct val="80000"/>
              </a:lnSpc>
              <a:spcBef>
                <a:spcPct val="20000"/>
              </a:spcBef>
              <a:buFont typeface="Arial" charset="0"/>
              <a:buNone/>
            </a:pPr>
            <a:r>
              <a:rPr lang="fr-FR" sz="2000" b="1" dirty="0" smtClean="0">
                <a:solidFill>
                  <a:srgbClr val="FF0000"/>
                </a:solidFill>
                <a:latin typeface="Calibri" pitchFamily="34" charset="0"/>
              </a:rPr>
              <a:t>			4) Contrôle par l’actionnariat (entreprise)</a:t>
            </a:r>
            <a:endParaRPr lang="fr-FR" sz="2000" b="1" dirty="0">
              <a:solidFill>
                <a:srgbClr val="FF0000"/>
              </a:solidFill>
              <a:latin typeface="Calibri" pitchFamily="34" charset="0"/>
            </a:endParaRPr>
          </a:p>
        </p:txBody>
      </p:sp>
      <p:sp>
        <p:nvSpPr>
          <p:cNvPr id="8" name="Rectangle 7"/>
          <p:cNvSpPr/>
          <p:nvPr/>
        </p:nvSpPr>
        <p:spPr>
          <a:xfrm>
            <a:off x="107950" y="3071810"/>
            <a:ext cx="3455988" cy="2016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fr-FR" sz="2400" dirty="0"/>
              <a:t>Entreprise SARL Dupont</a:t>
            </a:r>
            <a:endParaRPr lang="fr-FR" dirty="0"/>
          </a:p>
        </p:txBody>
      </p:sp>
      <p:sp>
        <p:nvSpPr>
          <p:cNvPr id="9" name="Rectangle à coins arrondis 8"/>
          <p:cNvSpPr/>
          <p:nvPr/>
        </p:nvSpPr>
        <p:spPr>
          <a:xfrm>
            <a:off x="179388" y="3573463"/>
            <a:ext cx="1620837" cy="576262"/>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600" b="1" dirty="0"/>
              <a:t>Etablissement Lyon</a:t>
            </a:r>
          </a:p>
        </p:txBody>
      </p:sp>
      <p:sp>
        <p:nvSpPr>
          <p:cNvPr id="11" name="Rectangle à coins arrondis 10"/>
          <p:cNvSpPr/>
          <p:nvPr/>
        </p:nvSpPr>
        <p:spPr>
          <a:xfrm>
            <a:off x="1908175" y="3933825"/>
            <a:ext cx="1619250" cy="576263"/>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600" b="1" dirty="0"/>
              <a:t>Etablissement Marseille</a:t>
            </a:r>
          </a:p>
        </p:txBody>
      </p:sp>
      <p:sp>
        <p:nvSpPr>
          <p:cNvPr id="12" name="Rectangle à coins arrondis 11"/>
          <p:cNvSpPr/>
          <p:nvPr/>
        </p:nvSpPr>
        <p:spPr>
          <a:xfrm>
            <a:off x="179388" y="4365625"/>
            <a:ext cx="1620837" cy="576263"/>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600" b="1" dirty="0"/>
              <a:t>Etablissement Bordeaux</a:t>
            </a:r>
          </a:p>
        </p:txBody>
      </p:sp>
      <p:sp>
        <p:nvSpPr>
          <p:cNvPr id="10" name="Rectangle 9"/>
          <p:cNvSpPr/>
          <p:nvPr/>
        </p:nvSpPr>
        <p:spPr>
          <a:xfrm>
            <a:off x="4500562" y="3071810"/>
            <a:ext cx="2771775" cy="5762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b="1" dirty="0"/>
              <a:t>Entreprise DURAND SA</a:t>
            </a:r>
          </a:p>
          <a:p>
            <a:pPr algn="ctr">
              <a:defRPr/>
            </a:pPr>
            <a:r>
              <a:rPr lang="fr-FR" b="1" dirty="0"/>
              <a:t>HOLDING</a:t>
            </a:r>
          </a:p>
        </p:txBody>
      </p:sp>
      <p:sp>
        <p:nvSpPr>
          <p:cNvPr id="13" name="Rectangle à coins arrondis 12"/>
          <p:cNvSpPr/>
          <p:nvPr/>
        </p:nvSpPr>
        <p:spPr>
          <a:xfrm>
            <a:off x="3994151" y="4076700"/>
            <a:ext cx="1506543" cy="865188"/>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t>Filiale DURAND LYON SARL</a:t>
            </a:r>
          </a:p>
        </p:txBody>
      </p:sp>
      <p:sp>
        <p:nvSpPr>
          <p:cNvPr id="15" name="Rectangle à coins arrondis 14"/>
          <p:cNvSpPr/>
          <p:nvPr/>
        </p:nvSpPr>
        <p:spPr>
          <a:xfrm>
            <a:off x="7715272" y="4148138"/>
            <a:ext cx="1285884" cy="1281126"/>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t>Filiale   DURAND Marseille SARL</a:t>
            </a:r>
          </a:p>
        </p:txBody>
      </p:sp>
      <p:sp>
        <p:nvSpPr>
          <p:cNvPr id="16" name="Rectangle à coins arrondis 15"/>
          <p:cNvSpPr/>
          <p:nvPr/>
        </p:nvSpPr>
        <p:spPr>
          <a:xfrm>
            <a:off x="5643570" y="4081463"/>
            <a:ext cx="1714512" cy="863600"/>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t>Filiale </a:t>
            </a:r>
          </a:p>
          <a:p>
            <a:pPr algn="ctr">
              <a:defRPr/>
            </a:pPr>
            <a:r>
              <a:rPr lang="fr-FR" b="1" dirty="0"/>
              <a:t>DURAND Bordeaux SARL</a:t>
            </a:r>
          </a:p>
        </p:txBody>
      </p:sp>
      <p:cxnSp>
        <p:nvCxnSpPr>
          <p:cNvPr id="17" name="Connecteur en angle 16"/>
          <p:cNvCxnSpPr/>
          <p:nvPr/>
        </p:nvCxnSpPr>
        <p:spPr>
          <a:xfrm rot="10800000" flipV="1">
            <a:off x="4286249" y="3359940"/>
            <a:ext cx="142875" cy="716759"/>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1" name="Connecteur en angle 20"/>
          <p:cNvCxnSpPr>
            <a:stCxn id="10" idx="3"/>
            <a:endCxn id="15" idx="0"/>
          </p:cNvCxnSpPr>
          <p:nvPr/>
        </p:nvCxnSpPr>
        <p:spPr>
          <a:xfrm>
            <a:off x="7272337" y="3359941"/>
            <a:ext cx="1085877" cy="788197"/>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6" name="Connecteur droit avec flèche 25"/>
          <p:cNvCxnSpPr/>
          <p:nvPr/>
        </p:nvCxnSpPr>
        <p:spPr>
          <a:xfrm>
            <a:off x="6000760" y="3648072"/>
            <a:ext cx="0" cy="43656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6160" name="ZoneTexte 26"/>
          <p:cNvSpPr txBox="1">
            <a:spLocks noChangeArrowheads="1"/>
          </p:cNvSpPr>
          <p:nvPr/>
        </p:nvSpPr>
        <p:spPr bwMode="auto">
          <a:xfrm>
            <a:off x="3905251" y="3573463"/>
            <a:ext cx="809625" cy="307975"/>
          </a:xfrm>
          <a:prstGeom prst="rect">
            <a:avLst/>
          </a:prstGeom>
          <a:noFill/>
          <a:ln w="9525">
            <a:noFill/>
            <a:miter lim="800000"/>
            <a:headEnd/>
            <a:tailEnd/>
          </a:ln>
        </p:spPr>
        <p:txBody>
          <a:bodyPr>
            <a:spAutoFit/>
          </a:bodyPr>
          <a:lstStyle/>
          <a:p>
            <a:r>
              <a:rPr lang="fr-FR" sz="1400" b="1">
                <a:solidFill>
                  <a:srgbClr val="FF0000"/>
                </a:solidFill>
              </a:rPr>
              <a:t>100 %</a:t>
            </a:r>
            <a:endParaRPr lang="fr-FR" sz="2000" b="1">
              <a:solidFill>
                <a:srgbClr val="FF0000"/>
              </a:solidFill>
            </a:endParaRPr>
          </a:p>
        </p:txBody>
      </p:sp>
      <p:sp>
        <p:nvSpPr>
          <p:cNvPr id="6161" name="ZoneTexte 28"/>
          <p:cNvSpPr txBox="1">
            <a:spLocks noChangeArrowheads="1"/>
          </p:cNvSpPr>
          <p:nvPr/>
        </p:nvSpPr>
        <p:spPr bwMode="auto">
          <a:xfrm>
            <a:off x="5994400" y="3665538"/>
            <a:ext cx="809625" cy="306387"/>
          </a:xfrm>
          <a:prstGeom prst="rect">
            <a:avLst/>
          </a:prstGeom>
          <a:noFill/>
          <a:ln w="9525">
            <a:noFill/>
            <a:miter lim="800000"/>
            <a:headEnd/>
            <a:tailEnd/>
          </a:ln>
        </p:spPr>
        <p:txBody>
          <a:bodyPr>
            <a:spAutoFit/>
          </a:bodyPr>
          <a:lstStyle/>
          <a:p>
            <a:r>
              <a:rPr lang="fr-FR" sz="1400" b="1">
                <a:solidFill>
                  <a:srgbClr val="FF0000"/>
                </a:solidFill>
              </a:rPr>
              <a:t>100 %</a:t>
            </a:r>
            <a:endParaRPr lang="fr-FR" sz="2000" b="1">
              <a:solidFill>
                <a:srgbClr val="FF0000"/>
              </a:solidFill>
            </a:endParaRPr>
          </a:p>
        </p:txBody>
      </p:sp>
      <p:sp>
        <p:nvSpPr>
          <p:cNvPr id="6162" name="ZoneTexte 29"/>
          <p:cNvSpPr txBox="1">
            <a:spLocks noChangeArrowheads="1"/>
          </p:cNvSpPr>
          <p:nvPr/>
        </p:nvSpPr>
        <p:spPr bwMode="auto">
          <a:xfrm>
            <a:off x="7848600" y="3644900"/>
            <a:ext cx="809625" cy="307975"/>
          </a:xfrm>
          <a:prstGeom prst="rect">
            <a:avLst/>
          </a:prstGeom>
          <a:noFill/>
          <a:ln w="9525">
            <a:noFill/>
            <a:miter lim="800000"/>
            <a:headEnd/>
            <a:tailEnd/>
          </a:ln>
        </p:spPr>
        <p:txBody>
          <a:bodyPr>
            <a:spAutoFit/>
          </a:bodyPr>
          <a:lstStyle/>
          <a:p>
            <a:r>
              <a:rPr lang="fr-FR" sz="1400" b="1" dirty="0" smtClean="0">
                <a:solidFill>
                  <a:srgbClr val="FF0000"/>
                </a:solidFill>
              </a:rPr>
              <a:t>49 </a:t>
            </a:r>
            <a:r>
              <a:rPr lang="fr-FR" sz="1400" b="1" dirty="0">
                <a:solidFill>
                  <a:srgbClr val="FF0000"/>
                </a:solidFill>
              </a:rPr>
              <a:t>%</a:t>
            </a:r>
            <a:endParaRPr lang="fr-FR" sz="2000" b="1" dirty="0">
              <a:solidFill>
                <a:srgbClr val="FF0000"/>
              </a:solidFill>
            </a:endParaRPr>
          </a:p>
        </p:txBody>
      </p:sp>
      <p:cxnSp>
        <p:nvCxnSpPr>
          <p:cNvPr id="31" name="Connecteur droit 30"/>
          <p:cNvCxnSpPr/>
          <p:nvPr/>
        </p:nvCxnSpPr>
        <p:spPr>
          <a:xfrm rot="5400000">
            <a:off x="1567650" y="4710907"/>
            <a:ext cx="4286256" cy="7931"/>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6144" name="Flèche vers le bas 6143"/>
          <p:cNvSpPr/>
          <p:nvPr/>
        </p:nvSpPr>
        <p:spPr>
          <a:xfrm>
            <a:off x="1547813" y="5229225"/>
            <a:ext cx="576262" cy="72072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4" name="Flèche vers le bas 33"/>
          <p:cNvSpPr/>
          <p:nvPr/>
        </p:nvSpPr>
        <p:spPr>
          <a:xfrm>
            <a:off x="6084888" y="5072074"/>
            <a:ext cx="574675" cy="792162"/>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189" name="ZoneTexte 6144"/>
          <p:cNvSpPr txBox="1">
            <a:spLocks noChangeArrowheads="1"/>
          </p:cNvSpPr>
          <p:nvPr/>
        </p:nvSpPr>
        <p:spPr bwMode="auto">
          <a:xfrm>
            <a:off x="179388" y="6165850"/>
            <a:ext cx="3348037" cy="368300"/>
          </a:xfrm>
          <a:prstGeom prst="rect">
            <a:avLst/>
          </a:prstGeom>
          <a:noFill/>
          <a:ln w="9525">
            <a:noFill/>
            <a:miter lim="800000"/>
            <a:headEnd/>
            <a:tailEnd/>
          </a:ln>
        </p:spPr>
        <p:txBody>
          <a:bodyPr>
            <a:spAutoFit/>
          </a:bodyPr>
          <a:lstStyle/>
          <a:p>
            <a:endParaRPr lang="fr-FR"/>
          </a:p>
        </p:txBody>
      </p:sp>
      <p:sp>
        <p:nvSpPr>
          <p:cNvPr id="3" name="ZoneTexte 2"/>
          <p:cNvSpPr txBox="1">
            <a:spLocks noChangeArrowheads="1"/>
          </p:cNvSpPr>
          <p:nvPr/>
        </p:nvSpPr>
        <p:spPr bwMode="auto">
          <a:xfrm>
            <a:off x="36513" y="5929330"/>
            <a:ext cx="3527425" cy="646112"/>
          </a:xfrm>
          <a:prstGeom prst="rect">
            <a:avLst/>
          </a:prstGeom>
          <a:noFill/>
          <a:ln w="9525">
            <a:noFill/>
            <a:miter lim="800000"/>
            <a:headEnd/>
            <a:tailEnd/>
          </a:ln>
        </p:spPr>
        <p:txBody>
          <a:bodyPr>
            <a:spAutoFit/>
          </a:bodyPr>
          <a:lstStyle/>
          <a:p>
            <a:pPr algn="ctr"/>
            <a:r>
              <a:rPr lang="fr-FR" b="1" dirty="0" smtClean="0">
                <a:solidFill>
                  <a:srgbClr val="FF0000"/>
                </a:solidFill>
              </a:rPr>
              <a:t>200 k€ de-</a:t>
            </a:r>
            <a:r>
              <a:rPr lang="fr-FR" b="1" dirty="0" err="1" smtClean="0">
                <a:solidFill>
                  <a:srgbClr val="FF0000"/>
                </a:solidFill>
              </a:rPr>
              <a:t>minimis</a:t>
            </a:r>
            <a:r>
              <a:rPr lang="fr-FR" b="1" dirty="0" smtClean="0">
                <a:solidFill>
                  <a:srgbClr val="FF0000"/>
                </a:solidFill>
              </a:rPr>
              <a:t> </a:t>
            </a:r>
            <a:r>
              <a:rPr lang="fr-FR" b="1" dirty="0">
                <a:solidFill>
                  <a:srgbClr val="FF0000"/>
                </a:solidFill>
              </a:rPr>
              <a:t>possible </a:t>
            </a:r>
          </a:p>
          <a:p>
            <a:pPr algn="ctr"/>
            <a:r>
              <a:rPr lang="fr-FR" b="1" dirty="0">
                <a:solidFill>
                  <a:srgbClr val="FF0000"/>
                </a:solidFill>
              </a:rPr>
              <a:t>1 entreprise  = 1 de-</a:t>
            </a:r>
            <a:r>
              <a:rPr lang="fr-FR" b="1" dirty="0" err="1">
                <a:solidFill>
                  <a:srgbClr val="FF0000"/>
                </a:solidFill>
              </a:rPr>
              <a:t>minimis</a:t>
            </a:r>
            <a:endParaRPr lang="fr-FR" b="1" dirty="0">
              <a:solidFill>
                <a:srgbClr val="FF0000"/>
              </a:solidFill>
            </a:endParaRPr>
          </a:p>
        </p:txBody>
      </p:sp>
      <p:sp>
        <p:nvSpPr>
          <p:cNvPr id="4" name="ZoneTexte 3"/>
          <p:cNvSpPr txBox="1">
            <a:spLocks noChangeArrowheads="1"/>
          </p:cNvSpPr>
          <p:nvPr/>
        </p:nvSpPr>
        <p:spPr bwMode="auto">
          <a:xfrm>
            <a:off x="3779838" y="5715016"/>
            <a:ext cx="5329237" cy="923330"/>
          </a:xfrm>
          <a:prstGeom prst="rect">
            <a:avLst/>
          </a:prstGeom>
          <a:noFill/>
          <a:ln w="9525">
            <a:noFill/>
            <a:miter lim="800000"/>
            <a:headEnd/>
            <a:tailEnd/>
          </a:ln>
        </p:spPr>
        <p:txBody>
          <a:bodyPr>
            <a:spAutoFit/>
          </a:bodyPr>
          <a:lstStyle/>
          <a:p>
            <a:pPr algn="ctr"/>
            <a:r>
              <a:rPr lang="fr-FR" b="1" dirty="0" smtClean="0">
                <a:solidFill>
                  <a:srgbClr val="FF0000"/>
                </a:solidFill>
              </a:rPr>
              <a:t>200 k€ aide </a:t>
            </a:r>
            <a:r>
              <a:rPr lang="fr-FR" b="1" dirty="0">
                <a:solidFill>
                  <a:srgbClr val="FF0000"/>
                </a:solidFill>
              </a:rPr>
              <a:t>de-</a:t>
            </a:r>
            <a:r>
              <a:rPr lang="fr-FR" b="1" dirty="0" err="1">
                <a:solidFill>
                  <a:srgbClr val="FF0000"/>
                </a:solidFill>
              </a:rPr>
              <a:t>minimis</a:t>
            </a:r>
            <a:r>
              <a:rPr lang="fr-FR" b="1" dirty="0">
                <a:solidFill>
                  <a:srgbClr val="FF0000"/>
                </a:solidFill>
              </a:rPr>
              <a:t> </a:t>
            </a:r>
            <a:r>
              <a:rPr lang="fr-FR" b="1" dirty="0" smtClean="0">
                <a:solidFill>
                  <a:srgbClr val="FF0000"/>
                </a:solidFill>
              </a:rPr>
              <a:t>possible sur le groupe Holding + Lyon + Bordeaux</a:t>
            </a:r>
            <a:endParaRPr lang="fr-FR" b="1" dirty="0">
              <a:solidFill>
                <a:srgbClr val="FF0000"/>
              </a:solidFill>
            </a:endParaRPr>
          </a:p>
          <a:p>
            <a:pPr algn="ctr"/>
            <a:r>
              <a:rPr lang="fr-FR" b="1" dirty="0" smtClean="0">
                <a:solidFill>
                  <a:srgbClr val="FF0000"/>
                </a:solidFill>
              </a:rPr>
              <a:t>200 k€ aide de-</a:t>
            </a:r>
            <a:r>
              <a:rPr lang="fr-FR" b="1" dirty="0" err="1" smtClean="0">
                <a:solidFill>
                  <a:srgbClr val="FF0000"/>
                </a:solidFill>
              </a:rPr>
              <a:t>minimis</a:t>
            </a:r>
            <a:r>
              <a:rPr lang="fr-FR" b="1" dirty="0" smtClean="0">
                <a:solidFill>
                  <a:srgbClr val="FF0000"/>
                </a:solidFill>
              </a:rPr>
              <a:t> sur la filiale Marseille</a:t>
            </a:r>
            <a:endParaRPr lang="fr-FR" b="1" dirty="0">
              <a:solidFill>
                <a:srgbClr val="FF0000"/>
              </a:solidFill>
            </a:endParaRPr>
          </a:p>
        </p:txBody>
      </p:sp>
      <p:sp>
        <p:nvSpPr>
          <p:cNvPr id="24" name="Espace réservé du pied de page 23"/>
          <p:cNvSpPr>
            <a:spLocks noGrp="1"/>
          </p:cNvSpPr>
          <p:nvPr>
            <p:ph type="ftr" sz="quarter" idx="11"/>
          </p:nvPr>
        </p:nvSpPr>
        <p:spPr/>
        <p:txBody>
          <a:bodyPr/>
          <a:lstStyle/>
          <a:p>
            <a:pPr>
              <a:defRPr/>
            </a:pPr>
            <a:r>
              <a:rPr lang="fr-FR" smtClean="0"/>
              <a:t>JP Bove www.fcae.eu</a:t>
            </a:r>
            <a:endParaRPr lang="fr-FR" dirty="0"/>
          </a:p>
        </p:txBody>
      </p:sp>
      <p:sp>
        <p:nvSpPr>
          <p:cNvPr id="25" name="Rectangle à coins arrondis 24"/>
          <p:cNvSpPr/>
          <p:nvPr/>
        </p:nvSpPr>
        <p:spPr>
          <a:xfrm>
            <a:off x="0" y="642918"/>
            <a:ext cx="7786710" cy="357190"/>
          </a:xfrm>
          <a:prstGeom prst="roundRect">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ZoneTexte 27"/>
          <p:cNvSpPr txBox="1"/>
          <p:nvPr/>
        </p:nvSpPr>
        <p:spPr>
          <a:xfrm>
            <a:off x="571472" y="2273850"/>
            <a:ext cx="8143932" cy="369332"/>
          </a:xfrm>
          <a:prstGeom prst="rect">
            <a:avLst/>
          </a:prstGeom>
          <a:solidFill>
            <a:srgbClr val="FFFF00"/>
          </a:solidFill>
        </p:spPr>
        <p:txBody>
          <a:bodyPr wrap="square" rtlCol="0">
            <a:spAutoFit/>
          </a:bodyPr>
          <a:lstStyle/>
          <a:p>
            <a:pPr algn="ctr"/>
            <a:r>
              <a:rPr lang="fr-FR" b="1" dirty="0" smtClean="0">
                <a:solidFill>
                  <a:schemeClr val="tx2"/>
                </a:solidFill>
                <a:latin typeface="Calibri" pitchFamily="34" charset="0"/>
              </a:rPr>
              <a:t>définition proche entreprise liée mais pas de consolidation pers. physique</a:t>
            </a:r>
            <a:endParaRPr lang="fr-FR" dirty="0"/>
          </a:p>
        </p:txBody>
      </p:sp>
      <p:sp>
        <p:nvSpPr>
          <p:cNvPr id="35" name="Espace réservé du numéro de diapositive 34"/>
          <p:cNvSpPr>
            <a:spLocks noGrp="1"/>
          </p:cNvSpPr>
          <p:nvPr>
            <p:ph type="sldNum" sz="quarter" idx="12"/>
          </p:nvPr>
        </p:nvSpPr>
        <p:spPr/>
        <p:txBody>
          <a:bodyPr/>
          <a:lstStyle/>
          <a:p>
            <a:fld id="{2B825D18-8F47-4676-AC87-C8BC662B5306}" type="slidenum">
              <a:rPr lang="fr-FR" smtClean="0"/>
              <a:pPr/>
              <a:t>10</a:t>
            </a:fld>
            <a:endParaRPr lang="fr-FR"/>
          </a:p>
        </p:txBody>
      </p:sp>
      <p:sp>
        <p:nvSpPr>
          <p:cNvPr id="2" name="Espace réservé de la date 1"/>
          <p:cNvSpPr>
            <a:spLocks noGrp="1"/>
          </p:cNvSpPr>
          <p:nvPr>
            <p:ph type="dt" sz="half" idx="10"/>
          </p:nvPr>
        </p:nvSpPr>
        <p:spPr/>
        <p:txBody>
          <a:bodyPr/>
          <a:lstStyle/>
          <a:p>
            <a:fld id="{EFE16677-9C93-BC4B-B35A-0DEB7BE06F6C}" type="datetime1">
              <a:rPr lang="fr-FR" smtClean="0"/>
              <a:t>18/11/2016</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500" fill="hold"/>
                                        <p:tgtEl>
                                          <p:spTgt spid="28"/>
                                        </p:tgtEl>
                                        <p:attrNameLst>
                                          <p:attrName>ppt_x</p:attrName>
                                        </p:attrNameLst>
                                      </p:cBhvr>
                                      <p:tavLst>
                                        <p:tav tm="0">
                                          <p:val>
                                            <p:strVal val="#ppt_x"/>
                                          </p:val>
                                        </p:tav>
                                        <p:tav tm="100000">
                                          <p:val>
                                            <p:strVal val="#ppt_x"/>
                                          </p:val>
                                        </p:tav>
                                      </p:tavLst>
                                    </p:anim>
                                    <p:anim calcmode="lin" valueType="num">
                                      <p:cBhvr additive="base">
                                        <p:cTn id="4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0-#ppt_w/2"/>
                                          </p:val>
                                        </p:tav>
                                        <p:tav tm="100000">
                                          <p:val>
                                            <p:strVal val="#ppt_x"/>
                                          </p:val>
                                        </p:tav>
                                      </p:tavLst>
                                    </p:anim>
                                    <p:anim calcmode="lin" valueType="num">
                                      <p:cBhvr additive="base">
                                        <p:cTn id="50"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0-#ppt_w/2"/>
                                          </p:val>
                                        </p:tav>
                                        <p:tav tm="100000">
                                          <p:val>
                                            <p:strVal val="#ppt_x"/>
                                          </p:val>
                                        </p:tav>
                                      </p:tavLst>
                                    </p:anim>
                                    <p:anim calcmode="lin" valueType="num">
                                      <p:cBhvr additive="base">
                                        <p:cTn id="5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0-#ppt_w/2"/>
                                          </p:val>
                                        </p:tav>
                                        <p:tav tm="100000">
                                          <p:val>
                                            <p:strVal val="#ppt_x"/>
                                          </p:val>
                                        </p:tav>
                                      </p:tavLst>
                                    </p:anim>
                                    <p:anim calcmode="lin" valueType="num">
                                      <p:cBhvr additive="base">
                                        <p:cTn id="6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0-#ppt_w/2"/>
                                          </p:val>
                                        </p:tav>
                                        <p:tav tm="100000">
                                          <p:val>
                                            <p:strVal val="#ppt_x"/>
                                          </p:val>
                                        </p:tav>
                                      </p:tavLst>
                                    </p:anim>
                                    <p:anim calcmode="lin" valueType="num">
                                      <p:cBhvr additive="base">
                                        <p:cTn id="6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1" fill="hold" grpId="0" nodeType="clickEffect">
                                  <p:stCondLst>
                                    <p:cond delay="0"/>
                                  </p:stCondLst>
                                  <p:childTnLst>
                                    <p:set>
                                      <p:cBhvr>
                                        <p:cTn id="72" dur="1" fill="hold">
                                          <p:stCondLst>
                                            <p:cond delay="0"/>
                                          </p:stCondLst>
                                        </p:cTn>
                                        <p:tgtEl>
                                          <p:spTgt spid="6144"/>
                                        </p:tgtEl>
                                        <p:attrNameLst>
                                          <p:attrName>style.visibility</p:attrName>
                                        </p:attrNameLst>
                                      </p:cBhvr>
                                      <p:to>
                                        <p:strVal val="visible"/>
                                      </p:to>
                                    </p:set>
                                    <p:anim calcmode="lin" valueType="num">
                                      <p:cBhvr additive="base">
                                        <p:cTn id="73" dur="500" fill="hold"/>
                                        <p:tgtEl>
                                          <p:spTgt spid="6144"/>
                                        </p:tgtEl>
                                        <p:attrNameLst>
                                          <p:attrName>ppt_x</p:attrName>
                                        </p:attrNameLst>
                                      </p:cBhvr>
                                      <p:tavLst>
                                        <p:tav tm="0">
                                          <p:val>
                                            <p:strVal val="#ppt_x"/>
                                          </p:val>
                                        </p:tav>
                                        <p:tav tm="100000">
                                          <p:val>
                                            <p:strVal val="#ppt_x"/>
                                          </p:val>
                                        </p:tav>
                                      </p:tavLst>
                                    </p:anim>
                                    <p:anim calcmode="lin" valueType="num">
                                      <p:cBhvr additive="base">
                                        <p:cTn id="74" dur="500" fill="hold"/>
                                        <p:tgtEl>
                                          <p:spTgt spid="6144"/>
                                        </p:tgtEl>
                                        <p:attrNameLst>
                                          <p:attrName>ppt_y</p:attrName>
                                        </p:attrNameLst>
                                      </p:cBhvr>
                                      <p:tavLst>
                                        <p:tav tm="0">
                                          <p:val>
                                            <p:strVal val="0-#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1" fill="hold" nodeType="clickEffect">
                                  <p:stCondLst>
                                    <p:cond delay="0"/>
                                  </p:stCondLst>
                                  <p:childTnLst>
                                    <p:set>
                                      <p:cBhvr>
                                        <p:cTn id="78" dur="1" fill="hold">
                                          <p:stCondLst>
                                            <p:cond delay="0"/>
                                          </p:stCondLst>
                                        </p:cTn>
                                        <p:tgtEl>
                                          <p:spTgt spid="3">
                                            <p:txEl>
                                              <p:pRg st="0" end="0"/>
                                            </p:txEl>
                                          </p:spTgt>
                                        </p:tgtEl>
                                        <p:attrNameLst>
                                          <p:attrName>style.visibility</p:attrName>
                                        </p:attrNameLst>
                                      </p:cBhvr>
                                      <p:to>
                                        <p:strVal val="visible"/>
                                      </p:to>
                                    </p:set>
                                    <p:anim calcmode="lin" valueType="num">
                                      <p:cBhvr additive="base">
                                        <p:cTn id="7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1" fill="hold" nodeType="clickEffect">
                                  <p:stCondLst>
                                    <p:cond delay="0"/>
                                  </p:stCondLst>
                                  <p:childTnLst>
                                    <p:set>
                                      <p:cBhvr>
                                        <p:cTn id="84" dur="1" fill="hold">
                                          <p:stCondLst>
                                            <p:cond delay="0"/>
                                          </p:stCondLst>
                                        </p:cTn>
                                        <p:tgtEl>
                                          <p:spTgt spid="3">
                                            <p:txEl>
                                              <p:pRg st="1" end="1"/>
                                            </p:txEl>
                                          </p:spTgt>
                                        </p:tgtEl>
                                        <p:attrNameLst>
                                          <p:attrName>style.visibility</p:attrName>
                                        </p:attrNameLst>
                                      </p:cBhvr>
                                      <p:to>
                                        <p:strVal val="visible"/>
                                      </p:to>
                                    </p:set>
                                    <p:anim calcmode="lin" valueType="num">
                                      <p:cBhvr additive="base">
                                        <p:cTn id="8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2" fill="hold" grpId="0" nodeType="clickEffect">
                                  <p:stCondLst>
                                    <p:cond delay="0"/>
                                  </p:stCondLst>
                                  <p:childTnLst>
                                    <p:set>
                                      <p:cBhvr>
                                        <p:cTn id="90" dur="1" fill="hold">
                                          <p:stCondLst>
                                            <p:cond delay="0"/>
                                          </p:stCondLst>
                                        </p:cTn>
                                        <p:tgtEl>
                                          <p:spTgt spid="10"/>
                                        </p:tgtEl>
                                        <p:attrNameLst>
                                          <p:attrName>style.visibility</p:attrName>
                                        </p:attrNameLst>
                                      </p:cBhvr>
                                      <p:to>
                                        <p:strVal val="visible"/>
                                      </p:to>
                                    </p:set>
                                    <p:anim calcmode="lin" valueType="num">
                                      <p:cBhvr additive="base">
                                        <p:cTn id="91" dur="500" fill="hold"/>
                                        <p:tgtEl>
                                          <p:spTgt spid="10"/>
                                        </p:tgtEl>
                                        <p:attrNameLst>
                                          <p:attrName>ppt_x</p:attrName>
                                        </p:attrNameLst>
                                      </p:cBhvr>
                                      <p:tavLst>
                                        <p:tav tm="0">
                                          <p:val>
                                            <p:strVal val="1+#ppt_w/2"/>
                                          </p:val>
                                        </p:tav>
                                        <p:tav tm="100000">
                                          <p:val>
                                            <p:strVal val="#ppt_x"/>
                                          </p:val>
                                        </p:tav>
                                      </p:tavLst>
                                    </p:anim>
                                    <p:anim calcmode="lin" valueType="num">
                                      <p:cBhvr additive="base">
                                        <p:cTn id="92"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1" fill="hold" nodeType="clickEffect">
                                  <p:stCondLst>
                                    <p:cond delay="0"/>
                                  </p:stCondLst>
                                  <p:childTnLst>
                                    <p:set>
                                      <p:cBhvr>
                                        <p:cTn id="96" dur="1" fill="hold">
                                          <p:stCondLst>
                                            <p:cond delay="0"/>
                                          </p:stCondLst>
                                        </p:cTn>
                                        <p:tgtEl>
                                          <p:spTgt spid="17"/>
                                        </p:tgtEl>
                                        <p:attrNameLst>
                                          <p:attrName>style.visibility</p:attrName>
                                        </p:attrNameLst>
                                      </p:cBhvr>
                                      <p:to>
                                        <p:strVal val="visible"/>
                                      </p:to>
                                    </p:set>
                                    <p:anim calcmode="lin" valueType="num">
                                      <p:cBhvr additive="base">
                                        <p:cTn id="97" dur="500" fill="hold"/>
                                        <p:tgtEl>
                                          <p:spTgt spid="17"/>
                                        </p:tgtEl>
                                        <p:attrNameLst>
                                          <p:attrName>ppt_x</p:attrName>
                                        </p:attrNameLst>
                                      </p:cBhvr>
                                      <p:tavLst>
                                        <p:tav tm="0">
                                          <p:val>
                                            <p:strVal val="#ppt_x"/>
                                          </p:val>
                                        </p:tav>
                                        <p:tav tm="100000">
                                          <p:val>
                                            <p:strVal val="#ppt_x"/>
                                          </p:val>
                                        </p:tav>
                                      </p:tavLst>
                                    </p:anim>
                                    <p:anim calcmode="lin" valueType="num">
                                      <p:cBhvr additive="base">
                                        <p:cTn id="98"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1" fill="hold" grpId="0" nodeType="clickEffect">
                                  <p:stCondLst>
                                    <p:cond delay="0"/>
                                  </p:stCondLst>
                                  <p:childTnLst>
                                    <p:set>
                                      <p:cBhvr>
                                        <p:cTn id="102" dur="1" fill="hold">
                                          <p:stCondLst>
                                            <p:cond delay="0"/>
                                          </p:stCondLst>
                                        </p:cTn>
                                        <p:tgtEl>
                                          <p:spTgt spid="13"/>
                                        </p:tgtEl>
                                        <p:attrNameLst>
                                          <p:attrName>style.visibility</p:attrName>
                                        </p:attrNameLst>
                                      </p:cBhvr>
                                      <p:to>
                                        <p:strVal val="visible"/>
                                      </p:to>
                                    </p:set>
                                    <p:anim calcmode="lin" valueType="num">
                                      <p:cBhvr additive="base">
                                        <p:cTn id="103" dur="500" fill="hold"/>
                                        <p:tgtEl>
                                          <p:spTgt spid="13"/>
                                        </p:tgtEl>
                                        <p:attrNameLst>
                                          <p:attrName>ppt_x</p:attrName>
                                        </p:attrNameLst>
                                      </p:cBhvr>
                                      <p:tavLst>
                                        <p:tav tm="0">
                                          <p:val>
                                            <p:strVal val="#ppt_x"/>
                                          </p:val>
                                        </p:tav>
                                        <p:tav tm="100000">
                                          <p:val>
                                            <p:strVal val="#ppt_x"/>
                                          </p:val>
                                        </p:tav>
                                      </p:tavLst>
                                    </p:anim>
                                    <p:anim calcmode="lin" valueType="num">
                                      <p:cBhvr additive="base">
                                        <p:cTn id="104"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1" fill="hold" grpId="0" nodeType="clickEffect">
                                  <p:stCondLst>
                                    <p:cond delay="0"/>
                                  </p:stCondLst>
                                  <p:childTnLst>
                                    <p:set>
                                      <p:cBhvr>
                                        <p:cTn id="108" dur="1" fill="hold">
                                          <p:stCondLst>
                                            <p:cond delay="0"/>
                                          </p:stCondLst>
                                        </p:cTn>
                                        <p:tgtEl>
                                          <p:spTgt spid="6160"/>
                                        </p:tgtEl>
                                        <p:attrNameLst>
                                          <p:attrName>style.visibility</p:attrName>
                                        </p:attrNameLst>
                                      </p:cBhvr>
                                      <p:to>
                                        <p:strVal val="visible"/>
                                      </p:to>
                                    </p:set>
                                    <p:anim calcmode="lin" valueType="num">
                                      <p:cBhvr additive="base">
                                        <p:cTn id="109" dur="500" fill="hold"/>
                                        <p:tgtEl>
                                          <p:spTgt spid="6160"/>
                                        </p:tgtEl>
                                        <p:attrNameLst>
                                          <p:attrName>ppt_x</p:attrName>
                                        </p:attrNameLst>
                                      </p:cBhvr>
                                      <p:tavLst>
                                        <p:tav tm="0">
                                          <p:val>
                                            <p:strVal val="#ppt_x"/>
                                          </p:val>
                                        </p:tav>
                                        <p:tav tm="100000">
                                          <p:val>
                                            <p:strVal val="#ppt_x"/>
                                          </p:val>
                                        </p:tav>
                                      </p:tavLst>
                                    </p:anim>
                                    <p:anim calcmode="lin" valueType="num">
                                      <p:cBhvr additive="base">
                                        <p:cTn id="110" dur="500" fill="hold"/>
                                        <p:tgtEl>
                                          <p:spTgt spid="6160"/>
                                        </p:tgtEl>
                                        <p:attrNameLst>
                                          <p:attrName>ppt_y</p:attrName>
                                        </p:attrNameLst>
                                      </p:cBhvr>
                                      <p:tavLst>
                                        <p:tav tm="0">
                                          <p:val>
                                            <p:strVal val="0-#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1" fill="hold" grpId="0" nodeType="clickEffect">
                                  <p:stCondLst>
                                    <p:cond delay="0"/>
                                  </p:stCondLst>
                                  <p:childTnLst>
                                    <p:set>
                                      <p:cBhvr>
                                        <p:cTn id="114" dur="1" fill="hold">
                                          <p:stCondLst>
                                            <p:cond delay="0"/>
                                          </p:stCondLst>
                                        </p:cTn>
                                        <p:tgtEl>
                                          <p:spTgt spid="16"/>
                                        </p:tgtEl>
                                        <p:attrNameLst>
                                          <p:attrName>style.visibility</p:attrName>
                                        </p:attrNameLst>
                                      </p:cBhvr>
                                      <p:to>
                                        <p:strVal val="visible"/>
                                      </p:to>
                                    </p:set>
                                    <p:anim calcmode="lin" valueType="num">
                                      <p:cBhvr additive="base">
                                        <p:cTn id="115" dur="500" fill="hold"/>
                                        <p:tgtEl>
                                          <p:spTgt spid="16"/>
                                        </p:tgtEl>
                                        <p:attrNameLst>
                                          <p:attrName>ppt_x</p:attrName>
                                        </p:attrNameLst>
                                      </p:cBhvr>
                                      <p:tavLst>
                                        <p:tav tm="0">
                                          <p:val>
                                            <p:strVal val="#ppt_x"/>
                                          </p:val>
                                        </p:tav>
                                        <p:tav tm="100000">
                                          <p:val>
                                            <p:strVal val="#ppt_x"/>
                                          </p:val>
                                        </p:tav>
                                      </p:tavLst>
                                    </p:anim>
                                    <p:anim calcmode="lin" valueType="num">
                                      <p:cBhvr additive="base">
                                        <p:cTn id="116"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1" fill="hold" nodeType="clickEffect">
                                  <p:stCondLst>
                                    <p:cond delay="0"/>
                                  </p:stCondLst>
                                  <p:childTnLst>
                                    <p:set>
                                      <p:cBhvr>
                                        <p:cTn id="120" dur="1" fill="hold">
                                          <p:stCondLst>
                                            <p:cond delay="0"/>
                                          </p:stCondLst>
                                        </p:cTn>
                                        <p:tgtEl>
                                          <p:spTgt spid="26"/>
                                        </p:tgtEl>
                                        <p:attrNameLst>
                                          <p:attrName>style.visibility</p:attrName>
                                        </p:attrNameLst>
                                      </p:cBhvr>
                                      <p:to>
                                        <p:strVal val="visible"/>
                                      </p:to>
                                    </p:set>
                                    <p:anim calcmode="lin" valueType="num">
                                      <p:cBhvr additive="base">
                                        <p:cTn id="121" dur="500" fill="hold"/>
                                        <p:tgtEl>
                                          <p:spTgt spid="26"/>
                                        </p:tgtEl>
                                        <p:attrNameLst>
                                          <p:attrName>ppt_x</p:attrName>
                                        </p:attrNameLst>
                                      </p:cBhvr>
                                      <p:tavLst>
                                        <p:tav tm="0">
                                          <p:val>
                                            <p:strVal val="#ppt_x"/>
                                          </p:val>
                                        </p:tav>
                                        <p:tav tm="100000">
                                          <p:val>
                                            <p:strVal val="#ppt_x"/>
                                          </p:val>
                                        </p:tav>
                                      </p:tavLst>
                                    </p:anim>
                                    <p:anim calcmode="lin" valueType="num">
                                      <p:cBhvr additive="base">
                                        <p:cTn id="122"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1" fill="hold" nodeType="clickEffect">
                                  <p:stCondLst>
                                    <p:cond delay="0"/>
                                  </p:stCondLst>
                                  <p:childTnLst>
                                    <p:set>
                                      <p:cBhvr>
                                        <p:cTn id="126" dur="1" fill="hold">
                                          <p:stCondLst>
                                            <p:cond delay="0"/>
                                          </p:stCondLst>
                                        </p:cTn>
                                        <p:tgtEl>
                                          <p:spTgt spid="21"/>
                                        </p:tgtEl>
                                        <p:attrNameLst>
                                          <p:attrName>style.visibility</p:attrName>
                                        </p:attrNameLst>
                                      </p:cBhvr>
                                      <p:to>
                                        <p:strVal val="visible"/>
                                      </p:to>
                                    </p:set>
                                    <p:anim calcmode="lin" valueType="num">
                                      <p:cBhvr additive="base">
                                        <p:cTn id="127" dur="500" fill="hold"/>
                                        <p:tgtEl>
                                          <p:spTgt spid="21"/>
                                        </p:tgtEl>
                                        <p:attrNameLst>
                                          <p:attrName>ppt_x</p:attrName>
                                        </p:attrNameLst>
                                      </p:cBhvr>
                                      <p:tavLst>
                                        <p:tav tm="0">
                                          <p:val>
                                            <p:strVal val="#ppt_x"/>
                                          </p:val>
                                        </p:tav>
                                        <p:tav tm="100000">
                                          <p:val>
                                            <p:strVal val="#ppt_x"/>
                                          </p:val>
                                        </p:tav>
                                      </p:tavLst>
                                    </p:anim>
                                    <p:anim calcmode="lin" valueType="num">
                                      <p:cBhvr additive="base">
                                        <p:cTn id="128"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1" fill="hold" grpId="0" nodeType="clickEffect">
                                  <p:stCondLst>
                                    <p:cond delay="0"/>
                                  </p:stCondLst>
                                  <p:childTnLst>
                                    <p:set>
                                      <p:cBhvr>
                                        <p:cTn id="132" dur="1" fill="hold">
                                          <p:stCondLst>
                                            <p:cond delay="0"/>
                                          </p:stCondLst>
                                        </p:cTn>
                                        <p:tgtEl>
                                          <p:spTgt spid="15"/>
                                        </p:tgtEl>
                                        <p:attrNameLst>
                                          <p:attrName>style.visibility</p:attrName>
                                        </p:attrNameLst>
                                      </p:cBhvr>
                                      <p:to>
                                        <p:strVal val="visible"/>
                                      </p:to>
                                    </p:set>
                                    <p:anim calcmode="lin" valueType="num">
                                      <p:cBhvr additive="base">
                                        <p:cTn id="133" dur="500" fill="hold"/>
                                        <p:tgtEl>
                                          <p:spTgt spid="15"/>
                                        </p:tgtEl>
                                        <p:attrNameLst>
                                          <p:attrName>ppt_x</p:attrName>
                                        </p:attrNameLst>
                                      </p:cBhvr>
                                      <p:tavLst>
                                        <p:tav tm="0">
                                          <p:val>
                                            <p:strVal val="#ppt_x"/>
                                          </p:val>
                                        </p:tav>
                                        <p:tav tm="100000">
                                          <p:val>
                                            <p:strVal val="#ppt_x"/>
                                          </p:val>
                                        </p:tav>
                                      </p:tavLst>
                                    </p:anim>
                                    <p:anim calcmode="lin" valueType="num">
                                      <p:cBhvr additive="base">
                                        <p:cTn id="134"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1" fill="hold" grpId="0" nodeType="clickEffect">
                                  <p:stCondLst>
                                    <p:cond delay="0"/>
                                  </p:stCondLst>
                                  <p:childTnLst>
                                    <p:set>
                                      <p:cBhvr>
                                        <p:cTn id="138" dur="1" fill="hold">
                                          <p:stCondLst>
                                            <p:cond delay="0"/>
                                          </p:stCondLst>
                                        </p:cTn>
                                        <p:tgtEl>
                                          <p:spTgt spid="6161"/>
                                        </p:tgtEl>
                                        <p:attrNameLst>
                                          <p:attrName>style.visibility</p:attrName>
                                        </p:attrNameLst>
                                      </p:cBhvr>
                                      <p:to>
                                        <p:strVal val="visible"/>
                                      </p:to>
                                    </p:set>
                                    <p:anim calcmode="lin" valueType="num">
                                      <p:cBhvr additive="base">
                                        <p:cTn id="139" dur="500" fill="hold"/>
                                        <p:tgtEl>
                                          <p:spTgt spid="6161"/>
                                        </p:tgtEl>
                                        <p:attrNameLst>
                                          <p:attrName>ppt_x</p:attrName>
                                        </p:attrNameLst>
                                      </p:cBhvr>
                                      <p:tavLst>
                                        <p:tav tm="0">
                                          <p:val>
                                            <p:strVal val="#ppt_x"/>
                                          </p:val>
                                        </p:tav>
                                        <p:tav tm="100000">
                                          <p:val>
                                            <p:strVal val="#ppt_x"/>
                                          </p:val>
                                        </p:tav>
                                      </p:tavLst>
                                    </p:anim>
                                    <p:anim calcmode="lin" valueType="num">
                                      <p:cBhvr additive="base">
                                        <p:cTn id="140" dur="500" fill="hold"/>
                                        <p:tgtEl>
                                          <p:spTgt spid="6161"/>
                                        </p:tgtEl>
                                        <p:attrNameLst>
                                          <p:attrName>ppt_y</p:attrName>
                                        </p:attrNameLst>
                                      </p:cBhvr>
                                      <p:tavLst>
                                        <p:tav tm="0">
                                          <p:val>
                                            <p:strVal val="0-#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1" fill="hold" grpId="0" nodeType="clickEffect">
                                  <p:stCondLst>
                                    <p:cond delay="0"/>
                                  </p:stCondLst>
                                  <p:childTnLst>
                                    <p:set>
                                      <p:cBhvr>
                                        <p:cTn id="144" dur="1" fill="hold">
                                          <p:stCondLst>
                                            <p:cond delay="0"/>
                                          </p:stCondLst>
                                        </p:cTn>
                                        <p:tgtEl>
                                          <p:spTgt spid="6162"/>
                                        </p:tgtEl>
                                        <p:attrNameLst>
                                          <p:attrName>style.visibility</p:attrName>
                                        </p:attrNameLst>
                                      </p:cBhvr>
                                      <p:to>
                                        <p:strVal val="visible"/>
                                      </p:to>
                                    </p:set>
                                    <p:anim calcmode="lin" valueType="num">
                                      <p:cBhvr additive="base">
                                        <p:cTn id="145" dur="500" fill="hold"/>
                                        <p:tgtEl>
                                          <p:spTgt spid="6162"/>
                                        </p:tgtEl>
                                        <p:attrNameLst>
                                          <p:attrName>ppt_x</p:attrName>
                                        </p:attrNameLst>
                                      </p:cBhvr>
                                      <p:tavLst>
                                        <p:tav tm="0">
                                          <p:val>
                                            <p:strVal val="#ppt_x"/>
                                          </p:val>
                                        </p:tav>
                                        <p:tav tm="100000">
                                          <p:val>
                                            <p:strVal val="#ppt_x"/>
                                          </p:val>
                                        </p:tav>
                                      </p:tavLst>
                                    </p:anim>
                                    <p:anim calcmode="lin" valueType="num">
                                      <p:cBhvr additive="base">
                                        <p:cTn id="146" dur="500" fill="hold"/>
                                        <p:tgtEl>
                                          <p:spTgt spid="6162"/>
                                        </p:tgtEl>
                                        <p:attrNameLst>
                                          <p:attrName>ppt_y</p:attrName>
                                        </p:attrNameLst>
                                      </p:cBhvr>
                                      <p:tavLst>
                                        <p:tav tm="0">
                                          <p:val>
                                            <p:strVal val="0-#ppt_h/2"/>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1" fill="hold" grpId="0" nodeType="clickEffect">
                                  <p:stCondLst>
                                    <p:cond delay="0"/>
                                  </p:stCondLst>
                                  <p:childTnLst>
                                    <p:set>
                                      <p:cBhvr>
                                        <p:cTn id="150" dur="1" fill="hold">
                                          <p:stCondLst>
                                            <p:cond delay="0"/>
                                          </p:stCondLst>
                                        </p:cTn>
                                        <p:tgtEl>
                                          <p:spTgt spid="34"/>
                                        </p:tgtEl>
                                        <p:attrNameLst>
                                          <p:attrName>style.visibility</p:attrName>
                                        </p:attrNameLst>
                                      </p:cBhvr>
                                      <p:to>
                                        <p:strVal val="visible"/>
                                      </p:to>
                                    </p:set>
                                    <p:anim calcmode="lin" valueType="num">
                                      <p:cBhvr additive="base">
                                        <p:cTn id="151" dur="500" fill="hold"/>
                                        <p:tgtEl>
                                          <p:spTgt spid="34"/>
                                        </p:tgtEl>
                                        <p:attrNameLst>
                                          <p:attrName>ppt_x</p:attrName>
                                        </p:attrNameLst>
                                      </p:cBhvr>
                                      <p:tavLst>
                                        <p:tav tm="0">
                                          <p:val>
                                            <p:strVal val="#ppt_x"/>
                                          </p:val>
                                        </p:tav>
                                        <p:tav tm="100000">
                                          <p:val>
                                            <p:strVal val="#ppt_x"/>
                                          </p:val>
                                        </p:tav>
                                      </p:tavLst>
                                    </p:anim>
                                    <p:anim calcmode="lin" valueType="num">
                                      <p:cBhvr additive="base">
                                        <p:cTn id="152" dur="500" fill="hold"/>
                                        <p:tgtEl>
                                          <p:spTgt spid="34"/>
                                        </p:tgtEl>
                                        <p:attrNameLst>
                                          <p:attrName>ppt_y</p:attrName>
                                        </p:attrNameLst>
                                      </p:cBhvr>
                                      <p:tavLst>
                                        <p:tav tm="0">
                                          <p:val>
                                            <p:strVal val="0-#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1" fill="hold" nodeType="clickEffect">
                                  <p:stCondLst>
                                    <p:cond delay="0"/>
                                  </p:stCondLst>
                                  <p:childTnLst>
                                    <p:set>
                                      <p:cBhvr>
                                        <p:cTn id="156" dur="1" fill="hold">
                                          <p:stCondLst>
                                            <p:cond delay="0"/>
                                          </p:stCondLst>
                                        </p:cTn>
                                        <p:tgtEl>
                                          <p:spTgt spid="4">
                                            <p:txEl>
                                              <p:pRg st="0" end="0"/>
                                            </p:txEl>
                                          </p:spTgt>
                                        </p:tgtEl>
                                        <p:attrNameLst>
                                          <p:attrName>style.visibility</p:attrName>
                                        </p:attrNameLst>
                                      </p:cBhvr>
                                      <p:to>
                                        <p:strVal val="visible"/>
                                      </p:to>
                                    </p:set>
                                    <p:anim calcmode="lin" valueType="num">
                                      <p:cBhvr additive="base">
                                        <p:cTn id="15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58" dur="500" fill="hold"/>
                                        <p:tgtEl>
                                          <p:spTgt spid="4">
                                            <p:txEl>
                                              <p:pRg st="0" end="0"/>
                                            </p:txEl>
                                          </p:spTgt>
                                        </p:tgtEl>
                                        <p:attrNameLst>
                                          <p:attrName>ppt_y</p:attrName>
                                        </p:attrNameLst>
                                      </p:cBhvr>
                                      <p:tavLst>
                                        <p:tav tm="0">
                                          <p:val>
                                            <p:strVal val="0-#ppt_h/2"/>
                                          </p:val>
                                        </p:tav>
                                        <p:tav tm="100000">
                                          <p:val>
                                            <p:strVal val="#ppt_y"/>
                                          </p:val>
                                        </p:tav>
                                      </p:tavLst>
                                    </p:anim>
                                  </p:childTnLst>
                                </p:cTn>
                              </p:par>
                              <p:par>
                                <p:cTn id="159" presetID="2" presetClass="entr" presetSubtype="1" fill="hold" nodeType="withEffect">
                                  <p:stCondLst>
                                    <p:cond delay="0"/>
                                  </p:stCondLst>
                                  <p:childTnLst>
                                    <p:set>
                                      <p:cBhvr>
                                        <p:cTn id="160" dur="1" fill="hold">
                                          <p:stCondLst>
                                            <p:cond delay="0"/>
                                          </p:stCondLst>
                                        </p:cTn>
                                        <p:tgtEl>
                                          <p:spTgt spid="4">
                                            <p:txEl>
                                              <p:pRg st="1" end="1"/>
                                            </p:txEl>
                                          </p:spTgt>
                                        </p:tgtEl>
                                        <p:attrNameLst>
                                          <p:attrName>style.visibility</p:attrName>
                                        </p:attrNameLst>
                                      </p:cBhvr>
                                      <p:to>
                                        <p:strVal val="visible"/>
                                      </p:to>
                                    </p:set>
                                    <p:anim calcmode="lin" valueType="num">
                                      <p:cBhvr additive="base">
                                        <p:cTn id="16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62" dur="500" fill="hold"/>
                                        <p:tgtEl>
                                          <p:spTgt spid="4">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63" fill="hold">
                      <p:stCondLst>
                        <p:cond delay="indefinite"/>
                      </p:stCondLst>
                      <p:childTnLst>
                        <p:par>
                          <p:cTn id="164" fill="hold">
                            <p:stCondLst>
                              <p:cond delay="0"/>
                            </p:stCondLst>
                            <p:childTnLst>
                              <p:par>
                                <p:cTn id="165" presetID="2" presetClass="entr" presetSubtype="4" fill="hold" grpId="0" nodeType="clickEffect">
                                  <p:stCondLst>
                                    <p:cond delay="0"/>
                                  </p:stCondLst>
                                  <p:childTnLst>
                                    <p:set>
                                      <p:cBhvr>
                                        <p:cTn id="166" dur="1" fill="hold">
                                          <p:stCondLst>
                                            <p:cond delay="0"/>
                                          </p:stCondLst>
                                        </p:cTn>
                                        <p:tgtEl>
                                          <p:spTgt spid="32"/>
                                        </p:tgtEl>
                                        <p:attrNameLst>
                                          <p:attrName>style.visibility</p:attrName>
                                        </p:attrNameLst>
                                      </p:cBhvr>
                                      <p:to>
                                        <p:strVal val="visible"/>
                                      </p:to>
                                    </p:set>
                                    <p:anim calcmode="lin" valueType="num">
                                      <p:cBhvr additive="base">
                                        <p:cTn id="167" dur="500" fill="hold"/>
                                        <p:tgtEl>
                                          <p:spTgt spid="32"/>
                                        </p:tgtEl>
                                        <p:attrNameLst>
                                          <p:attrName>ppt_x</p:attrName>
                                        </p:attrNameLst>
                                      </p:cBhvr>
                                      <p:tavLst>
                                        <p:tav tm="0">
                                          <p:val>
                                            <p:strVal val="#ppt_x"/>
                                          </p:val>
                                        </p:tav>
                                        <p:tav tm="100000">
                                          <p:val>
                                            <p:strVal val="#ppt_x"/>
                                          </p:val>
                                        </p:tav>
                                      </p:tavLst>
                                    </p:anim>
                                    <p:anim calcmode="lin" valueType="num">
                                      <p:cBhvr additive="base">
                                        <p:cTn id="16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169" fill="hold">
                      <p:stCondLst>
                        <p:cond delay="indefinite"/>
                      </p:stCondLst>
                      <p:childTnLst>
                        <p:par>
                          <p:cTn id="170" fill="hold">
                            <p:stCondLst>
                              <p:cond delay="0"/>
                            </p:stCondLst>
                            <p:childTnLst>
                              <p:par>
                                <p:cTn id="171" presetID="2" presetClass="entr" presetSubtype="4" fill="hold" grpId="0" nodeType="clickEffect">
                                  <p:stCondLst>
                                    <p:cond delay="0"/>
                                  </p:stCondLst>
                                  <p:childTnLst>
                                    <p:set>
                                      <p:cBhvr>
                                        <p:cTn id="172" dur="1" fill="hold">
                                          <p:stCondLst>
                                            <p:cond delay="0"/>
                                          </p:stCondLst>
                                        </p:cTn>
                                        <p:tgtEl>
                                          <p:spTgt spid="33"/>
                                        </p:tgtEl>
                                        <p:attrNameLst>
                                          <p:attrName>style.visibility</p:attrName>
                                        </p:attrNameLst>
                                      </p:cBhvr>
                                      <p:to>
                                        <p:strVal val="visible"/>
                                      </p:to>
                                    </p:set>
                                    <p:anim calcmode="lin" valueType="num">
                                      <p:cBhvr additive="base">
                                        <p:cTn id="173" dur="500" fill="hold"/>
                                        <p:tgtEl>
                                          <p:spTgt spid="33"/>
                                        </p:tgtEl>
                                        <p:attrNameLst>
                                          <p:attrName>ppt_x</p:attrName>
                                        </p:attrNameLst>
                                      </p:cBhvr>
                                      <p:tavLst>
                                        <p:tav tm="0">
                                          <p:val>
                                            <p:strVal val="#ppt_x"/>
                                          </p:val>
                                        </p:tav>
                                        <p:tav tm="100000">
                                          <p:val>
                                            <p:strVal val="#ppt_x"/>
                                          </p:val>
                                        </p:tav>
                                      </p:tavLst>
                                    </p:anim>
                                    <p:anim calcmode="lin" valueType="num">
                                      <p:cBhvr additive="base">
                                        <p:cTn id="174"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2" grpId="0" animBg="1"/>
      <p:bldP spid="7" grpId="0" build="p"/>
      <p:bldP spid="8" grpId="0" animBg="1"/>
      <p:bldP spid="9" grpId="0" animBg="1"/>
      <p:bldP spid="11" grpId="0" animBg="1"/>
      <p:bldP spid="12" grpId="0" animBg="1"/>
      <p:bldP spid="10" grpId="0" animBg="1"/>
      <p:bldP spid="13" grpId="0" animBg="1"/>
      <p:bldP spid="15" grpId="0" animBg="1"/>
      <p:bldP spid="16" grpId="0" animBg="1"/>
      <p:bldP spid="6160" grpId="0"/>
      <p:bldP spid="6161" grpId="0"/>
      <p:bldP spid="6162" grpId="0"/>
      <p:bldP spid="6144" grpId="0" animBg="1"/>
      <p:bldP spid="34" grpId="0" animBg="1"/>
      <p:bldP spid="2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descr="ETIQUETTE DE MINIMIS.jpg"/>
          <p:cNvPicPr>
            <a:picLocks noChangeAspect="1"/>
          </p:cNvPicPr>
          <p:nvPr/>
        </p:nvPicPr>
        <p:blipFill>
          <a:blip r:embed="rId4" cstate="print"/>
          <a:stretch>
            <a:fillRect/>
          </a:stretch>
        </p:blipFill>
        <p:spPr>
          <a:xfrm>
            <a:off x="7215206" y="800582"/>
            <a:ext cx="1928794" cy="1358726"/>
          </a:xfrm>
          <a:prstGeom prst="rect">
            <a:avLst/>
          </a:prstGeom>
        </p:spPr>
      </p:pic>
      <p:sp>
        <p:nvSpPr>
          <p:cNvPr id="33794" name="Rectangle 2"/>
          <p:cNvSpPr>
            <a:spLocks noGrp="1" noChangeArrowheads="1"/>
          </p:cNvSpPr>
          <p:nvPr>
            <p:ph type="title"/>
          </p:nvPr>
        </p:nvSpPr>
        <p:spPr>
          <a:xfrm>
            <a:off x="0" y="785795"/>
            <a:ext cx="8039128" cy="500066"/>
          </a:xfrm>
        </p:spPr>
        <p:txBody>
          <a:bodyPr rtlCol="0">
            <a:normAutofit fontScale="90000"/>
          </a:bodyPr>
          <a:lstStyle/>
          <a:p>
            <a:pPr algn="l" eaLnBrk="1" fontAlgn="auto" hangingPunct="1">
              <a:spcAft>
                <a:spcPts val="0"/>
              </a:spcAft>
              <a:defRPr/>
            </a:pPr>
            <a:r>
              <a:rPr lang="fr-FR" sz="3200" b="1" dirty="0" smtClean="0"/>
              <a:t>DE MINIMIS (6)</a:t>
            </a:r>
          </a:p>
        </p:txBody>
      </p:sp>
      <p:sp>
        <p:nvSpPr>
          <p:cNvPr id="33795" name="Rectangle 3"/>
          <p:cNvSpPr>
            <a:spLocks noGrp="1" noChangeArrowheads="1"/>
          </p:cNvSpPr>
          <p:nvPr>
            <p:ph type="body" sz="half" idx="1"/>
          </p:nvPr>
        </p:nvSpPr>
        <p:spPr>
          <a:xfrm>
            <a:off x="857256" y="1285860"/>
            <a:ext cx="8429652" cy="2928958"/>
          </a:xfrm>
        </p:spPr>
        <p:txBody>
          <a:bodyPr>
            <a:normAutofit fontScale="92500" lnSpcReduction="10000"/>
          </a:bodyPr>
          <a:lstStyle/>
          <a:p>
            <a:pPr eaLnBrk="1" hangingPunct="1"/>
            <a:r>
              <a:rPr lang="fr-FR" sz="2800" b="1" dirty="0" smtClean="0">
                <a:solidFill>
                  <a:schemeClr val="tx2"/>
                </a:solidFill>
              </a:rPr>
              <a:t>Comptabiliser que les aides « de </a:t>
            </a:r>
            <a:r>
              <a:rPr lang="fr-FR" sz="2800" b="1" dirty="0" err="1" smtClean="0">
                <a:solidFill>
                  <a:schemeClr val="tx2"/>
                </a:solidFill>
              </a:rPr>
              <a:t>minimis</a:t>
            </a:r>
            <a:r>
              <a:rPr lang="fr-FR" sz="2800" b="1" dirty="0" smtClean="0">
                <a:solidFill>
                  <a:schemeClr val="tx2"/>
                </a:solidFill>
              </a:rPr>
              <a:t> » </a:t>
            </a:r>
          </a:p>
          <a:p>
            <a:pPr eaLnBrk="1" hangingPunct="1"/>
            <a:r>
              <a:rPr lang="fr-FR" sz="2800" b="1" dirty="0" smtClean="0">
                <a:solidFill>
                  <a:schemeClr val="tx2"/>
                </a:solidFill>
              </a:rPr>
              <a:t>En années glissantes, </a:t>
            </a:r>
            <a:r>
              <a:rPr lang="fr-FR" sz="2800" dirty="0" smtClean="0">
                <a:solidFill>
                  <a:schemeClr val="tx2"/>
                </a:solidFill>
              </a:rPr>
              <a:t>en équivalent subvention ESB</a:t>
            </a:r>
          </a:p>
          <a:p>
            <a:pPr lvl="2" eaLnBrk="1" hangingPunct="1"/>
            <a:r>
              <a:rPr lang="fr-FR" sz="1800" dirty="0" smtClean="0">
                <a:solidFill>
                  <a:schemeClr val="tx2"/>
                </a:solidFill>
              </a:rPr>
              <a:t>S’il y a un prêt, ne prendre en compte que son ESB dans le de-</a:t>
            </a:r>
            <a:r>
              <a:rPr lang="fr-FR" sz="1800" dirty="0" err="1" smtClean="0">
                <a:solidFill>
                  <a:schemeClr val="tx2"/>
                </a:solidFill>
              </a:rPr>
              <a:t>minimis</a:t>
            </a:r>
            <a:endParaRPr lang="fr-FR" sz="1800" dirty="0" smtClean="0">
              <a:solidFill>
                <a:schemeClr val="tx2"/>
              </a:solidFill>
            </a:endParaRPr>
          </a:p>
          <a:p>
            <a:pPr eaLnBrk="1" hangingPunct="1"/>
            <a:r>
              <a:rPr lang="fr-FR" sz="2800" b="1" dirty="0" smtClean="0">
                <a:solidFill>
                  <a:schemeClr val="tx2"/>
                </a:solidFill>
              </a:rPr>
              <a:t>Prendre les dates de décision d’aides de </a:t>
            </a:r>
            <a:r>
              <a:rPr lang="fr-FR" sz="2800" b="1" dirty="0" err="1" smtClean="0">
                <a:solidFill>
                  <a:schemeClr val="tx2"/>
                </a:solidFill>
              </a:rPr>
              <a:t>minimis</a:t>
            </a:r>
            <a:r>
              <a:rPr lang="fr-FR" sz="2800" b="1" dirty="0" smtClean="0">
                <a:solidFill>
                  <a:schemeClr val="tx2"/>
                </a:solidFill>
              </a:rPr>
              <a:t> </a:t>
            </a:r>
          </a:p>
          <a:p>
            <a:pPr eaLnBrk="1" hangingPunct="1"/>
            <a:r>
              <a:rPr lang="fr-FR" sz="2800" b="1" dirty="0" smtClean="0">
                <a:solidFill>
                  <a:schemeClr val="tx2"/>
                </a:solidFill>
              </a:rPr>
              <a:t>On ne prend pas en compte les dates versement</a:t>
            </a:r>
          </a:p>
          <a:p>
            <a:pPr eaLnBrk="1" hangingPunct="1"/>
            <a:r>
              <a:rPr lang="fr-FR" sz="2800" b="1" dirty="0" smtClean="0">
                <a:solidFill>
                  <a:schemeClr val="tx2"/>
                </a:solidFill>
              </a:rPr>
              <a:t>A/C de la date d’attribution envisagée de l’aide </a:t>
            </a:r>
          </a:p>
          <a:p>
            <a:pPr eaLnBrk="1" hangingPunct="1"/>
            <a:r>
              <a:rPr lang="fr-FR" sz="2800" b="1" dirty="0" smtClean="0">
                <a:solidFill>
                  <a:schemeClr val="tx2"/>
                </a:solidFill>
              </a:rPr>
              <a:t>Sur l’exercice fiscal en cours et les 2 précédents </a:t>
            </a:r>
          </a:p>
        </p:txBody>
      </p:sp>
      <p:graphicFrame>
        <p:nvGraphicFramePr>
          <p:cNvPr id="9218" name="Object 195"/>
          <p:cNvGraphicFramePr>
            <a:graphicFrameLocks noGrp="1" noChangeAspect="1"/>
          </p:cNvGraphicFramePr>
          <p:nvPr>
            <p:ph sz="half" idx="2"/>
            <p:extLst>
              <p:ext uri="{D42A27DB-BD31-4B8C-83A1-F6EECF244321}">
                <p14:modId xmlns:p14="http://schemas.microsoft.com/office/powerpoint/2010/main" val="1246961707"/>
              </p:ext>
            </p:extLst>
          </p:nvPr>
        </p:nvGraphicFramePr>
        <p:xfrm>
          <a:off x="36513" y="4148162"/>
          <a:ext cx="9144000" cy="2781300"/>
        </p:xfrm>
        <a:graphic>
          <a:graphicData uri="http://schemas.openxmlformats.org/presentationml/2006/ole">
            <mc:AlternateContent xmlns:mc="http://schemas.openxmlformats.org/markup-compatibility/2006">
              <mc:Choice xmlns:v="urn:schemas-microsoft-com:vml" Requires="v">
                <p:oleObj spid="_x0000_s85088" name="Feuille de calcul" r:id="rId5" imgW="8582025" imgH="2609850" progId="Excel.Sheet.8">
                  <p:link updateAutomatic="1"/>
                </p:oleObj>
              </mc:Choice>
              <mc:Fallback>
                <p:oleObj name="Feuille de calcul" r:id="rId5" imgW="8582025" imgH="2609850" progId="Excel.Sheet.8">
                  <p:link updateAutomatic="1"/>
                  <p:pic>
                    <p:nvPicPr>
                      <p:cNvPr id="0" name="Object 195"/>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513" y="4148162"/>
                        <a:ext cx="9144000" cy="278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5" name="Espace réservé du pied de page 4"/>
          <p:cNvSpPr>
            <a:spLocks noGrp="1"/>
          </p:cNvSpPr>
          <p:nvPr>
            <p:ph type="ftr" sz="quarter" idx="11"/>
          </p:nvPr>
        </p:nvSpPr>
        <p:spPr/>
        <p:txBody>
          <a:bodyPr/>
          <a:lstStyle/>
          <a:p>
            <a:pPr>
              <a:defRPr/>
            </a:pPr>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pPr>
              <a:defRPr/>
            </a:pPr>
            <a:fld id="{EE03E1A5-8E85-4174-AC3A-A6809A01AFBC}" type="slidenum">
              <a:rPr lang="fr-FR" smtClean="0"/>
              <a:pPr>
                <a:defRPr/>
              </a:pPr>
              <a:t>11</a:t>
            </a:fld>
            <a:endParaRPr lang="fr-FR"/>
          </a:p>
        </p:txBody>
      </p:sp>
      <p:sp>
        <p:nvSpPr>
          <p:cNvPr id="2" name="Espace réservé de la date 1"/>
          <p:cNvSpPr>
            <a:spLocks noGrp="1"/>
          </p:cNvSpPr>
          <p:nvPr>
            <p:ph type="dt" sz="half" idx="10"/>
          </p:nvPr>
        </p:nvSpPr>
        <p:spPr/>
        <p:txBody>
          <a:bodyPr/>
          <a:lstStyle/>
          <a:p>
            <a:pPr>
              <a:defRPr/>
            </a:pPr>
            <a:fld id="{02A1194C-5045-2A44-A70A-D664EC772105}" type="datetime1">
              <a:rPr lang="fr-FR" smtClean="0"/>
              <a:t>18/11/2016</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anim calcmode="lin" valueType="num">
                                      <p:cBhvr additive="base">
                                        <p:cTn id="7" dur="500" fill="hold"/>
                                        <p:tgtEl>
                                          <p:spTgt spid="337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7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3795">
                                            <p:txEl>
                                              <p:pRg st="1" end="1"/>
                                            </p:txEl>
                                          </p:spTgt>
                                        </p:tgtEl>
                                        <p:attrNameLst>
                                          <p:attrName>style.visibility</p:attrName>
                                        </p:attrNameLst>
                                      </p:cBhvr>
                                      <p:to>
                                        <p:strVal val="visible"/>
                                      </p:to>
                                    </p:set>
                                    <p:anim calcmode="lin" valueType="num">
                                      <p:cBhvr additive="base">
                                        <p:cTn id="19" dur="500" fill="hold"/>
                                        <p:tgtEl>
                                          <p:spTgt spid="3379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3795">
                                            <p:txEl>
                                              <p:pRg st="1" end="1"/>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3795">
                                            <p:txEl>
                                              <p:pRg st="2" end="2"/>
                                            </p:txEl>
                                          </p:spTgt>
                                        </p:tgtEl>
                                        <p:attrNameLst>
                                          <p:attrName>style.visibility</p:attrName>
                                        </p:attrNameLst>
                                      </p:cBhvr>
                                      <p:to>
                                        <p:strVal val="visible"/>
                                      </p:to>
                                    </p:set>
                                    <p:anim calcmode="lin" valueType="num">
                                      <p:cBhvr additive="base">
                                        <p:cTn id="23" dur="500" fill="hold"/>
                                        <p:tgtEl>
                                          <p:spTgt spid="33795">
                                            <p:txEl>
                                              <p:pRg st="2" end="2"/>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379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3795">
                                            <p:txEl>
                                              <p:pRg st="3" end="3"/>
                                            </p:txEl>
                                          </p:spTgt>
                                        </p:tgtEl>
                                        <p:attrNameLst>
                                          <p:attrName>style.visibility</p:attrName>
                                        </p:attrNameLst>
                                      </p:cBhvr>
                                      <p:to>
                                        <p:strVal val="visible"/>
                                      </p:to>
                                    </p:set>
                                    <p:anim calcmode="lin" valueType="num">
                                      <p:cBhvr additive="base">
                                        <p:cTn id="29" dur="500" fill="hold"/>
                                        <p:tgtEl>
                                          <p:spTgt spid="33795">
                                            <p:txEl>
                                              <p:pRg st="3" end="3"/>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379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33795">
                                            <p:txEl>
                                              <p:pRg st="4" end="4"/>
                                            </p:txEl>
                                          </p:spTgt>
                                        </p:tgtEl>
                                        <p:attrNameLst>
                                          <p:attrName>style.visibility</p:attrName>
                                        </p:attrNameLst>
                                      </p:cBhvr>
                                      <p:to>
                                        <p:strVal val="visible"/>
                                      </p:to>
                                    </p:set>
                                    <p:anim calcmode="lin" valueType="num">
                                      <p:cBhvr additive="base">
                                        <p:cTn id="35" dur="500" fill="hold"/>
                                        <p:tgtEl>
                                          <p:spTgt spid="33795">
                                            <p:txEl>
                                              <p:pRg st="4" end="4"/>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379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33795">
                                            <p:txEl>
                                              <p:pRg st="5" end="5"/>
                                            </p:txEl>
                                          </p:spTgt>
                                        </p:tgtEl>
                                        <p:attrNameLst>
                                          <p:attrName>style.visibility</p:attrName>
                                        </p:attrNameLst>
                                      </p:cBhvr>
                                      <p:to>
                                        <p:strVal val="visible"/>
                                      </p:to>
                                    </p:set>
                                    <p:anim calcmode="lin" valueType="num">
                                      <p:cBhvr additive="base">
                                        <p:cTn id="41" dur="500" fill="hold"/>
                                        <p:tgtEl>
                                          <p:spTgt spid="33795">
                                            <p:txEl>
                                              <p:pRg st="5" end="5"/>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379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33795">
                                            <p:txEl>
                                              <p:pRg st="6" end="6"/>
                                            </p:txEl>
                                          </p:spTgt>
                                        </p:tgtEl>
                                        <p:attrNameLst>
                                          <p:attrName>style.visibility</p:attrName>
                                        </p:attrNameLst>
                                      </p:cBhvr>
                                      <p:to>
                                        <p:strVal val="visible"/>
                                      </p:to>
                                    </p:set>
                                    <p:anim calcmode="lin" valueType="num">
                                      <p:cBhvr additive="base">
                                        <p:cTn id="47" dur="500" fill="hold"/>
                                        <p:tgtEl>
                                          <p:spTgt spid="33795">
                                            <p:txEl>
                                              <p:pRg st="6" end="6"/>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379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9218"/>
                                        </p:tgtEl>
                                        <p:attrNameLst>
                                          <p:attrName>style.visibility</p:attrName>
                                        </p:attrNameLst>
                                      </p:cBhvr>
                                      <p:to>
                                        <p:strVal val="visible"/>
                                      </p:to>
                                    </p:set>
                                    <p:anim calcmode="lin" valueType="num">
                                      <p:cBhvr additive="base">
                                        <p:cTn id="53" dur="500" fill="hold"/>
                                        <p:tgtEl>
                                          <p:spTgt spid="9218"/>
                                        </p:tgtEl>
                                        <p:attrNameLst>
                                          <p:attrName>ppt_x</p:attrName>
                                        </p:attrNameLst>
                                      </p:cBhvr>
                                      <p:tavLst>
                                        <p:tav tm="0">
                                          <p:val>
                                            <p:strVal val="#ppt_x"/>
                                          </p:val>
                                        </p:tav>
                                        <p:tav tm="100000">
                                          <p:val>
                                            <p:strVal val="#ppt_x"/>
                                          </p:val>
                                        </p:tav>
                                      </p:tavLst>
                                    </p:anim>
                                    <p:anim calcmode="lin" valueType="num">
                                      <p:cBhvr additive="base">
                                        <p:cTn id="54" dur="500" fill="hold"/>
                                        <p:tgtEl>
                                          <p:spTgt spid="92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à coins arrondis 7"/>
          <p:cNvSpPr/>
          <p:nvPr/>
        </p:nvSpPr>
        <p:spPr>
          <a:xfrm>
            <a:off x="1571604" y="3571876"/>
            <a:ext cx="7500990" cy="85725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à coins arrondis 6"/>
          <p:cNvSpPr/>
          <p:nvPr/>
        </p:nvSpPr>
        <p:spPr>
          <a:xfrm>
            <a:off x="1571604" y="2571744"/>
            <a:ext cx="7500990" cy="85725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387" name="Rectangle 3"/>
          <p:cNvSpPr>
            <a:spLocks noGrp="1" noChangeArrowheads="1"/>
          </p:cNvSpPr>
          <p:nvPr>
            <p:ph idx="1"/>
          </p:nvPr>
        </p:nvSpPr>
        <p:spPr>
          <a:xfrm>
            <a:off x="1643042" y="1214422"/>
            <a:ext cx="7643866" cy="4643470"/>
          </a:xfrm>
        </p:spPr>
        <p:txBody>
          <a:bodyPr>
            <a:normAutofit fontScale="77500" lnSpcReduction="20000"/>
          </a:bodyPr>
          <a:lstStyle/>
          <a:p>
            <a:pPr eaLnBrk="1" hangingPunct="1">
              <a:lnSpc>
                <a:spcPct val="80000"/>
              </a:lnSpc>
              <a:buNone/>
              <a:defRPr/>
            </a:pPr>
            <a:r>
              <a:rPr lang="fr-FR" sz="3000" b="1" u="sng" dirty="0" smtClean="0">
                <a:solidFill>
                  <a:schemeClr val="tx2"/>
                </a:solidFill>
              </a:rPr>
              <a:t>PRINCIPE DE CONTRÔLE PAR DECLARATION</a:t>
            </a:r>
            <a:r>
              <a:rPr lang="fr-FR" sz="3000" b="1" dirty="0" smtClean="0">
                <a:solidFill>
                  <a:schemeClr val="tx2"/>
                </a:solidFill>
              </a:rPr>
              <a:t>:</a:t>
            </a:r>
          </a:p>
          <a:p>
            <a:pPr eaLnBrk="1" hangingPunct="1">
              <a:lnSpc>
                <a:spcPct val="80000"/>
              </a:lnSpc>
              <a:buNone/>
              <a:defRPr/>
            </a:pPr>
            <a:endParaRPr lang="fr-FR" sz="1600" b="1" dirty="0" smtClean="0">
              <a:solidFill>
                <a:schemeClr val="tx2"/>
              </a:solidFill>
            </a:endParaRPr>
          </a:p>
          <a:p>
            <a:pPr eaLnBrk="1" hangingPunct="1">
              <a:lnSpc>
                <a:spcPct val="80000"/>
              </a:lnSpc>
              <a:defRPr/>
            </a:pPr>
            <a:r>
              <a:rPr lang="fr-FR" b="1" dirty="0" smtClean="0">
                <a:solidFill>
                  <a:schemeClr val="tx2"/>
                </a:solidFill>
              </a:rPr>
              <a:t>L’Etat </a:t>
            </a:r>
            <a:r>
              <a:rPr lang="fr-FR" dirty="0" smtClean="0">
                <a:solidFill>
                  <a:schemeClr val="tx2"/>
                </a:solidFill>
              </a:rPr>
              <a:t>(ou la Collectivité ou l’organisme pub) doit s’assurer du respect du montant de </a:t>
            </a:r>
            <a:r>
              <a:rPr lang="fr-FR" dirty="0" err="1" smtClean="0">
                <a:solidFill>
                  <a:schemeClr val="tx2"/>
                </a:solidFill>
              </a:rPr>
              <a:t>minimis</a:t>
            </a:r>
            <a:r>
              <a:rPr lang="fr-FR" dirty="0" smtClean="0">
                <a:solidFill>
                  <a:schemeClr val="tx2"/>
                </a:solidFill>
              </a:rPr>
              <a:t> sur entreprise </a:t>
            </a:r>
            <a:r>
              <a:rPr lang="fr-FR" b="1" dirty="0" smtClean="0">
                <a:solidFill>
                  <a:srgbClr val="C00000"/>
                </a:solidFill>
              </a:rPr>
              <a:t>UNIQUE</a:t>
            </a:r>
          </a:p>
          <a:p>
            <a:pPr lvl="4">
              <a:lnSpc>
                <a:spcPct val="80000"/>
              </a:lnSpc>
              <a:defRPr/>
            </a:pPr>
            <a:endParaRPr lang="fr-FR" b="1" dirty="0" smtClean="0">
              <a:solidFill>
                <a:srgbClr val="C00000"/>
              </a:solidFill>
            </a:endParaRPr>
          </a:p>
          <a:p>
            <a:pPr eaLnBrk="1" hangingPunct="1">
              <a:lnSpc>
                <a:spcPct val="80000"/>
              </a:lnSpc>
              <a:defRPr/>
            </a:pPr>
            <a:r>
              <a:rPr lang="fr-FR" dirty="0" smtClean="0">
                <a:solidFill>
                  <a:schemeClr val="tx2"/>
                </a:solidFill>
              </a:rPr>
              <a:t>Il doit </a:t>
            </a:r>
            <a:r>
              <a:rPr lang="fr-FR" b="1" dirty="0" smtClean="0">
                <a:solidFill>
                  <a:srgbClr val="FF0000"/>
                </a:solidFill>
              </a:rPr>
              <a:t>INFORMER l’entreprise PAR ECRIT</a:t>
            </a:r>
            <a:r>
              <a:rPr lang="fr-FR" b="1" dirty="0" smtClean="0">
                <a:solidFill>
                  <a:schemeClr val="tx2"/>
                </a:solidFill>
              </a:rPr>
              <a:t> du montant de l’aide </a:t>
            </a:r>
            <a:r>
              <a:rPr lang="fr-FR" dirty="0" smtClean="0">
                <a:solidFill>
                  <a:schemeClr val="tx2"/>
                </a:solidFill>
              </a:rPr>
              <a:t>et </a:t>
            </a:r>
            <a:r>
              <a:rPr lang="fr-FR" b="1" dirty="0" smtClean="0">
                <a:solidFill>
                  <a:schemeClr val="tx2"/>
                </a:solidFill>
              </a:rPr>
              <a:t>de son caractère de </a:t>
            </a:r>
            <a:r>
              <a:rPr lang="fr-FR" b="1" dirty="0" err="1" smtClean="0">
                <a:solidFill>
                  <a:schemeClr val="tx2"/>
                </a:solidFill>
              </a:rPr>
              <a:t>minimis</a:t>
            </a:r>
            <a:r>
              <a:rPr lang="fr-FR" b="1" dirty="0" smtClean="0">
                <a:solidFill>
                  <a:schemeClr val="tx2"/>
                </a:solidFill>
              </a:rPr>
              <a:t>, </a:t>
            </a:r>
            <a:r>
              <a:rPr lang="fr-FR" dirty="0" smtClean="0">
                <a:solidFill>
                  <a:schemeClr val="tx2"/>
                </a:solidFill>
              </a:rPr>
              <a:t>avec </a:t>
            </a:r>
            <a:r>
              <a:rPr lang="fr-FR" u="sng" dirty="0" smtClean="0">
                <a:solidFill>
                  <a:schemeClr val="tx2"/>
                </a:solidFill>
              </a:rPr>
              <a:t>une référence expresse au règlement de </a:t>
            </a:r>
            <a:r>
              <a:rPr lang="fr-FR" u="sng" dirty="0" err="1" smtClean="0">
                <a:solidFill>
                  <a:schemeClr val="tx2"/>
                </a:solidFill>
              </a:rPr>
              <a:t>minimis</a:t>
            </a:r>
            <a:endParaRPr lang="fr-FR" u="sng" dirty="0" smtClean="0">
              <a:solidFill>
                <a:schemeClr val="tx2"/>
              </a:solidFill>
            </a:endParaRPr>
          </a:p>
          <a:p>
            <a:pPr eaLnBrk="1" hangingPunct="1">
              <a:lnSpc>
                <a:spcPct val="80000"/>
              </a:lnSpc>
              <a:defRPr/>
            </a:pPr>
            <a:endParaRPr lang="fr-FR" dirty="0" smtClean="0">
              <a:solidFill>
                <a:schemeClr val="tx2"/>
              </a:solidFill>
            </a:endParaRPr>
          </a:p>
          <a:p>
            <a:pPr eaLnBrk="1" hangingPunct="1">
              <a:lnSpc>
                <a:spcPct val="80000"/>
              </a:lnSpc>
              <a:defRPr/>
            </a:pPr>
            <a:r>
              <a:rPr lang="fr-FR" dirty="0" smtClean="0">
                <a:solidFill>
                  <a:schemeClr val="tx2"/>
                </a:solidFill>
              </a:rPr>
              <a:t>Il doit </a:t>
            </a:r>
            <a:r>
              <a:rPr lang="fr-FR" b="1" dirty="0" smtClean="0">
                <a:solidFill>
                  <a:schemeClr val="tx2"/>
                </a:solidFill>
              </a:rPr>
              <a:t>obtenir une DECLARATION de l’entreprise </a:t>
            </a:r>
            <a:r>
              <a:rPr lang="fr-FR" dirty="0" smtClean="0">
                <a:solidFill>
                  <a:schemeClr val="tx2"/>
                </a:solidFill>
              </a:rPr>
              <a:t>des aides de </a:t>
            </a:r>
            <a:r>
              <a:rPr lang="fr-FR" dirty="0" err="1" smtClean="0">
                <a:solidFill>
                  <a:schemeClr val="tx2"/>
                </a:solidFill>
              </a:rPr>
              <a:t>minimis</a:t>
            </a:r>
            <a:r>
              <a:rPr lang="fr-FR" dirty="0" smtClean="0">
                <a:solidFill>
                  <a:schemeClr val="tx2"/>
                </a:solidFill>
              </a:rPr>
              <a:t> décidées sur les 3 exercices fiscaux </a:t>
            </a:r>
            <a:r>
              <a:rPr lang="fr-FR" b="1" dirty="0" smtClean="0">
                <a:solidFill>
                  <a:srgbClr val="FF0000"/>
                </a:solidFill>
              </a:rPr>
              <a:t>pour elle et pour les entreprises qui lui sont liées</a:t>
            </a:r>
          </a:p>
          <a:p>
            <a:pPr eaLnBrk="1" hangingPunct="1">
              <a:lnSpc>
                <a:spcPct val="80000"/>
              </a:lnSpc>
              <a:defRPr/>
            </a:pPr>
            <a:endParaRPr lang="fr-FR" b="1" dirty="0" smtClean="0">
              <a:solidFill>
                <a:schemeClr val="tx2"/>
              </a:solidFill>
            </a:endParaRPr>
          </a:p>
          <a:p>
            <a:pPr eaLnBrk="1" hangingPunct="1">
              <a:lnSpc>
                <a:spcPct val="80000"/>
              </a:lnSpc>
              <a:defRPr/>
            </a:pPr>
            <a:r>
              <a:rPr lang="fr-FR" b="1" dirty="0" smtClean="0">
                <a:solidFill>
                  <a:schemeClr val="tx2"/>
                </a:solidFill>
              </a:rPr>
              <a:t>Avant d’octroyer une nouvelle aide de </a:t>
            </a:r>
            <a:r>
              <a:rPr lang="fr-FR" b="1" dirty="0" err="1" smtClean="0">
                <a:solidFill>
                  <a:schemeClr val="tx2"/>
                </a:solidFill>
              </a:rPr>
              <a:t>minimis</a:t>
            </a:r>
            <a:r>
              <a:rPr lang="fr-FR" b="1" dirty="0" smtClean="0">
                <a:solidFill>
                  <a:schemeClr val="tx2"/>
                </a:solidFill>
              </a:rPr>
              <a:t>, l’Etat doit s’assurer que le plafond ne sera pas dépassé</a:t>
            </a:r>
          </a:p>
        </p:txBody>
      </p:sp>
      <p:sp>
        <p:nvSpPr>
          <p:cNvPr id="5" name="Espace réservé du pied de page 4"/>
          <p:cNvSpPr>
            <a:spLocks noGrp="1"/>
          </p:cNvSpPr>
          <p:nvPr>
            <p:ph type="ftr" sz="quarter" idx="11"/>
          </p:nvPr>
        </p:nvSpPr>
        <p:spPr/>
        <p:txBody>
          <a:bodyPr/>
          <a:lstStyle/>
          <a:p>
            <a:pPr>
              <a:defRPr/>
            </a:pPr>
            <a:r>
              <a:rPr lang="fr-FR" smtClean="0"/>
              <a:t>JP Bove www.fcae.eu</a:t>
            </a:r>
            <a:endParaRPr lang="fr-FR"/>
          </a:p>
        </p:txBody>
      </p:sp>
      <p:sp>
        <p:nvSpPr>
          <p:cNvPr id="9" name="Rectangle 2"/>
          <p:cNvSpPr>
            <a:spLocks noGrp="1" noChangeArrowheads="1"/>
          </p:cNvSpPr>
          <p:nvPr>
            <p:ph type="title"/>
          </p:nvPr>
        </p:nvSpPr>
        <p:spPr>
          <a:xfrm>
            <a:off x="0" y="714356"/>
            <a:ext cx="8039128" cy="500066"/>
          </a:xfrm>
        </p:spPr>
        <p:txBody>
          <a:bodyPr rtlCol="0">
            <a:normAutofit fontScale="90000"/>
          </a:bodyPr>
          <a:lstStyle/>
          <a:p>
            <a:pPr algn="l" eaLnBrk="1" fontAlgn="auto" hangingPunct="1">
              <a:spcAft>
                <a:spcPts val="0"/>
              </a:spcAft>
              <a:defRPr/>
            </a:pPr>
            <a:r>
              <a:rPr lang="fr-FR" sz="3200" b="1" dirty="0" smtClean="0"/>
              <a:t>DE MINIMIS (7)</a:t>
            </a:r>
          </a:p>
        </p:txBody>
      </p:sp>
      <p:pic>
        <p:nvPicPr>
          <p:cNvPr id="10" name="Image 9" descr="ETIQUETTE DE MINIMIS.jpg"/>
          <p:cNvPicPr>
            <a:picLocks noChangeAspect="1"/>
          </p:cNvPicPr>
          <p:nvPr/>
        </p:nvPicPr>
        <p:blipFill>
          <a:blip r:embed="rId3" cstate="print"/>
          <a:stretch>
            <a:fillRect/>
          </a:stretch>
        </p:blipFill>
        <p:spPr>
          <a:xfrm>
            <a:off x="-428660" y="2341216"/>
            <a:ext cx="1885988" cy="1328574"/>
          </a:xfrm>
          <a:prstGeom prst="rect">
            <a:avLst/>
          </a:prstGeom>
        </p:spPr>
      </p:pic>
      <p:sp>
        <p:nvSpPr>
          <p:cNvPr id="11" name="Espace réservé du numéro de diapositive 10"/>
          <p:cNvSpPr>
            <a:spLocks noGrp="1"/>
          </p:cNvSpPr>
          <p:nvPr>
            <p:ph type="sldNum" sz="quarter" idx="12"/>
          </p:nvPr>
        </p:nvSpPr>
        <p:spPr/>
        <p:txBody>
          <a:bodyPr/>
          <a:lstStyle/>
          <a:p>
            <a:fld id="{2B825D18-8F47-4676-AC87-C8BC662B5306}" type="slidenum">
              <a:rPr lang="fr-FR" smtClean="0"/>
              <a:pPr/>
              <a:t>12</a:t>
            </a:fld>
            <a:endParaRPr lang="fr-FR"/>
          </a:p>
        </p:txBody>
      </p:sp>
      <p:sp>
        <p:nvSpPr>
          <p:cNvPr id="2" name="Espace réservé de la date 1"/>
          <p:cNvSpPr>
            <a:spLocks noGrp="1"/>
          </p:cNvSpPr>
          <p:nvPr>
            <p:ph type="dt" sz="half" idx="10"/>
          </p:nvPr>
        </p:nvSpPr>
        <p:spPr/>
        <p:txBody>
          <a:bodyPr/>
          <a:lstStyle/>
          <a:p>
            <a:fld id="{68D04037-75C1-724F-92C0-9C7432F67F7D}" type="datetime1">
              <a:rPr lang="fr-FR" smtClean="0"/>
              <a:t>18/11/2016</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 calcmode="lin" valueType="num">
                                      <p:cBhvr additive="base">
                                        <p:cTn id="7" dur="500" fill="hold"/>
                                        <p:tgtEl>
                                          <p:spTgt spid="163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3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387">
                                            <p:txEl>
                                              <p:pRg st="2" end="2"/>
                                            </p:txEl>
                                          </p:spTgt>
                                        </p:tgtEl>
                                        <p:attrNameLst>
                                          <p:attrName>style.visibility</p:attrName>
                                        </p:attrNameLst>
                                      </p:cBhvr>
                                      <p:to>
                                        <p:strVal val="visible"/>
                                      </p:to>
                                    </p:set>
                                    <p:anim calcmode="lin" valueType="num">
                                      <p:cBhvr additive="base">
                                        <p:cTn id="13" dur="500" fill="hold"/>
                                        <p:tgtEl>
                                          <p:spTgt spid="1638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38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387">
                                            <p:txEl>
                                              <p:pRg st="4" end="4"/>
                                            </p:txEl>
                                          </p:spTgt>
                                        </p:tgtEl>
                                        <p:attrNameLst>
                                          <p:attrName>style.visibility</p:attrName>
                                        </p:attrNameLst>
                                      </p:cBhvr>
                                      <p:to>
                                        <p:strVal val="visible"/>
                                      </p:to>
                                    </p:set>
                                    <p:anim calcmode="lin" valueType="num">
                                      <p:cBhvr additive="base">
                                        <p:cTn id="19" dur="500" fill="hold"/>
                                        <p:tgtEl>
                                          <p:spTgt spid="16387">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38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0-#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6387">
                                            <p:txEl>
                                              <p:pRg st="6" end="6"/>
                                            </p:txEl>
                                          </p:spTgt>
                                        </p:tgtEl>
                                        <p:attrNameLst>
                                          <p:attrName>style.visibility</p:attrName>
                                        </p:attrNameLst>
                                      </p:cBhvr>
                                      <p:to>
                                        <p:strVal val="visible"/>
                                      </p:to>
                                    </p:set>
                                    <p:anim calcmode="lin" valueType="num">
                                      <p:cBhvr additive="base">
                                        <p:cTn id="37" dur="500" fill="hold"/>
                                        <p:tgtEl>
                                          <p:spTgt spid="16387">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638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1"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1+#ppt_w/2"/>
                                          </p:val>
                                        </p:tav>
                                        <p:tav tm="100000">
                                          <p:val>
                                            <p:strVal val="#ppt_x"/>
                                          </p:val>
                                        </p:tav>
                                      </p:tavLst>
                                    </p:anim>
                                    <p:anim calcmode="lin" valueType="num">
                                      <p:cBhvr additive="base">
                                        <p:cTn id="4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6387">
                                            <p:txEl>
                                              <p:pRg st="8" end="8"/>
                                            </p:txEl>
                                          </p:spTgt>
                                        </p:tgtEl>
                                        <p:attrNameLst>
                                          <p:attrName>style.visibility</p:attrName>
                                        </p:attrNameLst>
                                      </p:cBhvr>
                                      <p:to>
                                        <p:strVal val="visible"/>
                                      </p:to>
                                    </p:set>
                                    <p:anim calcmode="lin" valueType="num">
                                      <p:cBhvr additive="base">
                                        <p:cTn id="49" dur="500" fill="hold"/>
                                        <p:tgtEl>
                                          <p:spTgt spid="16387">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6387">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0-#ppt_w/2"/>
                                          </p:val>
                                        </p:tav>
                                        <p:tav tm="100000">
                                          <p:val>
                                            <p:strVal val="#ppt_x"/>
                                          </p:val>
                                        </p:tav>
                                      </p:tavLst>
                                    </p:anim>
                                    <p:anim calcmode="lin" valueType="num">
                                      <p:cBhvr additive="base">
                                        <p:cTn id="56"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uiExpand="1" animBg="1"/>
      <p:bldP spid="7" grpId="0" uiExpand="1" animBg="1"/>
      <p:bldP spid="16387"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a:xfrm>
            <a:off x="357158" y="1345387"/>
            <a:ext cx="8643998" cy="1440671"/>
          </a:xfrm>
        </p:spPr>
        <p:txBody>
          <a:bodyPr/>
          <a:lstStyle/>
          <a:p>
            <a:pPr eaLnBrk="1" hangingPunct="1">
              <a:lnSpc>
                <a:spcPct val="80000"/>
              </a:lnSpc>
            </a:pPr>
            <a:r>
              <a:rPr lang="fr-FR" sz="2400" b="1" dirty="0" smtClean="0">
                <a:solidFill>
                  <a:schemeClr val="tx2"/>
                </a:solidFill>
              </a:rPr>
              <a:t>Le cumul « de </a:t>
            </a:r>
            <a:r>
              <a:rPr lang="fr-FR" sz="2400" b="1" dirty="0" err="1" smtClean="0">
                <a:solidFill>
                  <a:schemeClr val="tx2"/>
                </a:solidFill>
              </a:rPr>
              <a:t>minimis</a:t>
            </a:r>
            <a:r>
              <a:rPr lang="fr-FR" sz="2400" b="1" dirty="0" smtClean="0">
                <a:solidFill>
                  <a:schemeClr val="tx2"/>
                </a:solidFill>
              </a:rPr>
              <a:t> » s’effectue par entreprise </a:t>
            </a:r>
            <a:r>
              <a:rPr lang="fr-FR" sz="2400" b="1" dirty="0" smtClean="0">
                <a:solidFill>
                  <a:srgbClr val="FF0000"/>
                </a:solidFill>
              </a:rPr>
              <a:t>liée</a:t>
            </a:r>
          </a:p>
          <a:p>
            <a:pPr eaLnBrk="1" hangingPunct="1">
              <a:lnSpc>
                <a:spcPct val="80000"/>
              </a:lnSpc>
            </a:pPr>
            <a:r>
              <a:rPr lang="fr-FR" sz="2400" b="1" dirty="0" smtClean="0">
                <a:solidFill>
                  <a:srgbClr val="FF0000"/>
                </a:solidFill>
              </a:rPr>
              <a:t>Cumul avec De </a:t>
            </a:r>
            <a:r>
              <a:rPr lang="fr-FR" sz="2400" b="1" dirty="0" err="1" smtClean="0">
                <a:solidFill>
                  <a:srgbClr val="FF0000"/>
                </a:solidFill>
              </a:rPr>
              <a:t>minimis</a:t>
            </a:r>
            <a:r>
              <a:rPr lang="fr-FR" sz="2400" b="1" dirty="0" smtClean="0">
                <a:solidFill>
                  <a:srgbClr val="FF0000"/>
                </a:solidFill>
              </a:rPr>
              <a:t> SIEG possible jusqu’à 500 k€</a:t>
            </a:r>
          </a:p>
          <a:p>
            <a:pPr eaLnBrk="1" hangingPunct="1">
              <a:lnSpc>
                <a:spcPct val="80000"/>
              </a:lnSpc>
            </a:pPr>
            <a:r>
              <a:rPr lang="fr-FR" sz="2400" b="1" dirty="0" smtClean="0">
                <a:solidFill>
                  <a:schemeClr val="tx2"/>
                </a:solidFill>
              </a:rPr>
              <a:t>Cumul « de </a:t>
            </a:r>
            <a:r>
              <a:rPr lang="fr-FR" sz="2400" b="1" dirty="0" err="1" smtClean="0">
                <a:solidFill>
                  <a:schemeClr val="tx2"/>
                </a:solidFill>
              </a:rPr>
              <a:t>minimis</a:t>
            </a:r>
            <a:r>
              <a:rPr lang="fr-FR" sz="2400" b="1" dirty="0" smtClean="0">
                <a:solidFill>
                  <a:schemeClr val="tx2"/>
                </a:solidFill>
              </a:rPr>
              <a:t> » avec 1 autre aide interdit</a:t>
            </a:r>
            <a:r>
              <a:rPr lang="fr-FR" sz="2400" dirty="0" smtClean="0">
                <a:solidFill>
                  <a:schemeClr val="tx2"/>
                </a:solidFill>
              </a:rPr>
              <a:t> </a:t>
            </a:r>
            <a:r>
              <a:rPr lang="fr-FR" sz="2400" b="1" u="sng" dirty="0" smtClean="0">
                <a:solidFill>
                  <a:schemeClr val="tx2"/>
                </a:solidFill>
              </a:rPr>
              <a:t>sur une même dépense </a:t>
            </a:r>
            <a:r>
              <a:rPr lang="fr-FR" sz="2400" b="1" dirty="0" smtClean="0">
                <a:solidFill>
                  <a:schemeClr val="tx2"/>
                </a:solidFill>
              </a:rPr>
              <a:t>s’il amène à dépasser le taux du régime</a:t>
            </a:r>
          </a:p>
        </p:txBody>
      </p:sp>
      <p:sp>
        <p:nvSpPr>
          <p:cNvPr id="5" name="Rectangle 3"/>
          <p:cNvSpPr txBox="1">
            <a:spLocks noChangeArrowheads="1"/>
          </p:cNvSpPr>
          <p:nvPr/>
        </p:nvSpPr>
        <p:spPr bwMode="auto">
          <a:xfrm>
            <a:off x="395288" y="3933825"/>
            <a:ext cx="8677275" cy="1501775"/>
          </a:xfrm>
          <a:prstGeom prst="rect">
            <a:avLst/>
          </a:prstGeom>
          <a:noFill/>
          <a:ln w="9525">
            <a:noFill/>
            <a:miter lim="800000"/>
            <a:headEnd/>
            <a:tailEnd/>
          </a:ln>
        </p:spPr>
        <p:txBody>
          <a:bodyPr/>
          <a:lstStyle/>
          <a:p>
            <a:pPr marL="1600200" lvl="3" indent="-228600">
              <a:lnSpc>
                <a:spcPct val="80000"/>
              </a:lnSpc>
              <a:spcBef>
                <a:spcPct val="20000"/>
              </a:spcBef>
              <a:buFont typeface="Arial" charset="0"/>
              <a:buChar char="–"/>
            </a:pPr>
            <a:endParaRPr lang="fr-FR" dirty="0">
              <a:solidFill>
                <a:schemeClr val="tx2"/>
              </a:solidFill>
              <a:latin typeface="Calibri" pitchFamily="34" charset="0"/>
            </a:endParaRPr>
          </a:p>
          <a:p>
            <a:pPr marL="742950" lvl="1" indent="-285750">
              <a:lnSpc>
                <a:spcPct val="80000"/>
              </a:lnSpc>
              <a:spcBef>
                <a:spcPct val="20000"/>
              </a:spcBef>
              <a:buFont typeface="Arial" charset="0"/>
              <a:buChar char="–"/>
            </a:pPr>
            <a:endParaRPr lang="fr-FR" sz="2000" dirty="0">
              <a:solidFill>
                <a:schemeClr val="tx2"/>
              </a:solidFill>
              <a:latin typeface="Calibri" pitchFamily="34" charset="0"/>
            </a:endParaRPr>
          </a:p>
          <a:p>
            <a:pPr marL="342900" indent="-342900">
              <a:lnSpc>
                <a:spcPct val="80000"/>
              </a:lnSpc>
              <a:spcBef>
                <a:spcPct val="20000"/>
              </a:spcBef>
              <a:buFont typeface="Arial" charset="0"/>
              <a:buChar char="•"/>
            </a:pPr>
            <a:endParaRPr lang="fr-FR" sz="2400" i="1" dirty="0">
              <a:solidFill>
                <a:schemeClr val="tx2"/>
              </a:solidFill>
              <a:latin typeface="Calibri" pitchFamily="34" charset="0"/>
            </a:endParaRPr>
          </a:p>
        </p:txBody>
      </p:sp>
      <p:sp>
        <p:nvSpPr>
          <p:cNvPr id="6" name="Rectangle 3"/>
          <p:cNvSpPr txBox="1">
            <a:spLocks noChangeArrowheads="1"/>
          </p:cNvSpPr>
          <p:nvPr/>
        </p:nvSpPr>
        <p:spPr bwMode="auto">
          <a:xfrm>
            <a:off x="214282" y="4621230"/>
            <a:ext cx="8713787" cy="1308100"/>
          </a:xfrm>
          <a:prstGeom prst="rect">
            <a:avLst/>
          </a:prstGeom>
          <a:noFill/>
          <a:ln w="9525">
            <a:noFill/>
            <a:miter lim="800000"/>
            <a:headEnd/>
            <a:tailEnd/>
          </a:ln>
        </p:spPr>
        <p:txBody>
          <a:bodyPr/>
          <a:lstStyle/>
          <a:p>
            <a:pPr marL="342900" indent="-342900">
              <a:lnSpc>
                <a:spcPct val="80000"/>
              </a:lnSpc>
              <a:spcBef>
                <a:spcPct val="20000"/>
              </a:spcBef>
              <a:buFont typeface="Arial" charset="0"/>
              <a:buChar char="•"/>
            </a:pPr>
            <a:r>
              <a:rPr lang="fr-FR" sz="2400" b="1" dirty="0">
                <a:solidFill>
                  <a:schemeClr val="tx2"/>
                </a:solidFill>
                <a:latin typeface="Calibri" pitchFamily="34" charset="0"/>
              </a:rPr>
              <a:t>Déclaration de l’entreprise </a:t>
            </a:r>
            <a:r>
              <a:rPr lang="fr-FR" sz="2400" dirty="0">
                <a:solidFill>
                  <a:schemeClr val="tx2"/>
                </a:solidFill>
                <a:latin typeface="Calibri" pitchFamily="34" charset="0"/>
              </a:rPr>
              <a:t>sur toutes aides « de-</a:t>
            </a:r>
            <a:r>
              <a:rPr lang="fr-FR" sz="2400" dirty="0" err="1">
                <a:solidFill>
                  <a:schemeClr val="tx2"/>
                </a:solidFill>
                <a:latin typeface="Calibri" pitchFamily="34" charset="0"/>
              </a:rPr>
              <a:t>minimis</a:t>
            </a:r>
            <a:r>
              <a:rPr lang="fr-FR" sz="2400" dirty="0">
                <a:solidFill>
                  <a:schemeClr val="tx2"/>
                </a:solidFill>
                <a:latin typeface="Calibri" pitchFamily="34" charset="0"/>
              </a:rPr>
              <a:t> » reçues </a:t>
            </a:r>
          </a:p>
          <a:p>
            <a:pPr marL="342900" indent="-342900">
              <a:lnSpc>
                <a:spcPct val="80000"/>
              </a:lnSpc>
              <a:spcBef>
                <a:spcPct val="20000"/>
              </a:spcBef>
              <a:buFont typeface="Arial" charset="0"/>
              <a:buChar char="•"/>
            </a:pPr>
            <a:r>
              <a:rPr lang="fr-FR" sz="2400" b="1" dirty="0">
                <a:solidFill>
                  <a:schemeClr val="tx2"/>
                </a:solidFill>
                <a:latin typeface="Calibri" pitchFamily="34" charset="0"/>
              </a:rPr>
              <a:t>l’organisme </a:t>
            </a:r>
            <a:r>
              <a:rPr lang="fr-FR" sz="2400" dirty="0">
                <a:solidFill>
                  <a:schemeClr val="tx2"/>
                </a:solidFill>
                <a:latin typeface="Calibri" pitchFamily="34" charset="0"/>
              </a:rPr>
              <a:t>doit s’assurer de la possibilité de verser une aide « de-</a:t>
            </a:r>
            <a:r>
              <a:rPr lang="fr-FR" sz="2400" dirty="0" err="1">
                <a:solidFill>
                  <a:schemeClr val="tx2"/>
                </a:solidFill>
                <a:latin typeface="Calibri" pitchFamily="34" charset="0"/>
              </a:rPr>
              <a:t>minimis</a:t>
            </a:r>
            <a:r>
              <a:rPr lang="fr-FR" sz="2400" dirty="0">
                <a:solidFill>
                  <a:schemeClr val="tx2"/>
                </a:solidFill>
                <a:latin typeface="Calibri" pitchFamily="34" charset="0"/>
              </a:rPr>
              <a:t> » sans dépasser le seuil  de 200 k€</a:t>
            </a:r>
          </a:p>
        </p:txBody>
      </p:sp>
      <p:sp>
        <p:nvSpPr>
          <p:cNvPr id="2" name="Rectangle 1"/>
          <p:cNvSpPr/>
          <p:nvPr/>
        </p:nvSpPr>
        <p:spPr>
          <a:xfrm>
            <a:off x="123825" y="4138622"/>
            <a:ext cx="4376738"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t>ASSIETTE DE DEPENSE 500 K€</a:t>
            </a:r>
          </a:p>
        </p:txBody>
      </p:sp>
      <p:sp>
        <p:nvSpPr>
          <p:cNvPr id="7" name="Rectangle 6"/>
          <p:cNvSpPr/>
          <p:nvPr/>
        </p:nvSpPr>
        <p:spPr>
          <a:xfrm>
            <a:off x="179388" y="2844808"/>
            <a:ext cx="1439862" cy="93503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t>De </a:t>
            </a:r>
            <a:r>
              <a:rPr lang="fr-FR" b="1" dirty="0" err="1"/>
              <a:t>minimis</a:t>
            </a:r>
            <a:r>
              <a:rPr lang="fr-FR" b="1" dirty="0"/>
              <a:t>  AIDE 200 KE</a:t>
            </a:r>
          </a:p>
          <a:p>
            <a:pPr algn="ctr">
              <a:defRPr/>
            </a:pPr>
            <a:r>
              <a:rPr lang="fr-FR" b="1" dirty="0"/>
              <a:t>= 40%</a:t>
            </a:r>
          </a:p>
        </p:txBody>
      </p:sp>
      <p:sp>
        <p:nvSpPr>
          <p:cNvPr id="11" name="Rectangle 10"/>
          <p:cNvSpPr/>
          <p:nvPr/>
        </p:nvSpPr>
        <p:spPr>
          <a:xfrm>
            <a:off x="4716463" y="4140208"/>
            <a:ext cx="4356100"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t>ASSIETTE DE DEPENSE 500 K€</a:t>
            </a:r>
          </a:p>
        </p:txBody>
      </p:sp>
      <p:sp>
        <p:nvSpPr>
          <p:cNvPr id="8" name="Rectangle 7"/>
          <p:cNvSpPr/>
          <p:nvPr/>
        </p:nvSpPr>
        <p:spPr>
          <a:xfrm>
            <a:off x="4705350" y="2844808"/>
            <a:ext cx="1223963" cy="935038"/>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b="1" dirty="0" err="1"/>
              <a:t>R</a:t>
            </a:r>
            <a:r>
              <a:rPr lang="fr-FR" sz="1600" b="1" dirty="0" err="1"/>
              <a:t>ég</a:t>
            </a:r>
            <a:r>
              <a:rPr lang="fr-FR" sz="1600" b="1" dirty="0"/>
              <a:t>. </a:t>
            </a:r>
            <a:r>
              <a:rPr lang="fr-FR" sz="1600" b="1" dirty="0" smtClean="0"/>
              <a:t>PME</a:t>
            </a:r>
            <a:endParaRPr lang="fr-FR" sz="1600" b="1" dirty="0"/>
          </a:p>
          <a:p>
            <a:pPr>
              <a:defRPr/>
            </a:pPr>
            <a:r>
              <a:rPr lang="fr-FR" sz="1600" b="1" dirty="0"/>
              <a:t>AIDE </a:t>
            </a:r>
            <a:r>
              <a:rPr lang="fr-FR" sz="1600" b="1" dirty="0" smtClean="0"/>
              <a:t>20</a:t>
            </a:r>
            <a:r>
              <a:rPr lang="fr-FR" sz="1600" b="1" dirty="0"/>
              <a:t>% </a:t>
            </a:r>
          </a:p>
          <a:p>
            <a:pPr>
              <a:defRPr/>
            </a:pPr>
            <a:r>
              <a:rPr lang="fr-FR" sz="1600" b="1" dirty="0"/>
              <a:t>= </a:t>
            </a:r>
            <a:r>
              <a:rPr lang="fr-FR" sz="1600" b="1" dirty="0" smtClean="0"/>
              <a:t>100 </a:t>
            </a:r>
            <a:r>
              <a:rPr lang="fr-FR" sz="1600" b="1" dirty="0"/>
              <a:t>k€</a:t>
            </a:r>
          </a:p>
        </p:txBody>
      </p:sp>
      <p:sp>
        <p:nvSpPr>
          <p:cNvPr id="9" name="ZoneTexte 8"/>
          <p:cNvSpPr txBox="1">
            <a:spLocks noChangeArrowheads="1"/>
          </p:cNvSpPr>
          <p:nvPr/>
        </p:nvSpPr>
        <p:spPr bwMode="auto">
          <a:xfrm>
            <a:off x="1979613" y="3127383"/>
            <a:ext cx="1512887" cy="368300"/>
          </a:xfrm>
          <a:prstGeom prst="rect">
            <a:avLst/>
          </a:prstGeom>
          <a:noFill/>
          <a:ln w="9525">
            <a:noFill/>
            <a:miter lim="800000"/>
            <a:headEnd/>
            <a:tailEnd/>
          </a:ln>
        </p:spPr>
        <p:txBody>
          <a:bodyPr>
            <a:spAutoFit/>
          </a:bodyPr>
          <a:lstStyle/>
          <a:p>
            <a:pPr algn="ctr"/>
            <a:r>
              <a:rPr lang="fr-FR" b="1"/>
              <a:t>AUTORISE</a:t>
            </a:r>
          </a:p>
        </p:txBody>
      </p:sp>
      <p:cxnSp>
        <p:nvCxnSpPr>
          <p:cNvPr id="13" name="Connecteur droit avec flèche 12"/>
          <p:cNvCxnSpPr>
            <a:stCxn id="9" idx="1"/>
            <a:endCxn id="7" idx="3"/>
          </p:cNvCxnSpPr>
          <p:nvPr/>
        </p:nvCxnSpPr>
        <p:spPr>
          <a:xfrm rot="10800000" flipV="1">
            <a:off x="1619251" y="3311533"/>
            <a:ext cx="360363" cy="794"/>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18" name="ZoneTexte 17"/>
          <p:cNvSpPr txBox="1">
            <a:spLocks noChangeArrowheads="1"/>
          </p:cNvSpPr>
          <p:nvPr/>
        </p:nvSpPr>
        <p:spPr bwMode="auto">
          <a:xfrm>
            <a:off x="5786446" y="3773492"/>
            <a:ext cx="1511300" cy="369888"/>
          </a:xfrm>
          <a:prstGeom prst="rect">
            <a:avLst/>
          </a:prstGeom>
          <a:noFill/>
          <a:ln w="9525">
            <a:noFill/>
            <a:miter lim="800000"/>
            <a:headEnd/>
            <a:tailEnd/>
          </a:ln>
        </p:spPr>
        <p:txBody>
          <a:bodyPr>
            <a:spAutoFit/>
          </a:bodyPr>
          <a:lstStyle/>
          <a:p>
            <a:pPr algn="ctr"/>
            <a:r>
              <a:rPr lang="fr-FR" b="1" dirty="0"/>
              <a:t>AUTORISE</a:t>
            </a:r>
          </a:p>
        </p:txBody>
      </p:sp>
      <p:cxnSp>
        <p:nvCxnSpPr>
          <p:cNvPr id="19" name="Connecteur droit avec flèche 18"/>
          <p:cNvCxnSpPr/>
          <p:nvPr/>
        </p:nvCxnSpPr>
        <p:spPr>
          <a:xfrm rot="10800000">
            <a:off x="5429257" y="3786190"/>
            <a:ext cx="500065" cy="214314"/>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6286500" y="2786058"/>
            <a:ext cx="1439863" cy="93662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t>PLUS </a:t>
            </a:r>
          </a:p>
          <a:p>
            <a:pPr algn="ctr">
              <a:defRPr/>
            </a:pPr>
            <a:r>
              <a:rPr lang="fr-FR" b="1" dirty="0"/>
              <a:t>De </a:t>
            </a:r>
            <a:r>
              <a:rPr lang="fr-FR" b="1" dirty="0" err="1"/>
              <a:t>minimis</a:t>
            </a:r>
            <a:r>
              <a:rPr lang="fr-FR" b="1" dirty="0"/>
              <a:t>  AIDE </a:t>
            </a:r>
            <a:r>
              <a:rPr lang="fr-FR" b="1" dirty="0" smtClean="0"/>
              <a:t>100 KE</a:t>
            </a:r>
            <a:endParaRPr lang="fr-FR" b="1" dirty="0"/>
          </a:p>
        </p:txBody>
      </p:sp>
      <p:sp>
        <p:nvSpPr>
          <p:cNvPr id="21" name="ZoneTexte 20"/>
          <p:cNvSpPr txBox="1">
            <a:spLocks noChangeArrowheads="1"/>
          </p:cNvSpPr>
          <p:nvPr/>
        </p:nvSpPr>
        <p:spPr bwMode="auto">
          <a:xfrm>
            <a:off x="7740650" y="2970221"/>
            <a:ext cx="1511300" cy="369887"/>
          </a:xfrm>
          <a:prstGeom prst="rect">
            <a:avLst/>
          </a:prstGeom>
          <a:noFill/>
          <a:ln w="9525">
            <a:noFill/>
            <a:miter lim="800000"/>
            <a:headEnd/>
            <a:tailEnd/>
          </a:ln>
        </p:spPr>
        <p:txBody>
          <a:bodyPr>
            <a:spAutoFit/>
          </a:bodyPr>
          <a:lstStyle/>
          <a:p>
            <a:pPr algn="ctr"/>
            <a:r>
              <a:rPr lang="fr-FR" b="1">
                <a:solidFill>
                  <a:srgbClr val="FF0000"/>
                </a:solidFill>
              </a:rPr>
              <a:t>INTERDIT</a:t>
            </a:r>
          </a:p>
        </p:txBody>
      </p:sp>
      <p:cxnSp>
        <p:nvCxnSpPr>
          <p:cNvPr id="22" name="Connecteur droit avec flèche 21"/>
          <p:cNvCxnSpPr/>
          <p:nvPr/>
        </p:nvCxnSpPr>
        <p:spPr>
          <a:xfrm flipH="1" flipV="1">
            <a:off x="7764463" y="3143248"/>
            <a:ext cx="165100" cy="2698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17" name="Espace réservé du pied de page 16"/>
          <p:cNvSpPr>
            <a:spLocks noGrp="1"/>
          </p:cNvSpPr>
          <p:nvPr>
            <p:ph type="ftr" sz="quarter" idx="11"/>
          </p:nvPr>
        </p:nvSpPr>
        <p:spPr/>
        <p:txBody>
          <a:bodyPr/>
          <a:lstStyle/>
          <a:p>
            <a:pPr>
              <a:defRPr/>
            </a:pPr>
            <a:r>
              <a:rPr lang="fr-FR" smtClean="0"/>
              <a:t>JP Bove www.fcae.eu</a:t>
            </a:r>
            <a:endParaRPr lang="fr-FR"/>
          </a:p>
        </p:txBody>
      </p:sp>
      <p:sp>
        <p:nvSpPr>
          <p:cNvPr id="24" name="Rectangle 23"/>
          <p:cNvSpPr/>
          <p:nvPr/>
        </p:nvSpPr>
        <p:spPr>
          <a:xfrm>
            <a:off x="142844" y="785794"/>
            <a:ext cx="4357718" cy="461665"/>
          </a:xfrm>
          <a:prstGeom prst="rect">
            <a:avLst/>
          </a:prstGeom>
        </p:spPr>
        <p:txBody>
          <a:bodyPr wrap="square">
            <a:spAutoFit/>
          </a:bodyPr>
          <a:lstStyle/>
          <a:p>
            <a:r>
              <a:rPr lang="fr-FR" sz="2400" b="1" dirty="0" smtClean="0">
                <a:latin typeface="Arial" pitchFamily="34" charset="0"/>
                <a:cs typeface="Arial" pitchFamily="34" charset="0"/>
              </a:rPr>
              <a:t>DE MINIMIS (8) : CUMUL</a:t>
            </a:r>
            <a:endParaRPr lang="fr-FR" sz="2400" b="1" dirty="0">
              <a:latin typeface="Arial" pitchFamily="34" charset="0"/>
              <a:cs typeface="Arial" pitchFamily="34" charset="0"/>
            </a:endParaRPr>
          </a:p>
        </p:txBody>
      </p:sp>
      <p:sp>
        <p:nvSpPr>
          <p:cNvPr id="23" name="Espace réservé du numéro de diapositive 22"/>
          <p:cNvSpPr>
            <a:spLocks noGrp="1"/>
          </p:cNvSpPr>
          <p:nvPr>
            <p:ph type="sldNum" sz="quarter" idx="12"/>
          </p:nvPr>
        </p:nvSpPr>
        <p:spPr/>
        <p:txBody>
          <a:bodyPr/>
          <a:lstStyle/>
          <a:p>
            <a:fld id="{2B825D18-8F47-4676-AC87-C8BC662B5306}" type="slidenum">
              <a:rPr lang="fr-FR" smtClean="0"/>
              <a:pPr/>
              <a:t>13</a:t>
            </a:fld>
            <a:endParaRPr lang="fr-FR"/>
          </a:p>
        </p:txBody>
      </p:sp>
      <p:sp>
        <p:nvSpPr>
          <p:cNvPr id="3" name="Espace réservé de la date 2"/>
          <p:cNvSpPr>
            <a:spLocks noGrp="1"/>
          </p:cNvSpPr>
          <p:nvPr>
            <p:ph type="dt" sz="half" idx="10"/>
          </p:nvPr>
        </p:nvSpPr>
        <p:spPr/>
        <p:txBody>
          <a:bodyPr/>
          <a:lstStyle/>
          <a:p>
            <a:fld id="{E6864A6A-16CC-6348-A3C6-A9ED7276F712}" type="datetime1">
              <a:rPr lang="fr-FR" smtClean="0"/>
              <a:t>18/11/2016</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additive="base">
                                        <p:cTn id="7" dur="500" fill="hold"/>
                                        <p:tgtEl>
                                          <p:spTgt spid="1331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5">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13315">
                                            <p:txEl>
                                              <p:pRg st="1" end="1"/>
                                            </p:txEl>
                                          </p:spTgt>
                                        </p:tgtEl>
                                        <p:attrNameLst>
                                          <p:attrName>style.visibility</p:attrName>
                                        </p:attrNameLst>
                                      </p:cBhvr>
                                      <p:to>
                                        <p:strVal val="visible"/>
                                      </p:to>
                                    </p:set>
                                    <p:anim calcmode="lin" valueType="num">
                                      <p:cBhvr additive="base">
                                        <p:cTn id="13" dur="500" fill="hold"/>
                                        <p:tgtEl>
                                          <p:spTgt spid="1331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315">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13315">
                                            <p:txEl>
                                              <p:pRg st="2" end="2"/>
                                            </p:txEl>
                                          </p:spTgt>
                                        </p:tgtEl>
                                        <p:attrNameLst>
                                          <p:attrName>style.visibility</p:attrName>
                                        </p:attrNameLst>
                                      </p:cBhvr>
                                      <p:to>
                                        <p:strVal val="visible"/>
                                      </p:to>
                                    </p:set>
                                    <p:anim calcmode="lin" valueType="num">
                                      <p:cBhvr additive="base">
                                        <p:cTn id="19" dur="500" fill="hold"/>
                                        <p:tgtEl>
                                          <p:spTgt spid="1331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315">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0-#ppt_w/2"/>
                                          </p:val>
                                        </p:tav>
                                        <p:tav tm="100000">
                                          <p:val>
                                            <p:strVal val="#ppt_x"/>
                                          </p:val>
                                        </p:tav>
                                      </p:tavLst>
                                    </p:anim>
                                    <p:anim calcmode="lin" valueType="num">
                                      <p:cBhvr additive="base">
                                        <p:cTn id="26"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0-#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1"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ppt_x"/>
                                          </p:val>
                                        </p:tav>
                                        <p:tav tm="100000">
                                          <p:val>
                                            <p:strVal val="#ppt_x"/>
                                          </p:val>
                                        </p:tav>
                                      </p:tavLst>
                                    </p:anim>
                                    <p:anim calcmode="lin" valueType="num">
                                      <p:cBhvr additive="base">
                                        <p:cTn id="48"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8"/>
                                        </p:tgtEl>
                                        <p:attrNameLst>
                                          <p:attrName>style.visibility</p:attrName>
                                        </p:attrNameLst>
                                      </p:cBhvr>
                                      <p:to>
                                        <p:strVal val="visible"/>
                                      </p:to>
                                    </p:set>
                                    <p:anim calcmode="lin" valueType="num">
                                      <p:cBhvr additive="base">
                                        <p:cTn id="53" dur="500" fill="hold"/>
                                        <p:tgtEl>
                                          <p:spTgt spid="8"/>
                                        </p:tgtEl>
                                        <p:attrNameLst>
                                          <p:attrName>ppt_x</p:attrName>
                                        </p:attrNameLst>
                                      </p:cBhvr>
                                      <p:tavLst>
                                        <p:tav tm="0">
                                          <p:val>
                                            <p:strVal val="#ppt_x"/>
                                          </p:val>
                                        </p:tav>
                                        <p:tav tm="100000">
                                          <p:val>
                                            <p:strVal val="#ppt_x"/>
                                          </p:val>
                                        </p:tav>
                                      </p:tavLst>
                                    </p:anim>
                                    <p:anim calcmode="lin" valueType="num">
                                      <p:cBhvr additive="base">
                                        <p:cTn id="5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 presetClass="entr" presetSubtype="1" fill="hold" grpId="0" nodeType="click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500" fill="hold"/>
                                        <p:tgtEl>
                                          <p:spTgt spid="18"/>
                                        </p:tgtEl>
                                        <p:attrNameLst>
                                          <p:attrName>ppt_x</p:attrName>
                                        </p:attrNameLst>
                                      </p:cBhvr>
                                      <p:tavLst>
                                        <p:tav tm="0">
                                          <p:val>
                                            <p:strVal val="#ppt_x"/>
                                          </p:val>
                                        </p:tav>
                                        <p:tav tm="100000">
                                          <p:val>
                                            <p:strVal val="#ppt_x"/>
                                          </p:val>
                                        </p:tav>
                                      </p:tavLst>
                                    </p:anim>
                                    <p:anim calcmode="lin" valueType="num">
                                      <p:cBhvr additive="base">
                                        <p:cTn id="60" dur="500" fill="hold"/>
                                        <p:tgtEl>
                                          <p:spTgt spid="18"/>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500" fill="hold"/>
                                        <p:tgtEl>
                                          <p:spTgt spid="19"/>
                                        </p:tgtEl>
                                        <p:attrNameLst>
                                          <p:attrName>ppt_x</p:attrName>
                                        </p:attrNameLst>
                                      </p:cBhvr>
                                      <p:tavLst>
                                        <p:tav tm="0">
                                          <p:val>
                                            <p:strVal val="#ppt_x"/>
                                          </p:val>
                                        </p:tav>
                                        <p:tav tm="100000">
                                          <p:val>
                                            <p:strVal val="#ppt_x"/>
                                          </p:val>
                                        </p:tav>
                                      </p:tavLst>
                                    </p:anim>
                                    <p:anim calcmode="lin" valueType="num">
                                      <p:cBhvr additive="base">
                                        <p:cTn id="64"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65" fill="hold" nodeType="clickPar">
                      <p:stCondLst>
                        <p:cond delay="indefinite"/>
                      </p:stCondLst>
                      <p:childTnLst>
                        <p:par>
                          <p:cTn id="66" fill="hold" nodeType="withGroup">
                            <p:stCondLst>
                              <p:cond delay="0"/>
                            </p:stCondLst>
                            <p:childTnLst>
                              <p:par>
                                <p:cTn id="67" presetID="2" presetClass="entr" presetSubtype="2" fill="hold" grpId="0" nodeType="click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additive="base">
                                        <p:cTn id="69" dur="500" fill="hold"/>
                                        <p:tgtEl>
                                          <p:spTgt spid="20"/>
                                        </p:tgtEl>
                                        <p:attrNameLst>
                                          <p:attrName>ppt_x</p:attrName>
                                        </p:attrNameLst>
                                      </p:cBhvr>
                                      <p:tavLst>
                                        <p:tav tm="0">
                                          <p:val>
                                            <p:strVal val="1+#ppt_w/2"/>
                                          </p:val>
                                        </p:tav>
                                        <p:tav tm="100000">
                                          <p:val>
                                            <p:strVal val="#ppt_x"/>
                                          </p:val>
                                        </p:tav>
                                      </p:tavLst>
                                    </p:anim>
                                    <p:anim calcmode="lin" valueType="num">
                                      <p:cBhvr additive="base">
                                        <p:cTn id="70"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71" fill="hold" nodeType="clickPar">
                      <p:stCondLst>
                        <p:cond delay="indefinite"/>
                      </p:stCondLst>
                      <p:childTnLst>
                        <p:par>
                          <p:cTn id="72" fill="hold" nodeType="withGroup">
                            <p:stCondLst>
                              <p:cond delay="0"/>
                            </p:stCondLst>
                            <p:childTnLst>
                              <p:par>
                                <p:cTn id="73" presetID="2" presetClass="entr" presetSubtype="1" fill="hold" grpId="0" nodeType="clickEffect">
                                  <p:stCondLst>
                                    <p:cond delay="0"/>
                                  </p:stCondLst>
                                  <p:childTnLst>
                                    <p:set>
                                      <p:cBhvr>
                                        <p:cTn id="74" dur="1" fill="hold">
                                          <p:stCondLst>
                                            <p:cond delay="0"/>
                                          </p:stCondLst>
                                        </p:cTn>
                                        <p:tgtEl>
                                          <p:spTgt spid="21"/>
                                        </p:tgtEl>
                                        <p:attrNameLst>
                                          <p:attrName>style.visibility</p:attrName>
                                        </p:attrNameLst>
                                      </p:cBhvr>
                                      <p:to>
                                        <p:strVal val="visible"/>
                                      </p:to>
                                    </p:set>
                                    <p:anim calcmode="lin" valueType="num">
                                      <p:cBhvr additive="base">
                                        <p:cTn id="75" dur="500" fill="hold"/>
                                        <p:tgtEl>
                                          <p:spTgt spid="21"/>
                                        </p:tgtEl>
                                        <p:attrNameLst>
                                          <p:attrName>ppt_x</p:attrName>
                                        </p:attrNameLst>
                                      </p:cBhvr>
                                      <p:tavLst>
                                        <p:tav tm="0">
                                          <p:val>
                                            <p:strVal val="#ppt_x"/>
                                          </p:val>
                                        </p:tav>
                                        <p:tav tm="100000">
                                          <p:val>
                                            <p:strVal val="#ppt_x"/>
                                          </p:val>
                                        </p:tav>
                                      </p:tavLst>
                                    </p:anim>
                                    <p:anim calcmode="lin" valueType="num">
                                      <p:cBhvr additive="base">
                                        <p:cTn id="76" dur="500" fill="hold"/>
                                        <p:tgtEl>
                                          <p:spTgt spid="21"/>
                                        </p:tgtEl>
                                        <p:attrNameLst>
                                          <p:attrName>ppt_y</p:attrName>
                                        </p:attrNameLst>
                                      </p:cBhvr>
                                      <p:tavLst>
                                        <p:tav tm="0">
                                          <p:val>
                                            <p:strVal val="0-#ppt_h/2"/>
                                          </p:val>
                                        </p:tav>
                                        <p:tav tm="100000">
                                          <p:val>
                                            <p:strVal val="#ppt_y"/>
                                          </p:val>
                                        </p:tav>
                                      </p:tavLst>
                                    </p:anim>
                                  </p:childTnLst>
                                </p:cTn>
                              </p:par>
                              <p:par>
                                <p:cTn id="77" presetID="2" presetClass="entr" presetSubtype="1" fill="hold" nodeType="with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additive="base">
                                        <p:cTn id="79" dur="500" fill="hold"/>
                                        <p:tgtEl>
                                          <p:spTgt spid="22"/>
                                        </p:tgtEl>
                                        <p:attrNameLst>
                                          <p:attrName>ppt_x</p:attrName>
                                        </p:attrNameLst>
                                      </p:cBhvr>
                                      <p:tavLst>
                                        <p:tav tm="0">
                                          <p:val>
                                            <p:strVal val="#ppt_x"/>
                                          </p:val>
                                        </p:tav>
                                        <p:tav tm="100000">
                                          <p:val>
                                            <p:strVal val="#ppt_x"/>
                                          </p:val>
                                        </p:tav>
                                      </p:tavLst>
                                    </p:anim>
                                    <p:anim calcmode="lin" valueType="num">
                                      <p:cBhvr additive="base">
                                        <p:cTn id="80" dur="500" fill="hold"/>
                                        <p:tgtEl>
                                          <p:spTgt spid="22"/>
                                        </p:tgtEl>
                                        <p:attrNameLst>
                                          <p:attrName>ppt_y</p:attrName>
                                        </p:attrNameLst>
                                      </p:cBhvr>
                                      <p:tavLst>
                                        <p:tav tm="0">
                                          <p:val>
                                            <p:strVal val="0-#ppt_h/2"/>
                                          </p:val>
                                        </p:tav>
                                        <p:tav tm="100000">
                                          <p:val>
                                            <p:strVal val="#ppt_y"/>
                                          </p:val>
                                        </p:tav>
                                      </p:tavLst>
                                    </p:anim>
                                  </p:childTnLst>
                                </p:cTn>
                              </p:par>
                            </p:childTnLst>
                          </p:cTn>
                        </p:par>
                      </p:childTnLst>
                    </p:cTn>
                  </p:par>
                  <p:par>
                    <p:cTn id="81" fill="hold" nodeType="clickPar">
                      <p:stCondLst>
                        <p:cond delay="indefinite"/>
                      </p:stCondLst>
                      <p:childTnLst>
                        <p:par>
                          <p:cTn id="82" fill="hold" nodeType="withGroup">
                            <p:stCondLst>
                              <p:cond delay="0"/>
                            </p:stCondLst>
                            <p:childTnLst>
                              <p:par>
                                <p:cTn id="83" presetID="2" presetClass="entr" presetSubtype="4" fill="hold" grpId="0" nodeType="clickEffect" nodePh="1">
                                  <p:stCondLst>
                                    <p:cond delay="0"/>
                                  </p:stCondLst>
                                  <p:endCondLst>
                                    <p:cond evt="begin" delay="0">
                                      <p:tn val="83"/>
                                    </p:cond>
                                  </p:endCondLst>
                                  <p:childTnLst>
                                    <p:set>
                                      <p:cBhvr>
                                        <p:cTn id="84" dur="1" fill="hold">
                                          <p:stCondLst>
                                            <p:cond delay="0"/>
                                          </p:stCondLst>
                                        </p:cTn>
                                        <p:tgtEl>
                                          <p:spTgt spid="5"/>
                                        </p:tgtEl>
                                        <p:attrNameLst>
                                          <p:attrName>style.visibility</p:attrName>
                                        </p:attrNameLst>
                                      </p:cBhvr>
                                      <p:to>
                                        <p:strVal val="visible"/>
                                      </p:to>
                                    </p:set>
                                    <p:anim calcmode="lin" valueType="num">
                                      <p:cBhvr additive="base">
                                        <p:cTn id="85" dur="500" fill="hold"/>
                                        <p:tgtEl>
                                          <p:spTgt spid="5"/>
                                        </p:tgtEl>
                                        <p:attrNameLst>
                                          <p:attrName>ppt_x</p:attrName>
                                        </p:attrNameLst>
                                      </p:cBhvr>
                                      <p:tavLst>
                                        <p:tav tm="0">
                                          <p:val>
                                            <p:strVal val="#ppt_x"/>
                                          </p:val>
                                        </p:tav>
                                        <p:tav tm="100000">
                                          <p:val>
                                            <p:strVal val="#ppt_x"/>
                                          </p:val>
                                        </p:tav>
                                      </p:tavLst>
                                    </p:anim>
                                    <p:anim calcmode="lin" valueType="num">
                                      <p:cBhvr additive="base">
                                        <p:cTn id="8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87" fill="hold" nodeType="clickPar">
                      <p:stCondLst>
                        <p:cond delay="indefinite"/>
                      </p:stCondLst>
                      <p:childTnLst>
                        <p:par>
                          <p:cTn id="88" fill="hold" nodeType="withGroup">
                            <p:stCondLst>
                              <p:cond delay="0"/>
                            </p:stCondLst>
                            <p:childTnLst>
                              <p:par>
                                <p:cTn id="89" presetID="16" presetClass="entr" presetSubtype="21" fill="hold" grpId="0" nodeType="clickEffect">
                                  <p:stCondLst>
                                    <p:cond delay="0"/>
                                  </p:stCondLst>
                                  <p:childTnLst>
                                    <p:set>
                                      <p:cBhvr>
                                        <p:cTn id="90" dur="1" fill="hold">
                                          <p:stCondLst>
                                            <p:cond delay="0"/>
                                          </p:stCondLst>
                                        </p:cTn>
                                        <p:tgtEl>
                                          <p:spTgt spid="6"/>
                                        </p:tgtEl>
                                        <p:attrNameLst>
                                          <p:attrName>style.visibility</p:attrName>
                                        </p:attrNameLst>
                                      </p:cBhvr>
                                      <p:to>
                                        <p:strVal val="visible"/>
                                      </p:to>
                                    </p:set>
                                    <p:animEffect transition="in" filter="barn(inVertical)">
                                      <p:cBhvr>
                                        <p:cTn id="9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P spid="5" grpId="0"/>
      <p:bldP spid="6" grpId="0"/>
      <p:bldP spid="2" grpId="0" animBg="1"/>
      <p:bldP spid="7" grpId="0" animBg="1"/>
      <p:bldP spid="11" grpId="0" animBg="1"/>
      <p:bldP spid="8" grpId="0" animBg="1"/>
      <p:bldP spid="9" grpId="0"/>
      <p:bldP spid="18" grpId="0"/>
      <p:bldP spid="20" grpId="0" animBg="1"/>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400" b="1" dirty="0" smtClean="0">
                <a:latin typeface="Arial" pitchFamily="34" charset="0"/>
                <a:cs typeface="Arial" pitchFamily="34" charset="0"/>
              </a:rPr>
              <a:t>DE MINIMIS (9): TRANSPARENCE</a:t>
            </a:r>
            <a:endParaRPr lang="fr-FR" sz="2400" b="1" dirty="0">
              <a:latin typeface="Arial" pitchFamily="34" charset="0"/>
              <a:cs typeface="Arial" pitchFamily="34" charset="0"/>
            </a:endParaRPr>
          </a:p>
        </p:txBody>
      </p:sp>
      <p:sp>
        <p:nvSpPr>
          <p:cNvPr id="4" name="Rectangle 3"/>
          <p:cNvSpPr txBox="1">
            <a:spLocks noChangeArrowheads="1"/>
          </p:cNvSpPr>
          <p:nvPr/>
        </p:nvSpPr>
        <p:spPr>
          <a:xfrm>
            <a:off x="500034" y="1357297"/>
            <a:ext cx="8643999" cy="4786347"/>
          </a:xfrm>
          <a:prstGeom prst="rect">
            <a:avLst/>
          </a:prstGeom>
        </p:spPr>
        <p:txBody>
          <a:bodyPr vert="horz" lIns="91440" tIns="45720" rIns="91440" bIns="45720" rtlCol="0">
            <a:normAutofit fontScale="92500" lnSpcReduction="20000"/>
          </a:bodyPr>
          <a:lstStyle/>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Les aides doivent être transparentes:</a:t>
            </a: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 subventions, bonifications d’intérêt, exonérations fiscales plafonnées, ou autres mesures plafonnées sont des AIDES TRANSPARENTES</a:t>
            </a: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Les autres formes d’aide doivent être traduites en ESB en se référant </a:t>
            </a:r>
            <a:r>
              <a:rPr kumimoji="0" lang="fr-FR" sz="2400" b="1" i="0" u="none" strike="noStrike" kern="1200" cap="none" spc="0" normalizeH="0" baseline="0" noProof="0" dirty="0" smtClean="0">
                <a:ln>
                  <a:noFill/>
                </a:ln>
                <a:solidFill>
                  <a:srgbClr val="FF0000"/>
                </a:solidFill>
                <a:effectLst/>
                <a:uLnTx/>
                <a:uFillTx/>
                <a:latin typeface="+mn-lt"/>
                <a:ea typeface="+mn-ea"/>
                <a:cs typeface="+mn-cs"/>
              </a:rPr>
              <a:t>au taux du marché (taux de référence communication sur les taux 19 janvier 2008)</a:t>
            </a:r>
          </a:p>
          <a:p>
            <a:pPr marL="1828800" marR="0" lvl="4" indent="0" defTabSz="914400" rtl="0" eaLnBrk="1" fontAlgn="auto" latinLnBrk="0" hangingPunct="1">
              <a:lnSpc>
                <a:spcPct val="80000"/>
              </a:lnSpc>
              <a:spcBef>
                <a:spcPct val="20000"/>
              </a:spcBef>
              <a:spcAft>
                <a:spcPts val="0"/>
              </a:spcAft>
              <a:buClrTx/>
              <a:buSzTx/>
              <a:buFont typeface="Arial" pitchFamily="34" charset="0"/>
              <a:buNone/>
              <a:tabLst/>
              <a:defRPr/>
            </a:pPr>
            <a:endParaRPr kumimoji="0" lang="fr-FR" sz="1600" b="1" i="0" u="sng"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2800" b="1" i="0" u="sng" strike="noStrike" kern="1200" cap="none" spc="0" normalizeH="0" baseline="0" noProof="0" dirty="0" smtClean="0">
                <a:ln>
                  <a:noFill/>
                </a:ln>
                <a:solidFill>
                  <a:schemeClr val="tx2"/>
                </a:solidFill>
                <a:effectLst/>
                <a:uLnTx/>
                <a:uFillTx/>
                <a:latin typeface="+mn-lt"/>
                <a:ea typeface="+mn-ea"/>
                <a:cs typeface="+mn-cs"/>
              </a:rPr>
              <a:t>PRETS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1" i="1" u="none" strike="noStrike" kern="1200" cap="none" spc="0" normalizeH="0" baseline="0" noProof="0" dirty="0" smtClean="0">
                <a:ln>
                  <a:noFill/>
                </a:ln>
                <a:solidFill>
                  <a:srgbClr val="FF0000"/>
                </a:solidFill>
                <a:effectLst/>
                <a:uLnTx/>
                <a:uFillTx/>
                <a:latin typeface="+mn-lt"/>
                <a:ea typeface="+mn-ea"/>
                <a:cs typeface="+mn-cs"/>
              </a:rPr>
              <a:t>MONTANT forfaitaire de l’ESB</a:t>
            </a:r>
            <a:endParaRPr kumimoji="0" lang="fr-FR" sz="2800" b="1" i="1" u="sng" strike="noStrike" kern="1200" cap="none" spc="0" normalizeH="0" baseline="0" noProof="0" dirty="0" smtClean="0">
              <a:ln>
                <a:noFill/>
              </a:ln>
              <a:solidFill>
                <a:srgbClr val="FF0000"/>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charset="0"/>
              <a:buNone/>
              <a:tabLst/>
              <a:defRPr/>
            </a:pPr>
            <a:endParaRPr kumimoji="0" lang="fr-FR" sz="1300" b="1" i="0" u="sng"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Possibilité de calculer l’ESB sur une méthode basée sur taux du marché </a:t>
            </a:r>
          </a:p>
          <a:p>
            <a:pPr marL="0" marR="0" lvl="0" indent="0" defTabSz="914400" rtl="0" eaLnBrk="1" fontAlgn="auto" latinLnBrk="0" hangingPunct="1">
              <a:lnSpc>
                <a:spcPct val="80000"/>
              </a:lnSpc>
              <a:spcBef>
                <a:spcPct val="20000"/>
              </a:spcBef>
              <a:spcAft>
                <a:spcPts val="0"/>
              </a:spcAft>
              <a:buClrTx/>
              <a:buSzTx/>
              <a:buFont typeface="Arial" charset="0"/>
              <a:buNone/>
              <a:tabLst/>
              <a:defRPr/>
            </a:pPr>
            <a:endParaRPr kumimoji="0" lang="fr-FR" sz="1200" b="1" i="0" u="none" strike="noStrike" kern="1200" cap="none" spc="0" normalizeH="0" baseline="0" noProof="0" dirty="0" smtClean="0">
              <a:ln>
                <a:noFill/>
              </a:ln>
              <a:solidFill>
                <a:srgbClr val="FF0000"/>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2400" b="1" i="0" u="none" strike="noStrike" kern="1200" cap="none" spc="0" normalizeH="0" baseline="0" noProof="0" dirty="0" smtClean="0">
                <a:ln>
                  <a:noFill/>
                </a:ln>
                <a:solidFill>
                  <a:srgbClr val="FF0000"/>
                </a:solidFill>
                <a:effectLst/>
                <a:uLnTx/>
                <a:uFillTx/>
                <a:latin typeface="+mn-lt"/>
                <a:ea typeface="+mn-ea"/>
                <a:cs typeface="+mn-cs"/>
              </a:rPr>
              <a:t>L’ESB FORFAITAIRE DES PRETS: 3 conditions cumulatives:</a:t>
            </a:r>
          </a:p>
          <a:p>
            <a:pPr marL="0" marR="0" lvl="0" indent="0" defTabSz="914400" rtl="0" eaLnBrk="1" fontAlgn="auto" latinLnBrk="0" hangingPunct="1">
              <a:lnSpc>
                <a:spcPct val="80000"/>
              </a:lnSpc>
              <a:spcBef>
                <a:spcPct val="20000"/>
              </a:spcBef>
              <a:spcAft>
                <a:spcPts val="0"/>
              </a:spcAft>
              <a:buClrTx/>
              <a:buSzTx/>
              <a:buFont typeface="Arial" charset="0"/>
              <a:buNone/>
              <a:tabLst/>
              <a:defRPr/>
            </a:pPr>
            <a:endParaRPr kumimoji="0" lang="fr-FR" sz="1500" b="1" i="0" u="none" strike="noStrike" kern="1200" cap="none" spc="0" normalizeH="0" baseline="0" noProof="0" dirty="0" smtClean="0">
              <a:ln>
                <a:noFill/>
              </a:ln>
              <a:solidFill>
                <a:srgbClr val="FF0000"/>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2400" b="1" i="0" u="none" strike="noStrike" kern="1200" cap="none" spc="0" normalizeH="0" baseline="0" noProof="0" dirty="0" smtClean="0">
                <a:ln>
                  <a:noFill/>
                </a:ln>
                <a:solidFill>
                  <a:srgbClr val="FF0000"/>
                </a:solidFill>
                <a:effectLst/>
                <a:uLnTx/>
                <a:uFillTx/>
                <a:latin typeface="+mn-lt"/>
                <a:ea typeface="+mn-ea"/>
                <a:cs typeface="+mn-cs"/>
              </a:rPr>
              <a:t>1) le PRÊT est garanti par des SURETES couvrant 50% du prêt</a:t>
            </a:r>
          </a:p>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2400" b="1" i="0" u="none" strike="noStrike" kern="1200" cap="none" spc="0" normalizeH="0" baseline="0" noProof="0" dirty="0" smtClean="0">
                <a:ln>
                  <a:noFill/>
                </a:ln>
                <a:solidFill>
                  <a:srgbClr val="FF0000"/>
                </a:solidFill>
                <a:effectLst/>
                <a:uLnTx/>
                <a:uFillTx/>
                <a:latin typeface="+mn-lt"/>
                <a:ea typeface="+mn-ea"/>
                <a:cs typeface="+mn-cs"/>
              </a:rPr>
              <a:t>2) le PRÊT est limité à 1 M€ </a:t>
            </a:r>
          </a:p>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2400" b="1" i="0" u="none" strike="noStrike" kern="1200" cap="none" spc="0" normalizeH="0" baseline="0" noProof="0" dirty="0" smtClean="0">
                <a:ln>
                  <a:noFill/>
                </a:ln>
                <a:solidFill>
                  <a:srgbClr val="FF0000"/>
                </a:solidFill>
                <a:effectLst/>
                <a:uLnTx/>
                <a:uFillTx/>
                <a:latin typeface="+mn-lt"/>
                <a:ea typeface="+mn-ea"/>
                <a:cs typeface="+mn-cs"/>
              </a:rPr>
              <a:t>3) Le PRÊT ne dure que 5 ANS</a:t>
            </a:r>
          </a:p>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2400" b="1" i="0" u="none" strike="noStrike" kern="1200" cap="none" spc="0" normalizeH="0" baseline="0" noProof="0" dirty="0" smtClean="0">
                <a:ln>
                  <a:noFill/>
                </a:ln>
                <a:solidFill>
                  <a:srgbClr val="FF0000"/>
                </a:solidFill>
                <a:effectLst/>
                <a:uLnTx/>
                <a:uFillTx/>
                <a:latin typeface="+mn-lt"/>
                <a:ea typeface="+mn-ea"/>
                <a:cs typeface="+mn-cs"/>
              </a:rPr>
              <a:t>-&gt; ALORS l’ESB du Prêt = 200 k€</a:t>
            </a:r>
          </a:p>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2400" b="1" i="0" u="none" strike="noStrike" kern="1200" cap="none" spc="0" normalizeH="0" baseline="0" noProof="0" dirty="0" smtClean="0">
                <a:ln>
                  <a:noFill/>
                </a:ln>
                <a:solidFill>
                  <a:srgbClr val="FF0000"/>
                </a:solidFill>
                <a:effectLst/>
                <a:uLnTx/>
                <a:uFillTx/>
                <a:latin typeface="+mn-lt"/>
                <a:ea typeface="+mn-ea"/>
                <a:cs typeface="+mn-cs"/>
              </a:rPr>
              <a:t>SI le PRÊT dure 10 ANS alors le total du PRÊT doit se limiter à 0,5 M€</a:t>
            </a:r>
          </a:p>
          <a:p>
            <a:pPr marL="0" marR="0" lvl="0" indent="0" defTabSz="914400" rtl="0" eaLnBrk="1" fontAlgn="auto" latinLnBrk="0" hangingPunct="1">
              <a:lnSpc>
                <a:spcPct val="80000"/>
              </a:lnSpc>
              <a:spcBef>
                <a:spcPct val="20000"/>
              </a:spcBef>
              <a:spcAft>
                <a:spcPts val="0"/>
              </a:spcAft>
              <a:buClrTx/>
              <a:buSzTx/>
              <a:buFont typeface="Arial" charset="0"/>
              <a:buNone/>
              <a:tabLst/>
              <a:defRPr/>
            </a:pPr>
            <a:endParaRPr kumimoji="0" lang="fr-FR" sz="2400" b="1" i="0" u="none" strike="noStrike" kern="1200" cap="none" spc="0" normalizeH="0" baseline="0" noProof="0" dirty="0" smtClean="0">
              <a:ln>
                <a:noFill/>
              </a:ln>
              <a:solidFill>
                <a:srgbClr val="FF0000"/>
              </a:solidFill>
              <a:effectLst/>
              <a:uLnTx/>
              <a:uFillTx/>
              <a:latin typeface="+mn-lt"/>
              <a:ea typeface="+mn-ea"/>
              <a:cs typeface="+mn-cs"/>
            </a:endParaRPr>
          </a:p>
        </p:txBody>
      </p:sp>
      <p:sp>
        <p:nvSpPr>
          <p:cNvPr id="5" name="Flèche gauche 4"/>
          <p:cNvSpPr/>
          <p:nvPr/>
        </p:nvSpPr>
        <p:spPr>
          <a:xfrm>
            <a:off x="4679981" y="4500570"/>
            <a:ext cx="4214842" cy="643485"/>
          </a:xfrm>
          <a:prstGeom prst="leftArrow">
            <a:avLst>
              <a:gd name="adj1" fmla="val 65754"/>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2000" b="1" dirty="0" smtClean="0"/>
          </a:p>
          <a:p>
            <a:r>
              <a:rPr lang="fr-FR" sz="2400" b="1" dirty="0" smtClean="0"/>
              <a:t>L’ESB = 20% DU PRET</a:t>
            </a:r>
          </a:p>
          <a:p>
            <a:endParaRPr lang="fr-FR" dirty="0"/>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14</a:t>
            </a:fld>
            <a:endParaRPr lang="fr-FR"/>
          </a:p>
        </p:txBody>
      </p:sp>
      <p:sp>
        <p:nvSpPr>
          <p:cNvPr id="2" name="Espace réservé de la date 1"/>
          <p:cNvSpPr>
            <a:spLocks noGrp="1"/>
          </p:cNvSpPr>
          <p:nvPr>
            <p:ph type="dt" sz="half" idx="10"/>
          </p:nvPr>
        </p:nvSpPr>
        <p:spPr/>
        <p:txBody>
          <a:bodyPr/>
          <a:lstStyle/>
          <a:p>
            <a:fld id="{29C43B93-088D-4946-926B-5504F11C212E}" type="datetime1">
              <a:rPr lang="fr-FR" smtClean="0"/>
              <a:t>18/11/2016</a:t>
            </a:fld>
            <a:endParaRPr lang="fr-FR"/>
          </a:p>
        </p:txBody>
      </p:sp>
      <p:pic>
        <p:nvPicPr>
          <p:cNvPr id="9" name="Image 8"/>
          <p:cNvPicPr>
            <a:picLocks noChangeAspect="1"/>
          </p:cNvPicPr>
          <p:nvPr/>
        </p:nvPicPr>
        <p:blipFill>
          <a:blip r:embed="rId2"/>
          <a:stretch>
            <a:fillRect/>
          </a:stretch>
        </p:blipFill>
        <p:spPr>
          <a:xfrm>
            <a:off x="3388877" y="54795"/>
            <a:ext cx="5755123" cy="402371"/>
          </a:xfrm>
          <a:prstGeom prst="rect">
            <a:avLst/>
          </a:prstGeom>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
                                            <p:txEl>
                                              <p:pRg st="8" end="8"/>
                                            </p:txEl>
                                          </p:spTgt>
                                        </p:tgtEl>
                                        <p:attrNameLst>
                                          <p:attrName>style.visibility</p:attrName>
                                        </p:attrNameLst>
                                      </p:cBhvr>
                                      <p:to>
                                        <p:strVal val="visible"/>
                                      </p:to>
                                    </p:set>
                                    <p:anim calcmode="lin" valueType="num">
                                      <p:cBhvr additive="base">
                                        <p:cTn id="37" dur="500" fill="hold"/>
                                        <p:tgtEl>
                                          <p:spTgt spid="4">
                                            <p:txEl>
                                              <p:pRg st="8" end="8"/>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
                                            <p:txEl>
                                              <p:pRg st="10" end="10"/>
                                            </p:txEl>
                                          </p:spTgt>
                                        </p:tgtEl>
                                        <p:attrNameLst>
                                          <p:attrName>style.visibility</p:attrName>
                                        </p:attrNameLst>
                                      </p:cBhvr>
                                      <p:to>
                                        <p:strVal val="visible"/>
                                      </p:to>
                                    </p:set>
                                    <p:anim calcmode="lin" valueType="num">
                                      <p:cBhvr additive="base">
                                        <p:cTn id="43" dur="500" fill="hold"/>
                                        <p:tgtEl>
                                          <p:spTgt spid="4">
                                            <p:txEl>
                                              <p:pRg st="10" end="10"/>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
                                            <p:txEl>
                                              <p:pRg st="11" end="11"/>
                                            </p:txEl>
                                          </p:spTgt>
                                        </p:tgtEl>
                                        <p:attrNameLst>
                                          <p:attrName>style.visibility</p:attrName>
                                        </p:attrNameLst>
                                      </p:cBhvr>
                                      <p:to>
                                        <p:strVal val="visible"/>
                                      </p:to>
                                    </p:set>
                                    <p:anim calcmode="lin" valueType="num">
                                      <p:cBhvr additive="base">
                                        <p:cTn id="49" dur="500" fill="hold"/>
                                        <p:tgtEl>
                                          <p:spTgt spid="4">
                                            <p:txEl>
                                              <p:pRg st="11" end="11"/>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
                                            <p:txEl>
                                              <p:pRg st="12" end="12"/>
                                            </p:txEl>
                                          </p:spTgt>
                                        </p:tgtEl>
                                        <p:attrNameLst>
                                          <p:attrName>style.visibility</p:attrName>
                                        </p:attrNameLst>
                                      </p:cBhvr>
                                      <p:to>
                                        <p:strVal val="visible"/>
                                      </p:to>
                                    </p:set>
                                    <p:anim calcmode="lin" valueType="num">
                                      <p:cBhvr additive="base">
                                        <p:cTn id="55" dur="500" fill="hold"/>
                                        <p:tgtEl>
                                          <p:spTgt spid="4">
                                            <p:txEl>
                                              <p:pRg st="12" end="12"/>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
                                            <p:txEl>
                                              <p:pRg st="13" end="13"/>
                                            </p:txEl>
                                          </p:spTgt>
                                        </p:tgtEl>
                                        <p:attrNameLst>
                                          <p:attrName>style.visibility</p:attrName>
                                        </p:attrNameLst>
                                      </p:cBhvr>
                                      <p:to>
                                        <p:strVal val="visible"/>
                                      </p:to>
                                    </p:set>
                                    <p:anim calcmode="lin" valueType="num">
                                      <p:cBhvr additive="base">
                                        <p:cTn id="61" dur="500" fill="hold"/>
                                        <p:tgtEl>
                                          <p:spTgt spid="4">
                                            <p:txEl>
                                              <p:pRg st="13" end="13"/>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grpId="0" nodeType="clickEffect">
                                  <p:stCondLst>
                                    <p:cond delay="0"/>
                                  </p:stCondLst>
                                  <p:childTnLst>
                                    <p:set>
                                      <p:cBhvr>
                                        <p:cTn id="66" dur="1" fill="hold">
                                          <p:stCondLst>
                                            <p:cond delay="0"/>
                                          </p:stCondLst>
                                        </p:cTn>
                                        <p:tgtEl>
                                          <p:spTgt spid="5"/>
                                        </p:tgtEl>
                                        <p:attrNameLst>
                                          <p:attrName>style.visibility</p:attrName>
                                        </p:attrNameLst>
                                      </p:cBhvr>
                                      <p:to>
                                        <p:strVal val="visible"/>
                                      </p:to>
                                    </p:set>
                                    <p:anim calcmode="lin" valueType="num">
                                      <p:cBhvr additive="base">
                                        <p:cTn id="67" dur="500" fill="hold"/>
                                        <p:tgtEl>
                                          <p:spTgt spid="5"/>
                                        </p:tgtEl>
                                        <p:attrNameLst>
                                          <p:attrName>ppt_x</p:attrName>
                                        </p:attrNameLst>
                                      </p:cBhvr>
                                      <p:tavLst>
                                        <p:tav tm="0">
                                          <p:val>
                                            <p:strVal val="1+#ppt_w/2"/>
                                          </p:val>
                                        </p:tav>
                                        <p:tav tm="100000">
                                          <p:val>
                                            <p:strVal val="#ppt_x"/>
                                          </p:val>
                                        </p:tav>
                                      </p:tavLst>
                                    </p:anim>
                                    <p:anim calcmode="lin" valueType="num">
                                      <p:cBhvr additive="base">
                                        <p:cTn id="6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4">
                                            <p:txEl>
                                              <p:pRg st="14" end="14"/>
                                            </p:txEl>
                                          </p:spTgt>
                                        </p:tgtEl>
                                        <p:attrNameLst>
                                          <p:attrName>style.visibility</p:attrName>
                                        </p:attrNameLst>
                                      </p:cBhvr>
                                      <p:to>
                                        <p:strVal val="visible"/>
                                      </p:to>
                                    </p:set>
                                    <p:anim calcmode="lin" valueType="num">
                                      <p:cBhvr additive="base">
                                        <p:cTn id="73" dur="500" fill="hold"/>
                                        <p:tgtEl>
                                          <p:spTgt spid="4">
                                            <p:txEl>
                                              <p:pRg st="14" end="14"/>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4">
                                            <p:txEl>
                                              <p:pRg st="14" end="1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Les aides de </a:t>
            </a:r>
            <a:r>
              <a:rPr lang="fr-FR" sz="3600" b="1" dirty="0" err="1" smtClean="0">
                <a:latin typeface="Arial" pitchFamily="34" charset="0"/>
                <a:cs typeface="Arial" pitchFamily="34" charset="0"/>
              </a:rPr>
              <a:t>minimis</a:t>
            </a:r>
            <a:r>
              <a:rPr lang="fr-FR" sz="3600" b="1" dirty="0" smtClean="0">
                <a:latin typeface="Arial" pitchFamily="34" charset="0"/>
                <a:cs typeface="Arial" pitchFamily="34" charset="0"/>
              </a:rPr>
              <a:t> (10) Transparence (suite)</a:t>
            </a:r>
            <a:endParaRPr lang="fr-FR" sz="3600" b="1" dirty="0">
              <a:latin typeface="Arial" pitchFamily="34" charset="0"/>
              <a:cs typeface="Arial" pitchFamily="34" charset="0"/>
            </a:endParaRPr>
          </a:p>
        </p:txBody>
      </p:sp>
      <p:sp>
        <p:nvSpPr>
          <p:cNvPr id="4" name="Rectangle 3"/>
          <p:cNvSpPr txBox="1">
            <a:spLocks noChangeArrowheads="1"/>
          </p:cNvSpPr>
          <p:nvPr/>
        </p:nvSpPr>
        <p:spPr>
          <a:xfrm>
            <a:off x="465139" y="1357298"/>
            <a:ext cx="8607455" cy="4500594"/>
          </a:xfrm>
          <a:prstGeom prst="rect">
            <a:avLst/>
          </a:prstGeom>
        </p:spPr>
        <p:txBody>
          <a:bodyPr vert="horz" lIns="91440" tIns="45720" rIns="91440" bIns="45720" rtlCol="0">
            <a:normAutofit fontScale="70000" lnSpcReduction="20000"/>
          </a:bodyPr>
          <a:lstStyle/>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2800" b="1" i="0" u="sng" strike="noStrike" kern="1200" cap="none" spc="0" normalizeH="0" baseline="0" noProof="0" dirty="0" smtClean="0">
                <a:ln>
                  <a:noFill/>
                </a:ln>
                <a:solidFill>
                  <a:schemeClr val="tx2"/>
                </a:solidFill>
                <a:effectLst/>
                <a:uLnTx/>
                <a:uFillTx/>
                <a:latin typeface="+mn-lt"/>
                <a:ea typeface="+mn-ea"/>
                <a:cs typeface="+mn-cs"/>
              </a:rPr>
              <a:t>CAPITAL</a:t>
            </a:r>
          </a:p>
          <a:p>
            <a:pPr marL="0" marR="0" lvl="0" indent="0" defTabSz="914400" rtl="0" eaLnBrk="1" fontAlgn="auto" latinLnBrk="0" hangingPunct="1">
              <a:lnSpc>
                <a:spcPct val="80000"/>
              </a:lnSpc>
              <a:spcBef>
                <a:spcPct val="20000"/>
              </a:spcBef>
              <a:spcAft>
                <a:spcPts val="0"/>
              </a:spcAft>
              <a:buClrTx/>
              <a:buSzTx/>
              <a:buFont typeface="Arial" charset="0"/>
              <a:buNone/>
              <a:tabLst/>
              <a:defRPr/>
            </a:pPr>
            <a:endParaRPr kumimoji="0" lang="fr-FR" sz="1400" b="1" i="0" u="sng"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Pas de possibilité de calculer l’ESB pour les intervention en capital, en fonds propres et quasi-fonds propres</a:t>
            </a:r>
          </a:p>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Le total des capitaux publics doit se limiter à 200 k€</a:t>
            </a:r>
          </a:p>
          <a:p>
            <a:pPr marL="0" marR="0" lvl="0" indent="0" defTabSz="914400" rtl="0" eaLnBrk="1" fontAlgn="auto" latinLnBrk="0" hangingPunct="1">
              <a:lnSpc>
                <a:spcPct val="80000"/>
              </a:lnSpc>
              <a:spcBef>
                <a:spcPct val="20000"/>
              </a:spcBef>
              <a:spcAft>
                <a:spcPts val="0"/>
              </a:spcAft>
              <a:buClrTx/>
              <a:buSzTx/>
              <a:buFont typeface="Arial" charset="0"/>
              <a:buNone/>
              <a:tabLst/>
              <a:defRPr/>
            </a:pPr>
            <a:endParaRPr kumimoji="0" lang="fr-FR" sz="24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2600" b="1" i="0" u="sng" strike="noStrike" kern="1200" cap="none" spc="0" normalizeH="0" baseline="0" noProof="0" dirty="0" smtClean="0">
                <a:ln>
                  <a:noFill/>
                </a:ln>
                <a:solidFill>
                  <a:schemeClr val="tx2"/>
                </a:solidFill>
                <a:effectLst/>
                <a:uLnTx/>
                <a:uFillTx/>
                <a:latin typeface="+mn-lt"/>
                <a:ea typeface="+mn-ea"/>
                <a:cs typeface="+mn-cs"/>
              </a:rPr>
              <a:t>GARANTIES :</a:t>
            </a:r>
          </a:p>
          <a:p>
            <a:pPr marL="0" marR="0" lvl="0" indent="0" defTabSz="914400" rtl="0" eaLnBrk="1" fontAlgn="auto" latinLnBrk="0" hangingPunct="1">
              <a:lnSpc>
                <a:spcPct val="80000"/>
              </a:lnSpc>
              <a:spcBef>
                <a:spcPct val="20000"/>
              </a:spcBef>
              <a:spcAft>
                <a:spcPts val="0"/>
              </a:spcAft>
              <a:buClrTx/>
              <a:buSzTx/>
              <a:buFont typeface="Arial" charset="0"/>
              <a:buNone/>
              <a:tabLst/>
              <a:defRPr/>
            </a:pPr>
            <a:endParaRPr kumimoji="0" lang="fr-FR" sz="1400" b="1" i="0" u="sng"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Possibilité de calculer l’ESB par méthode notifiée (n°N677/B2008)</a:t>
            </a: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endParaRPr kumimoji="0" lang="fr-FR" sz="14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CALCUL FORFAITAIRE DE L’ESB DES GARANTIES:  </a:t>
            </a:r>
            <a:r>
              <a:rPr kumimoji="0" lang="fr-FR" sz="2400" b="1" i="1" u="none" strike="noStrike" kern="1200" cap="none" spc="0" normalizeH="0" baseline="0" noProof="0" dirty="0" smtClean="0">
                <a:ln>
                  <a:noFill/>
                </a:ln>
                <a:solidFill>
                  <a:srgbClr val="FF0000"/>
                </a:solidFill>
                <a:effectLst/>
                <a:uLnTx/>
                <a:uFillTx/>
                <a:latin typeface="+mn-lt"/>
                <a:ea typeface="+mn-ea"/>
                <a:cs typeface="+mn-cs"/>
              </a:rPr>
              <a:t>3 Conditions</a:t>
            </a: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endParaRPr kumimoji="0" lang="fr-FR" sz="1400" b="1" i="1" u="none" strike="noStrike" kern="1200" cap="none" spc="0" normalizeH="0" baseline="0" noProof="0" dirty="0" smtClean="0">
              <a:ln>
                <a:noFill/>
              </a:ln>
              <a:solidFill>
                <a:srgbClr val="FF0000"/>
              </a:solidFill>
              <a:effectLst/>
              <a:uLnTx/>
              <a:uFillTx/>
              <a:latin typeface="+mn-lt"/>
              <a:ea typeface="+mn-ea"/>
              <a:cs typeface="+mn-cs"/>
            </a:endParaRPr>
          </a:p>
          <a:p>
            <a:pPr marL="457200" marR="0" lvl="0" indent="-457200" defTabSz="914400" rtl="0" eaLnBrk="1" fontAlgn="auto" latinLnBrk="0" hangingPunct="1">
              <a:lnSpc>
                <a:spcPct val="80000"/>
              </a:lnSpc>
              <a:spcBef>
                <a:spcPct val="20000"/>
              </a:spcBef>
              <a:spcAft>
                <a:spcPts val="0"/>
              </a:spcAft>
              <a:buClrTx/>
              <a:buSzTx/>
              <a:buFont typeface="Arial" pitchFamily="34" charset="0"/>
              <a:buAutoNum type="arabicParenR"/>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Prêt garanti à 80% au maximum </a:t>
            </a:r>
          </a:p>
          <a:p>
            <a:pPr marL="457200" marR="0" lvl="0" indent="-457200" defTabSz="914400" rtl="0" eaLnBrk="1" fontAlgn="auto" latinLnBrk="0" hangingPunct="1">
              <a:lnSpc>
                <a:spcPct val="80000"/>
              </a:lnSpc>
              <a:spcBef>
                <a:spcPct val="20000"/>
              </a:spcBef>
              <a:spcAft>
                <a:spcPts val="0"/>
              </a:spcAft>
              <a:buClrTx/>
              <a:buSzTx/>
              <a:buFont typeface="Arial" pitchFamily="34" charset="0"/>
              <a:buAutoNum type="arabicParenR"/>
              <a:tabLst/>
              <a:defRPr/>
            </a:pPr>
            <a:r>
              <a:rPr kumimoji="0" lang="fr-FR" sz="2400" b="1" i="0" u="none" strike="noStrike" kern="1200" cap="none" spc="0" normalizeH="0" baseline="0" noProof="0" dirty="0" smtClean="0">
                <a:ln>
                  <a:noFill/>
                </a:ln>
                <a:solidFill>
                  <a:srgbClr val="FF0000"/>
                </a:solidFill>
                <a:effectLst/>
                <a:uLnTx/>
                <a:uFillTx/>
                <a:latin typeface="+mn-lt"/>
                <a:ea typeface="+mn-ea"/>
                <a:cs typeface="+mn-cs"/>
              </a:rPr>
              <a:t>Garantie limitée à 5 ANS</a:t>
            </a:r>
          </a:p>
          <a:p>
            <a:pPr marL="457200" marR="0" lvl="0" indent="-457200" defTabSz="914400" rtl="0" eaLnBrk="1" fontAlgn="auto" latinLnBrk="0" hangingPunct="1">
              <a:lnSpc>
                <a:spcPct val="80000"/>
              </a:lnSpc>
              <a:spcBef>
                <a:spcPct val="20000"/>
              </a:spcBef>
              <a:spcAft>
                <a:spcPts val="0"/>
              </a:spcAft>
              <a:buClrTx/>
              <a:buSzTx/>
              <a:buFont typeface="Arial" charset="0"/>
              <a:buAutoNum type="arabicParenR" startAt="3"/>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Garantie limitée à 1,5 M€ </a:t>
            </a:r>
          </a:p>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Alors la garantie = 200 K€ d’ESB</a:t>
            </a: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En tenant compte de 13% de taux de défaut net </a:t>
            </a:r>
          </a:p>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0,75M€ de garantie max pour le transport = 100 k€ d’ESB</a:t>
            </a:r>
          </a:p>
          <a:p>
            <a:pPr marL="0" marR="0" lvl="0" indent="0" defTabSz="914400" rtl="0" eaLnBrk="1" fontAlgn="auto" latinLnBrk="0" hangingPunct="1">
              <a:lnSpc>
                <a:spcPct val="80000"/>
              </a:lnSpc>
              <a:spcBef>
                <a:spcPct val="20000"/>
              </a:spcBef>
              <a:spcAft>
                <a:spcPts val="0"/>
              </a:spcAft>
              <a:buClrTx/>
              <a:buSzTx/>
              <a:buFont typeface="Arial" charset="0"/>
              <a:buNone/>
              <a:tabLst/>
              <a:defRPr/>
            </a:pPr>
            <a:endParaRPr kumimoji="0" lang="fr-FR" sz="24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2400" b="1" i="0" u="none" strike="noStrike" kern="1200" cap="none" spc="0" normalizeH="0" baseline="0" noProof="0" dirty="0" smtClean="0">
                <a:ln>
                  <a:noFill/>
                </a:ln>
                <a:solidFill>
                  <a:srgbClr val="FF0000"/>
                </a:solidFill>
                <a:effectLst/>
                <a:uLnTx/>
                <a:uFillTx/>
                <a:latin typeface="+mn-lt"/>
                <a:ea typeface="+mn-ea"/>
                <a:cs typeface="+mn-cs"/>
              </a:rPr>
              <a:t>Si prêt ou garantie couvrent des montants moins élevés ou durée plus courte appliquer la méthode suivante:</a:t>
            </a:r>
          </a:p>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2400" b="0" i="0" u="none" strike="noStrike" kern="1200" cap="none" spc="0" normalizeH="0" baseline="0" noProof="0" dirty="0" smtClean="0">
                <a:ln>
                  <a:noFill/>
                </a:ln>
                <a:solidFill>
                  <a:srgbClr val="FF0000"/>
                </a:solidFill>
                <a:effectLst/>
                <a:uLnTx/>
                <a:uFillTx/>
                <a:latin typeface="+mn-lt"/>
                <a:ea typeface="+mn-ea"/>
                <a:cs typeface="+mn-cs"/>
              </a:rPr>
              <a:t>(montant Prêt /1000000) x (durée prêt/5 ans) x 200000 </a:t>
            </a:r>
          </a:p>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2400" b="0" i="0" u="none" strike="noStrike" kern="1200" cap="none" spc="0" normalizeH="0" baseline="0" noProof="0" dirty="0" smtClean="0">
                <a:ln>
                  <a:noFill/>
                </a:ln>
                <a:solidFill>
                  <a:srgbClr val="FF0000"/>
                </a:solidFill>
                <a:effectLst/>
                <a:uLnTx/>
                <a:uFillTx/>
                <a:latin typeface="+mn-lt"/>
                <a:ea typeface="+mn-ea"/>
                <a:cs typeface="+mn-cs"/>
              </a:rPr>
              <a:t>(montant garanti/1500000) x (durée garantie/5ans) x 200000</a:t>
            </a:r>
          </a:p>
        </p:txBody>
      </p:sp>
      <p:sp>
        <p:nvSpPr>
          <p:cNvPr id="5" name="Flèche gauche 4"/>
          <p:cNvSpPr/>
          <p:nvPr/>
        </p:nvSpPr>
        <p:spPr>
          <a:xfrm>
            <a:off x="4000496" y="3580483"/>
            <a:ext cx="4214842" cy="634335"/>
          </a:xfrm>
          <a:prstGeom prst="leftArrow">
            <a:avLst>
              <a:gd name="adj1" fmla="val 65754"/>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2000" b="1" dirty="0" smtClean="0"/>
          </a:p>
          <a:p>
            <a:r>
              <a:rPr lang="fr-FR" sz="2400" b="1" dirty="0" smtClean="0"/>
              <a:t>ESB = 13 % DE LA GARANTIE</a:t>
            </a:r>
          </a:p>
          <a:p>
            <a:endParaRPr lang="fr-FR" sz="2000" dirty="0"/>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15</a:t>
            </a:fld>
            <a:endParaRPr lang="fr-FR"/>
          </a:p>
        </p:txBody>
      </p:sp>
      <p:sp>
        <p:nvSpPr>
          <p:cNvPr id="2" name="Espace réservé de la date 1"/>
          <p:cNvSpPr>
            <a:spLocks noGrp="1"/>
          </p:cNvSpPr>
          <p:nvPr>
            <p:ph type="dt" sz="half" idx="10"/>
          </p:nvPr>
        </p:nvSpPr>
        <p:spPr/>
        <p:txBody>
          <a:bodyPr/>
          <a:lstStyle/>
          <a:p>
            <a:fld id="{19137D7C-1412-EF4D-9708-BA9B7A5D1870}" type="datetime1">
              <a:rPr lang="fr-FR" smtClean="0"/>
              <a:t>18/11/2016</a:t>
            </a:fld>
            <a:endParaRPr lang="fr-FR"/>
          </a:p>
        </p:txBody>
      </p:sp>
      <p:pic>
        <p:nvPicPr>
          <p:cNvPr id="9" name="Image 8"/>
          <p:cNvPicPr>
            <a:picLocks noChangeAspect="1"/>
          </p:cNvPicPr>
          <p:nvPr/>
        </p:nvPicPr>
        <p:blipFill>
          <a:blip r:embed="rId2"/>
          <a:stretch>
            <a:fillRect/>
          </a:stretch>
        </p:blipFill>
        <p:spPr>
          <a:xfrm>
            <a:off x="3388877" y="65060"/>
            <a:ext cx="5755123" cy="402371"/>
          </a:xfrm>
          <a:prstGeom prst="rect">
            <a:avLst/>
          </a:prstGeom>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 calcmode="lin" valueType="num">
                                      <p:cBhvr additive="base">
                                        <p:cTn id="25" dur="500" fill="hold"/>
                                        <p:tgtEl>
                                          <p:spTgt spid="4">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 calcmode="lin" valueType="num">
                                      <p:cBhvr additive="base">
                                        <p:cTn id="31" dur="500" fill="hold"/>
                                        <p:tgtEl>
                                          <p:spTgt spid="4">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
                                            <p:txEl>
                                              <p:pRg st="9" end="9"/>
                                            </p:txEl>
                                          </p:spTgt>
                                        </p:tgtEl>
                                        <p:attrNameLst>
                                          <p:attrName>style.visibility</p:attrName>
                                        </p:attrNameLst>
                                      </p:cBhvr>
                                      <p:to>
                                        <p:strVal val="visible"/>
                                      </p:to>
                                    </p:set>
                                    <p:anim calcmode="lin" valueType="num">
                                      <p:cBhvr additive="base">
                                        <p:cTn id="37" dur="500" fill="hold"/>
                                        <p:tgtEl>
                                          <p:spTgt spid="4">
                                            <p:txEl>
                                              <p:pRg st="9" end="9"/>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
                                            <p:txEl>
                                              <p:pRg st="11" end="11"/>
                                            </p:txEl>
                                          </p:spTgt>
                                        </p:tgtEl>
                                        <p:attrNameLst>
                                          <p:attrName>style.visibility</p:attrName>
                                        </p:attrNameLst>
                                      </p:cBhvr>
                                      <p:to>
                                        <p:strVal val="visible"/>
                                      </p:to>
                                    </p:set>
                                    <p:anim calcmode="lin" valueType="num">
                                      <p:cBhvr additive="base">
                                        <p:cTn id="43" dur="500" fill="hold"/>
                                        <p:tgtEl>
                                          <p:spTgt spid="4">
                                            <p:txEl>
                                              <p:pRg st="11" end="11"/>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
                                            <p:txEl>
                                              <p:pRg st="12" end="12"/>
                                            </p:txEl>
                                          </p:spTgt>
                                        </p:tgtEl>
                                        <p:attrNameLst>
                                          <p:attrName>style.visibility</p:attrName>
                                        </p:attrNameLst>
                                      </p:cBhvr>
                                      <p:to>
                                        <p:strVal val="visible"/>
                                      </p:to>
                                    </p:set>
                                    <p:anim calcmode="lin" valueType="num">
                                      <p:cBhvr additive="base">
                                        <p:cTn id="49" dur="500" fill="hold"/>
                                        <p:tgtEl>
                                          <p:spTgt spid="4">
                                            <p:txEl>
                                              <p:pRg st="12" end="12"/>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
                                            <p:txEl>
                                              <p:pRg st="13" end="13"/>
                                            </p:txEl>
                                          </p:spTgt>
                                        </p:tgtEl>
                                        <p:attrNameLst>
                                          <p:attrName>style.visibility</p:attrName>
                                        </p:attrNameLst>
                                      </p:cBhvr>
                                      <p:to>
                                        <p:strVal val="visible"/>
                                      </p:to>
                                    </p:set>
                                    <p:anim calcmode="lin" valueType="num">
                                      <p:cBhvr additive="base">
                                        <p:cTn id="55" dur="500" fill="hold"/>
                                        <p:tgtEl>
                                          <p:spTgt spid="4">
                                            <p:txEl>
                                              <p:pRg st="13" end="13"/>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
                                            <p:txEl>
                                              <p:pRg st="14" end="14"/>
                                            </p:txEl>
                                          </p:spTgt>
                                        </p:tgtEl>
                                        <p:attrNameLst>
                                          <p:attrName>style.visibility</p:attrName>
                                        </p:attrNameLst>
                                      </p:cBhvr>
                                      <p:to>
                                        <p:strVal val="visible"/>
                                      </p:to>
                                    </p:set>
                                    <p:anim calcmode="lin" valueType="num">
                                      <p:cBhvr additive="base">
                                        <p:cTn id="61" dur="500" fill="hold"/>
                                        <p:tgtEl>
                                          <p:spTgt spid="4">
                                            <p:txEl>
                                              <p:pRg st="14" end="14"/>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
                                            <p:txEl>
                                              <p:pRg st="14" end="14"/>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4">
                                            <p:txEl>
                                              <p:pRg st="15" end="15"/>
                                            </p:txEl>
                                          </p:spTgt>
                                        </p:tgtEl>
                                        <p:attrNameLst>
                                          <p:attrName>style.visibility</p:attrName>
                                        </p:attrNameLst>
                                      </p:cBhvr>
                                      <p:to>
                                        <p:strVal val="visible"/>
                                      </p:to>
                                    </p:set>
                                    <p:anim calcmode="lin" valueType="num">
                                      <p:cBhvr additive="base">
                                        <p:cTn id="67" dur="500" fill="hold"/>
                                        <p:tgtEl>
                                          <p:spTgt spid="4">
                                            <p:txEl>
                                              <p:pRg st="15" end="15"/>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4">
                                            <p:txEl>
                                              <p:pRg st="15" end="15"/>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grpId="0" nodeType="clickEffect">
                                  <p:stCondLst>
                                    <p:cond delay="0"/>
                                  </p:stCondLst>
                                  <p:childTnLst>
                                    <p:set>
                                      <p:cBhvr>
                                        <p:cTn id="72" dur="1" fill="hold">
                                          <p:stCondLst>
                                            <p:cond delay="0"/>
                                          </p:stCondLst>
                                        </p:cTn>
                                        <p:tgtEl>
                                          <p:spTgt spid="5"/>
                                        </p:tgtEl>
                                        <p:attrNameLst>
                                          <p:attrName>style.visibility</p:attrName>
                                        </p:attrNameLst>
                                      </p:cBhvr>
                                      <p:to>
                                        <p:strVal val="visible"/>
                                      </p:to>
                                    </p:set>
                                    <p:anim calcmode="lin" valueType="num">
                                      <p:cBhvr additive="base">
                                        <p:cTn id="73" dur="500" fill="hold"/>
                                        <p:tgtEl>
                                          <p:spTgt spid="5"/>
                                        </p:tgtEl>
                                        <p:attrNameLst>
                                          <p:attrName>ppt_x</p:attrName>
                                        </p:attrNameLst>
                                      </p:cBhvr>
                                      <p:tavLst>
                                        <p:tav tm="0">
                                          <p:val>
                                            <p:strVal val="1+#ppt_w/2"/>
                                          </p:val>
                                        </p:tav>
                                        <p:tav tm="100000">
                                          <p:val>
                                            <p:strVal val="#ppt_x"/>
                                          </p:val>
                                        </p:tav>
                                      </p:tavLst>
                                    </p:anim>
                                    <p:anim calcmode="lin" valueType="num">
                                      <p:cBhvr additive="base">
                                        <p:cTn id="7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4">
                                            <p:txEl>
                                              <p:pRg st="16" end="16"/>
                                            </p:txEl>
                                          </p:spTgt>
                                        </p:tgtEl>
                                        <p:attrNameLst>
                                          <p:attrName>style.visibility</p:attrName>
                                        </p:attrNameLst>
                                      </p:cBhvr>
                                      <p:to>
                                        <p:strVal val="visible"/>
                                      </p:to>
                                    </p:set>
                                    <p:anim calcmode="lin" valueType="num">
                                      <p:cBhvr additive="base">
                                        <p:cTn id="79" dur="500" fill="hold"/>
                                        <p:tgtEl>
                                          <p:spTgt spid="4">
                                            <p:txEl>
                                              <p:pRg st="16" end="16"/>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4">
                                            <p:txEl>
                                              <p:pRg st="16" end="16"/>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4">
                                            <p:txEl>
                                              <p:pRg st="18" end="18"/>
                                            </p:txEl>
                                          </p:spTgt>
                                        </p:tgtEl>
                                        <p:attrNameLst>
                                          <p:attrName>style.visibility</p:attrName>
                                        </p:attrNameLst>
                                      </p:cBhvr>
                                      <p:to>
                                        <p:strVal val="visible"/>
                                      </p:to>
                                    </p:set>
                                    <p:anim calcmode="lin" valueType="num">
                                      <p:cBhvr additive="base">
                                        <p:cTn id="85" dur="500" fill="hold"/>
                                        <p:tgtEl>
                                          <p:spTgt spid="4">
                                            <p:txEl>
                                              <p:pRg st="18" end="18"/>
                                            </p:txEl>
                                          </p:spTgt>
                                        </p:tgtEl>
                                        <p:attrNameLst>
                                          <p:attrName>ppt_x</p:attrName>
                                        </p:attrNameLst>
                                      </p:cBhvr>
                                      <p:tavLst>
                                        <p:tav tm="0">
                                          <p:val>
                                            <p:strVal val="0-#ppt_w/2"/>
                                          </p:val>
                                        </p:tav>
                                        <p:tav tm="100000">
                                          <p:val>
                                            <p:strVal val="#ppt_x"/>
                                          </p:val>
                                        </p:tav>
                                      </p:tavLst>
                                    </p:anim>
                                    <p:anim calcmode="lin" valueType="num">
                                      <p:cBhvr additive="base">
                                        <p:cTn id="86" dur="500" fill="hold"/>
                                        <p:tgtEl>
                                          <p:spTgt spid="4">
                                            <p:txEl>
                                              <p:pRg st="18" end="18"/>
                                            </p:txEl>
                                          </p:spTgt>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4">
                                            <p:txEl>
                                              <p:pRg st="19" end="19"/>
                                            </p:txEl>
                                          </p:spTgt>
                                        </p:tgtEl>
                                        <p:attrNameLst>
                                          <p:attrName>style.visibility</p:attrName>
                                        </p:attrNameLst>
                                      </p:cBhvr>
                                      <p:to>
                                        <p:strVal val="visible"/>
                                      </p:to>
                                    </p:set>
                                    <p:anim calcmode="lin" valueType="num">
                                      <p:cBhvr additive="base">
                                        <p:cTn id="91" dur="500" fill="hold"/>
                                        <p:tgtEl>
                                          <p:spTgt spid="4">
                                            <p:txEl>
                                              <p:pRg st="19" end="19"/>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4">
                                            <p:txEl>
                                              <p:pRg st="19" end="19"/>
                                            </p:txEl>
                                          </p:spTgt>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4">
                                            <p:txEl>
                                              <p:pRg st="20" end="20"/>
                                            </p:txEl>
                                          </p:spTgt>
                                        </p:tgtEl>
                                        <p:attrNameLst>
                                          <p:attrName>style.visibility</p:attrName>
                                        </p:attrNameLst>
                                      </p:cBhvr>
                                      <p:to>
                                        <p:strVal val="visible"/>
                                      </p:to>
                                    </p:set>
                                    <p:anim calcmode="lin" valueType="num">
                                      <p:cBhvr additive="base">
                                        <p:cTn id="97" dur="500" fill="hold"/>
                                        <p:tgtEl>
                                          <p:spTgt spid="4">
                                            <p:txEl>
                                              <p:pRg st="20" end="20"/>
                                            </p:tx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4">
                                            <p:txEl>
                                              <p:pRg st="20" end="2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DE MINIMIS (11) – les autres aides de </a:t>
            </a:r>
            <a:r>
              <a:rPr lang="fr-FR" sz="3600" b="1" dirty="0" err="1" smtClean="0">
                <a:latin typeface="Arial" pitchFamily="34" charset="0"/>
                <a:cs typeface="Arial" pitchFamily="34" charset="0"/>
              </a:rPr>
              <a:t>minimis</a:t>
            </a:r>
            <a:endParaRPr lang="fr-FR" sz="3600" b="1" dirty="0">
              <a:latin typeface="Arial" pitchFamily="34" charset="0"/>
              <a:cs typeface="Arial" pitchFamily="34" charset="0"/>
            </a:endParaRPr>
          </a:p>
        </p:txBody>
      </p:sp>
      <p:sp>
        <p:nvSpPr>
          <p:cNvPr id="4" name="Rectangle 1027"/>
          <p:cNvSpPr txBox="1">
            <a:spLocks noChangeArrowheads="1"/>
          </p:cNvSpPr>
          <p:nvPr/>
        </p:nvSpPr>
        <p:spPr>
          <a:xfrm>
            <a:off x="142844" y="1214422"/>
            <a:ext cx="8964613" cy="5000660"/>
          </a:xfrm>
          <a:prstGeom prst="rect">
            <a:avLst/>
          </a:prstGeom>
        </p:spPr>
        <p:txBody>
          <a:bodyPr vert="horz" lIns="91440" tIns="45720" rIns="91440" bIns="45720" rtlCol="0">
            <a:normAutofit fontScale="70000" lnSpcReduction="20000"/>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sng" strike="noStrike" kern="1200" cap="none" spc="0" normalizeH="0" baseline="0" noProof="0" dirty="0" smtClean="0">
                <a:ln>
                  <a:noFill/>
                </a:ln>
                <a:solidFill>
                  <a:srgbClr val="00B050"/>
                </a:solidFill>
                <a:effectLst/>
                <a:uLnTx/>
                <a:uFillTx/>
                <a:latin typeface="+mn-lt"/>
                <a:ea typeface="+mn-ea"/>
                <a:cs typeface="+mn-cs"/>
              </a:rPr>
              <a:t>De </a:t>
            </a:r>
            <a:r>
              <a:rPr kumimoji="0" lang="fr-FR" sz="2800" b="1" i="0" u="sng" strike="noStrike" kern="1200" cap="none" spc="0" normalizeH="0" baseline="0" noProof="0" dirty="0" err="1" smtClean="0">
                <a:ln>
                  <a:noFill/>
                </a:ln>
                <a:solidFill>
                  <a:srgbClr val="00B050"/>
                </a:solidFill>
                <a:effectLst/>
                <a:uLnTx/>
                <a:uFillTx/>
                <a:latin typeface="+mn-lt"/>
                <a:ea typeface="+mn-ea"/>
                <a:cs typeface="+mn-cs"/>
              </a:rPr>
              <a:t>minimis</a:t>
            </a:r>
            <a:r>
              <a:rPr kumimoji="0" lang="fr-FR" sz="2800" b="1" i="0" u="sng" strike="noStrike" kern="1200" cap="none" spc="0" normalizeH="0" baseline="0" noProof="0" dirty="0" smtClean="0">
                <a:ln>
                  <a:noFill/>
                </a:ln>
                <a:solidFill>
                  <a:srgbClr val="00B050"/>
                </a:solidFill>
                <a:effectLst/>
                <a:uLnTx/>
                <a:uFillTx/>
                <a:latin typeface="+mn-lt"/>
                <a:ea typeface="+mn-ea"/>
                <a:cs typeface="+mn-cs"/>
              </a:rPr>
              <a:t> « PECHE » </a:t>
            </a:r>
            <a:endParaRPr kumimoji="0" lang="fr-FR" sz="2800" b="0" i="0" u="none" strike="noStrike" kern="1200" cap="none" spc="0" normalizeH="0" baseline="0" noProof="0" dirty="0" smtClean="0">
              <a:ln>
                <a:noFill/>
              </a:ln>
              <a:solidFill>
                <a:srgbClr val="00B050"/>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rgbClr val="00B050"/>
                </a:solidFill>
                <a:effectLst/>
                <a:uLnTx/>
                <a:uFillTx/>
                <a:latin typeface="+mn-lt"/>
                <a:ea typeface="+mn-ea"/>
                <a:cs typeface="+mn-cs"/>
              </a:rPr>
              <a:t>RÈGLEMENT (UE) No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717/2014 </a:t>
            </a:r>
            <a:r>
              <a:rPr kumimoji="0" lang="fr-FR" sz="2800" b="1" i="0" u="none" strike="noStrike" kern="1200" cap="none" spc="0" normalizeH="0" baseline="0" noProof="0" dirty="0" smtClean="0">
                <a:ln>
                  <a:noFill/>
                </a:ln>
                <a:solidFill>
                  <a:srgbClr val="00B050"/>
                </a:solidFill>
                <a:effectLst/>
                <a:uLnTx/>
                <a:uFillTx/>
                <a:latin typeface="+mn-lt"/>
                <a:ea typeface="+mn-ea"/>
                <a:cs typeface="+mn-cs"/>
              </a:rPr>
              <a:t>DE LA COMMISSION du 27 juin 2014 </a:t>
            </a:r>
            <a:endParaRPr kumimoji="0" lang="fr-FR" sz="2800" b="0" i="0" u="sng" strike="noStrike" kern="1200" cap="none" spc="0" normalizeH="0" baseline="0" noProof="0" dirty="0" smtClean="0">
              <a:ln>
                <a:noFill/>
              </a:ln>
              <a:solidFill>
                <a:srgbClr val="00B050"/>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rgbClr val="00B050"/>
                </a:solidFill>
                <a:effectLst/>
                <a:uLnTx/>
                <a:uFillTx/>
                <a:latin typeface="+mn-lt"/>
                <a:ea typeface="+mn-ea"/>
                <a:cs typeface="+mn-cs"/>
              </a:rPr>
              <a:t>30000 €</a:t>
            </a:r>
            <a:r>
              <a:rPr kumimoji="0" lang="fr-FR" sz="2800" b="0" i="0" u="none" strike="noStrike" kern="1200" cap="none" spc="0" normalizeH="0" baseline="0" noProof="0" dirty="0" smtClean="0">
                <a:ln>
                  <a:noFill/>
                </a:ln>
                <a:solidFill>
                  <a:srgbClr val="00B050"/>
                </a:solidFill>
                <a:effectLst/>
                <a:uLnTx/>
                <a:uFillTx/>
                <a:latin typeface="+mn-lt"/>
                <a:ea typeface="+mn-ea"/>
                <a:cs typeface="+mn-cs"/>
              </a:rPr>
              <a:t> par entreprise UNIQUE sur </a:t>
            </a:r>
            <a:r>
              <a:rPr kumimoji="0" lang="fr-FR" sz="2800" b="1" i="0" u="sng" strike="noStrike" kern="1200" cap="none" spc="0" normalizeH="0" baseline="0" noProof="0" dirty="0" smtClean="0">
                <a:ln>
                  <a:noFill/>
                </a:ln>
                <a:solidFill>
                  <a:srgbClr val="00B050"/>
                </a:solidFill>
                <a:effectLst/>
                <a:uLnTx/>
                <a:uFillTx/>
                <a:latin typeface="+mn-lt"/>
                <a:ea typeface="+mn-ea"/>
                <a:cs typeface="+mn-cs"/>
              </a:rPr>
              <a:t>3 exercices fiscaux</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lang="fr-FR" sz="2800" b="1" i="1" dirty="0" smtClean="0">
                <a:solidFill>
                  <a:srgbClr val="00B050"/>
                </a:solidFill>
              </a:rPr>
              <a:t>-&gt; ce montant est cumulable avec d’autres aides d’Etat sur une assiette différente</a:t>
            </a:r>
            <a:endParaRPr kumimoji="0" lang="fr-FR" sz="2800" b="1" i="1" strike="noStrike" kern="1200" cap="none" spc="0" normalizeH="0" baseline="0" noProof="0" dirty="0" smtClean="0">
              <a:ln>
                <a:noFill/>
              </a:ln>
              <a:solidFill>
                <a:srgbClr val="00B050"/>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1000" b="0" i="0" u="none" strike="noStrike" kern="1200" cap="none" spc="0" normalizeH="0" baseline="0" noProof="0" dirty="0" smtClean="0">
              <a:ln>
                <a:noFill/>
              </a:ln>
              <a:solidFill>
                <a:srgbClr val="00B050"/>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sng" strike="noStrike" kern="1200" cap="none" spc="0" normalizeH="0" baseline="0" noProof="0" dirty="0" smtClean="0">
                <a:ln>
                  <a:noFill/>
                </a:ln>
                <a:solidFill>
                  <a:srgbClr val="00B050"/>
                </a:solidFill>
                <a:effectLst/>
                <a:uLnTx/>
                <a:uFillTx/>
                <a:latin typeface="+mn-lt"/>
                <a:ea typeface="+mn-ea"/>
                <a:cs typeface="+mn-cs"/>
              </a:rPr>
              <a:t>De </a:t>
            </a:r>
            <a:r>
              <a:rPr kumimoji="0" lang="fr-FR" sz="2800" b="1" i="0" u="sng" strike="noStrike" kern="1200" cap="none" spc="0" normalizeH="0" baseline="0" noProof="0" dirty="0" err="1" smtClean="0">
                <a:ln>
                  <a:noFill/>
                </a:ln>
                <a:solidFill>
                  <a:srgbClr val="00B050"/>
                </a:solidFill>
                <a:effectLst/>
                <a:uLnTx/>
                <a:uFillTx/>
                <a:latin typeface="+mn-lt"/>
                <a:ea typeface="+mn-ea"/>
                <a:cs typeface="+mn-cs"/>
              </a:rPr>
              <a:t>minimis</a:t>
            </a:r>
            <a:r>
              <a:rPr kumimoji="0" lang="fr-FR" sz="2800" b="1" i="0" u="sng" strike="noStrike" kern="1200" cap="none" spc="0" normalizeH="0" baseline="0" noProof="0" dirty="0" smtClean="0">
                <a:ln>
                  <a:noFill/>
                </a:ln>
                <a:solidFill>
                  <a:srgbClr val="00B050"/>
                </a:solidFill>
                <a:effectLst/>
                <a:uLnTx/>
                <a:uFillTx/>
                <a:latin typeface="+mn-lt"/>
                <a:ea typeface="+mn-ea"/>
                <a:cs typeface="+mn-cs"/>
              </a:rPr>
              <a:t> « AGRICOLE » RGT </a:t>
            </a:r>
            <a:r>
              <a:rPr kumimoji="0" lang="fr-FR" sz="2800" b="1" i="0" u="sng" strike="noStrike" kern="1200" cap="none" spc="0" normalizeH="0" baseline="0" noProof="0" dirty="0" smtClean="0">
                <a:ln>
                  <a:noFill/>
                </a:ln>
                <a:solidFill>
                  <a:srgbClr val="FF0000"/>
                </a:solidFill>
                <a:effectLst/>
                <a:uLnTx/>
                <a:uFillTx/>
                <a:latin typeface="+mn-lt"/>
                <a:ea typeface="+mn-ea"/>
                <a:cs typeface="+mn-cs"/>
              </a:rPr>
              <a:t>n°1408/2013 </a:t>
            </a:r>
            <a:r>
              <a:rPr kumimoji="0" lang="fr-FR" sz="2800" b="1" i="0" u="none" strike="noStrike" kern="1200" cap="none" spc="0" normalizeH="0" baseline="0" noProof="0" dirty="0" smtClean="0">
                <a:ln>
                  <a:noFill/>
                </a:ln>
                <a:solidFill>
                  <a:srgbClr val="00B050"/>
                </a:solidFill>
                <a:effectLst/>
                <a:uLnTx/>
                <a:uFillTx/>
                <a:latin typeface="+mn-lt"/>
                <a:ea typeface="+mn-ea"/>
                <a:cs typeface="+mn-cs"/>
              </a:rPr>
              <a:t>du 18 décembre 2013</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0" i="0" u="none" strike="noStrike" kern="1200" cap="none" spc="0" normalizeH="0" baseline="0" noProof="0" dirty="0" smtClean="0">
                <a:ln>
                  <a:noFill/>
                </a:ln>
                <a:solidFill>
                  <a:srgbClr val="00B050"/>
                </a:solidFill>
                <a:effectLst/>
                <a:uLnTx/>
                <a:uFillTx/>
                <a:latin typeface="+mn-lt"/>
                <a:ea typeface="+mn-ea"/>
                <a:cs typeface="+mn-cs"/>
              </a:rPr>
              <a:t>Applicable jusqu’au 31 décembre 2020</a:t>
            </a: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2800" b="0" i="0" u="none" strike="noStrike" kern="1200" cap="none" spc="0" normalizeH="0" baseline="0" noProof="0" dirty="0" smtClean="0">
                <a:ln>
                  <a:noFill/>
                </a:ln>
                <a:solidFill>
                  <a:srgbClr val="00B050"/>
                </a:solidFill>
                <a:effectLst/>
                <a:uLnTx/>
                <a:uFillTx/>
                <a:latin typeface="+mn-lt"/>
                <a:ea typeface="+mn-ea"/>
                <a:cs typeface="+mn-cs"/>
              </a:rPr>
              <a:t>-&gt; </a:t>
            </a:r>
            <a:r>
              <a:rPr kumimoji="0" lang="fr-FR" sz="2800" b="1" i="0" u="none" strike="noStrike" kern="1200" cap="none" spc="0" normalizeH="0" baseline="0" noProof="0" dirty="0" smtClean="0">
                <a:ln>
                  <a:noFill/>
                </a:ln>
                <a:solidFill>
                  <a:srgbClr val="00B050"/>
                </a:solidFill>
                <a:effectLst/>
                <a:uLnTx/>
                <a:uFillTx/>
                <a:latin typeface="+mn-lt"/>
                <a:ea typeface="+mn-ea"/>
                <a:cs typeface="+mn-cs"/>
              </a:rPr>
              <a:t>15000 € </a:t>
            </a:r>
            <a:r>
              <a:rPr kumimoji="0" lang="fr-FR" sz="2800" b="0" i="0" u="none" strike="noStrike" kern="1200" cap="none" spc="0" normalizeH="0" baseline="0" noProof="0" dirty="0" smtClean="0">
                <a:ln>
                  <a:noFill/>
                </a:ln>
                <a:solidFill>
                  <a:srgbClr val="00B050"/>
                </a:solidFill>
                <a:effectLst/>
                <a:uLnTx/>
                <a:uFillTx/>
                <a:latin typeface="+mn-lt"/>
                <a:ea typeface="+mn-ea"/>
                <a:cs typeface="+mn-cs"/>
              </a:rPr>
              <a:t>par entreprise UNIQUE </a:t>
            </a:r>
            <a:r>
              <a:rPr kumimoji="0" lang="fr-FR" sz="2800" b="1" i="0" u="sng" strike="noStrike" kern="1200" cap="none" spc="0" normalizeH="0" baseline="0" noProof="0" dirty="0" smtClean="0">
                <a:ln>
                  <a:noFill/>
                </a:ln>
                <a:solidFill>
                  <a:srgbClr val="00B050"/>
                </a:solidFill>
                <a:effectLst/>
                <a:uLnTx/>
                <a:uFillTx/>
                <a:latin typeface="+mn-lt"/>
                <a:ea typeface="+mn-ea"/>
                <a:cs typeface="+mn-cs"/>
              </a:rPr>
              <a:t>sur 3 exercices fiscaux</a:t>
            </a: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2800" b="1" i="0" u="none" strike="noStrike" kern="1200" cap="none" spc="0" normalizeH="0" baseline="0" noProof="0" dirty="0" smtClean="0">
                <a:ln>
                  <a:noFill/>
                </a:ln>
                <a:solidFill>
                  <a:srgbClr val="00B050"/>
                </a:solidFill>
                <a:effectLst/>
                <a:uLnTx/>
                <a:uFillTx/>
                <a:latin typeface="+mn-lt"/>
                <a:ea typeface="+mn-ea"/>
                <a:cs typeface="+mn-cs"/>
              </a:rPr>
              <a:t>Sans dépasser 722 M€ sur 3 ans au niveau national</a:t>
            </a:r>
          </a:p>
          <a:p>
            <a:pPr>
              <a:spcBef>
                <a:spcPct val="20000"/>
              </a:spcBef>
              <a:defRPr/>
            </a:pPr>
            <a:r>
              <a:rPr lang="fr-FR" sz="2800" b="1" i="1" dirty="0" smtClean="0">
                <a:solidFill>
                  <a:srgbClr val="00B050"/>
                </a:solidFill>
              </a:rPr>
              <a:t>-&gt; ce montant est cumulable avec d’autres aides d’Etat sur une assiette différente</a:t>
            </a:r>
          </a:p>
          <a:p>
            <a:pPr marL="1828800" marR="0" lvl="4"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600" b="1" i="0" u="sng"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sng" strike="noStrike" kern="1200" cap="none" spc="0" normalizeH="0" baseline="0" noProof="0" dirty="0" smtClean="0">
                <a:ln>
                  <a:noFill/>
                </a:ln>
                <a:solidFill>
                  <a:schemeClr val="tx2"/>
                </a:solidFill>
                <a:effectLst/>
                <a:uLnTx/>
                <a:uFillTx/>
                <a:latin typeface="+mn-lt"/>
                <a:ea typeface="+mn-ea"/>
                <a:cs typeface="+mn-cs"/>
              </a:rPr>
              <a:t>De </a:t>
            </a:r>
            <a:r>
              <a:rPr kumimoji="0" lang="fr-FR" sz="2800" b="1" i="0" u="sng" strike="noStrike" kern="1200" cap="none" spc="0" normalizeH="0" baseline="0" noProof="0" dirty="0" err="1" smtClean="0">
                <a:ln>
                  <a:noFill/>
                </a:ln>
                <a:solidFill>
                  <a:schemeClr val="tx2"/>
                </a:solidFill>
                <a:effectLst/>
                <a:uLnTx/>
                <a:uFillTx/>
                <a:latin typeface="+mn-lt"/>
                <a:ea typeface="+mn-ea"/>
                <a:cs typeface="+mn-cs"/>
              </a:rPr>
              <a:t>minimis</a:t>
            </a:r>
            <a:r>
              <a:rPr kumimoji="0" lang="fr-FR" sz="2800" b="1" i="0" u="sng" strike="noStrike" kern="1200" cap="none" spc="0" normalizeH="0" baseline="0" noProof="0" dirty="0" smtClean="0">
                <a:ln>
                  <a:noFill/>
                </a:ln>
                <a:solidFill>
                  <a:schemeClr val="tx2"/>
                </a:solidFill>
                <a:effectLst/>
                <a:uLnTx/>
                <a:uFillTx/>
                <a:latin typeface="+mn-lt"/>
                <a:ea typeface="+mn-ea"/>
                <a:cs typeface="+mn-cs"/>
              </a:rPr>
              <a:t> « SIEG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 du 25 avril 2012 – 3 exercices fiscaux</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500000 € par entreprise (y compris le de-</a:t>
            </a:r>
            <a:r>
              <a:rPr kumimoji="0" lang="fr-FR" sz="2800" b="1" i="0" u="none" strike="noStrike" kern="1200" cap="none" spc="0" normalizeH="0" baseline="0" noProof="0" dirty="0" err="1" smtClean="0">
                <a:ln>
                  <a:noFill/>
                </a:ln>
                <a:solidFill>
                  <a:schemeClr val="tx2"/>
                </a:solidFill>
                <a:effectLst/>
                <a:uLnTx/>
                <a:uFillTx/>
                <a:latin typeface="+mn-lt"/>
                <a:ea typeface="+mn-ea"/>
                <a:cs typeface="+mn-cs"/>
              </a:rPr>
              <a:t>minimis</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 normal)</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ET 500 K€ d’aide publique totale sur le service concerné</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rgbClr val="FF0000"/>
                </a:solidFill>
                <a:effectLst/>
                <a:uLnTx/>
                <a:uFillTx/>
                <a:latin typeface="+mn-lt"/>
                <a:ea typeface="+mn-ea"/>
                <a:cs typeface="+mn-cs"/>
              </a:rPr>
              <a:t>Pas de consolidation du « de </a:t>
            </a:r>
            <a:r>
              <a:rPr kumimoji="0" lang="fr-FR" sz="2800" b="1" i="0" u="none" strike="noStrike" kern="1200" cap="none" spc="0" normalizeH="0" baseline="0" noProof="0" dirty="0" err="1" smtClean="0">
                <a:ln>
                  <a:noFill/>
                </a:ln>
                <a:solidFill>
                  <a:srgbClr val="FF0000"/>
                </a:solidFill>
                <a:effectLst/>
                <a:uLnTx/>
                <a:uFillTx/>
                <a:latin typeface="+mn-lt"/>
                <a:ea typeface="+mn-ea"/>
                <a:cs typeface="+mn-cs"/>
              </a:rPr>
              <a:t>minimis</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 » par entreprise unique</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100" b="1" i="0" u="none" strike="noStrike" kern="1200" cap="none" spc="0" normalizeH="0" baseline="0" noProof="0" dirty="0" smtClean="0">
                <a:ln>
                  <a:noFill/>
                </a:ln>
                <a:solidFill>
                  <a:srgbClr val="FF0000"/>
                </a:solidFill>
                <a:effectLst/>
                <a:uLnTx/>
                <a:uFillTx/>
                <a:latin typeface="+mn-lt"/>
                <a:ea typeface="+mn-ea"/>
                <a:cs typeface="+mn-cs"/>
              </a:rPr>
              <a:t>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sng" strike="noStrike" kern="1200" cap="none" spc="0" normalizeH="0" baseline="0" noProof="0" dirty="0" smtClean="0">
                <a:ln>
                  <a:noFill/>
                </a:ln>
                <a:solidFill>
                  <a:srgbClr val="FF0000"/>
                </a:solidFill>
                <a:effectLst/>
                <a:uLnTx/>
                <a:uFillTx/>
                <a:latin typeface="+mn-lt"/>
                <a:ea typeface="+mn-ea"/>
                <a:cs typeface="+mn-cs"/>
              </a:rPr>
              <a:t>NB</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 </a:t>
            </a:r>
            <a:r>
              <a:rPr kumimoji="0" lang="fr-FR" sz="2800" b="1" i="1" u="none" strike="noStrike" kern="1200" cap="none" spc="0" normalizeH="0" baseline="0" noProof="0" dirty="0" smtClean="0">
                <a:ln>
                  <a:noFill/>
                </a:ln>
                <a:solidFill>
                  <a:srgbClr val="FF0000"/>
                </a:solidFill>
                <a:effectLst/>
                <a:uLnTx/>
                <a:uFillTx/>
                <a:latin typeface="+mn-lt"/>
                <a:ea typeface="+mn-ea"/>
                <a:cs typeface="+mn-cs"/>
              </a:rPr>
              <a:t>Si 2 aides de 2 </a:t>
            </a:r>
            <a:r>
              <a:rPr kumimoji="0" lang="fr-FR" sz="2800" b="1" i="1" u="none" strike="noStrike" kern="1200" cap="none" spc="0" normalizeH="0" baseline="0" noProof="0" dirty="0" err="1" smtClean="0">
                <a:ln>
                  <a:noFill/>
                </a:ln>
                <a:solidFill>
                  <a:srgbClr val="FF0000"/>
                </a:solidFill>
                <a:effectLst/>
                <a:uLnTx/>
                <a:uFillTx/>
                <a:latin typeface="+mn-lt"/>
                <a:ea typeface="+mn-ea"/>
                <a:cs typeface="+mn-cs"/>
              </a:rPr>
              <a:t>rgt</a:t>
            </a:r>
            <a:r>
              <a:rPr kumimoji="0" lang="fr-FR" sz="2800" b="1" i="1" u="none" strike="noStrike" kern="1200" cap="none" spc="0" normalizeH="0" baseline="0" noProof="0" dirty="0" smtClean="0">
                <a:ln>
                  <a:noFill/>
                </a:ln>
                <a:solidFill>
                  <a:srgbClr val="FF0000"/>
                </a:solidFill>
                <a:effectLst/>
                <a:uLnTx/>
                <a:uFillTx/>
                <a:latin typeface="+mn-lt"/>
                <a:ea typeface="+mn-ea"/>
                <a:cs typeface="+mn-cs"/>
              </a:rPr>
              <a:t>.</a:t>
            </a:r>
            <a:r>
              <a:rPr kumimoji="0" lang="fr-FR" sz="2800" b="1" i="1" u="none" strike="noStrike" kern="1200" cap="none" spc="0" normalizeH="0" noProof="0" dirty="0" smtClean="0">
                <a:ln>
                  <a:noFill/>
                </a:ln>
                <a:solidFill>
                  <a:srgbClr val="FF0000"/>
                </a:solidFill>
                <a:effectLst/>
                <a:uLnTx/>
                <a:uFillTx/>
                <a:latin typeface="+mn-lt"/>
                <a:ea typeface="+mn-ea"/>
                <a:cs typeface="+mn-cs"/>
              </a:rPr>
              <a:t> De </a:t>
            </a:r>
            <a:r>
              <a:rPr kumimoji="0" lang="fr-FR" sz="2800" b="1" i="1" u="none" strike="noStrike" kern="1200" cap="none" spc="0" normalizeH="0" noProof="0" dirty="0" err="1" smtClean="0">
                <a:ln>
                  <a:noFill/>
                </a:ln>
                <a:solidFill>
                  <a:srgbClr val="FF0000"/>
                </a:solidFill>
                <a:effectLst/>
                <a:uLnTx/>
                <a:uFillTx/>
                <a:latin typeface="+mn-lt"/>
                <a:ea typeface="+mn-ea"/>
                <a:cs typeface="+mn-cs"/>
              </a:rPr>
              <a:t>minimis</a:t>
            </a:r>
            <a:r>
              <a:rPr kumimoji="0" lang="fr-FR" sz="2800" b="1" i="1" u="none" strike="noStrike" kern="1200" cap="none" spc="0" normalizeH="0" noProof="0" dirty="0" smtClean="0">
                <a:ln>
                  <a:noFill/>
                </a:ln>
                <a:solidFill>
                  <a:srgbClr val="FF0000"/>
                </a:solidFill>
                <a:effectLst/>
                <a:uLnTx/>
                <a:uFillTx/>
                <a:latin typeface="+mn-lt"/>
                <a:ea typeface="+mn-ea"/>
                <a:cs typeface="+mn-cs"/>
              </a:rPr>
              <a:t> -&gt; le montant le plus élevé sert de cumul</a:t>
            </a:r>
            <a:endParaRPr kumimoji="0" lang="fr-FR" sz="2800" b="1" i="1" u="none" strike="noStrike" kern="1200" cap="none" spc="0" normalizeH="0" baseline="0" noProof="0" dirty="0" smtClean="0">
              <a:ln>
                <a:noFill/>
              </a:ln>
              <a:solidFill>
                <a:srgbClr val="FF0000"/>
              </a:solidFill>
              <a:effectLst/>
              <a:uLnTx/>
              <a:uFillTx/>
              <a:latin typeface="+mn-lt"/>
              <a:ea typeface="+mn-ea"/>
              <a:cs typeface="+mn-cs"/>
            </a:endParaRP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16</a:t>
            </a:fld>
            <a:endParaRPr lang="fr-FR"/>
          </a:p>
        </p:txBody>
      </p:sp>
      <p:sp>
        <p:nvSpPr>
          <p:cNvPr id="2" name="Espace réservé de la date 1"/>
          <p:cNvSpPr>
            <a:spLocks noGrp="1"/>
          </p:cNvSpPr>
          <p:nvPr>
            <p:ph type="dt" sz="half" idx="10"/>
          </p:nvPr>
        </p:nvSpPr>
        <p:spPr/>
        <p:txBody>
          <a:bodyPr/>
          <a:lstStyle/>
          <a:p>
            <a:fld id="{67DF6A81-EB4B-8841-B27F-9E00FF779075}"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4">
                                            <p:txEl>
                                              <p:pRg st="7" end="7"/>
                                            </p:txEl>
                                          </p:spTgt>
                                        </p:tgtEl>
                                        <p:attrNameLst>
                                          <p:attrName>style.visibility</p:attrName>
                                        </p:attrNameLst>
                                      </p:cBhvr>
                                      <p:to>
                                        <p:strVal val="visible"/>
                                      </p:to>
                                    </p:set>
                                    <p:anim calcmode="lin" valueType="num">
                                      <p:cBhvr additive="base">
                                        <p:cTn id="43" dur="500" fill="hold"/>
                                        <p:tgtEl>
                                          <p:spTgt spid="4">
                                            <p:txEl>
                                              <p:pRg st="7" end="7"/>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4">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4">
                                            <p:txEl>
                                              <p:pRg st="8" end="8"/>
                                            </p:txEl>
                                          </p:spTgt>
                                        </p:tgtEl>
                                        <p:attrNameLst>
                                          <p:attrName>style.visibility</p:attrName>
                                        </p:attrNameLst>
                                      </p:cBhvr>
                                      <p:to>
                                        <p:strVal val="visible"/>
                                      </p:to>
                                    </p:set>
                                    <p:anim calcmode="lin" valueType="num">
                                      <p:cBhvr additive="base">
                                        <p:cTn id="49" dur="500" fill="hold"/>
                                        <p:tgtEl>
                                          <p:spTgt spid="4">
                                            <p:txEl>
                                              <p:pRg st="8" end="8"/>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4">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4">
                                            <p:txEl>
                                              <p:pRg st="9" end="9"/>
                                            </p:txEl>
                                          </p:spTgt>
                                        </p:tgtEl>
                                        <p:attrNameLst>
                                          <p:attrName>style.visibility</p:attrName>
                                        </p:attrNameLst>
                                      </p:cBhvr>
                                      <p:to>
                                        <p:strVal val="visible"/>
                                      </p:to>
                                    </p:set>
                                    <p:anim calcmode="lin" valueType="num">
                                      <p:cBhvr additive="base">
                                        <p:cTn id="55" dur="500" fill="hold"/>
                                        <p:tgtEl>
                                          <p:spTgt spid="4">
                                            <p:txEl>
                                              <p:pRg st="9" end="9"/>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4">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4">
                                            <p:txEl>
                                              <p:pRg st="11" end="11"/>
                                            </p:txEl>
                                          </p:spTgt>
                                        </p:tgtEl>
                                        <p:attrNameLst>
                                          <p:attrName>style.visibility</p:attrName>
                                        </p:attrNameLst>
                                      </p:cBhvr>
                                      <p:to>
                                        <p:strVal val="visible"/>
                                      </p:to>
                                    </p:set>
                                    <p:anim calcmode="lin" valueType="num">
                                      <p:cBhvr additive="base">
                                        <p:cTn id="61" dur="500" fill="hold"/>
                                        <p:tgtEl>
                                          <p:spTgt spid="4">
                                            <p:txEl>
                                              <p:pRg st="11" end="11"/>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4">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grpId="0" nodeType="clickEffect">
                                  <p:stCondLst>
                                    <p:cond delay="0"/>
                                  </p:stCondLst>
                                  <p:childTnLst>
                                    <p:set>
                                      <p:cBhvr>
                                        <p:cTn id="66" dur="1" fill="hold">
                                          <p:stCondLst>
                                            <p:cond delay="0"/>
                                          </p:stCondLst>
                                        </p:cTn>
                                        <p:tgtEl>
                                          <p:spTgt spid="4">
                                            <p:txEl>
                                              <p:pRg st="12" end="12"/>
                                            </p:txEl>
                                          </p:spTgt>
                                        </p:tgtEl>
                                        <p:attrNameLst>
                                          <p:attrName>style.visibility</p:attrName>
                                        </p:attrNameLst>
                                      </p:cBhvr>
                                      <p:to>
                                        <p:strVal val="visible"/>
                                      </p:to>
                                    </p:set>
                                    <p:anim calcmode="lin" valueType="num">
                                      <p:cBhvr additive="base">
                                        <p:cTn id="67" dur="500" fill="hold"/>
                                        <p:tgtEl>
                                          <p:spTgt spid="4">
                                            <p:txEl>
                                              <p:pRg st="12" end="12"/>
                                            </p:txEl>
                                          </p:spTgt>
                                        </p:tgtEl>
                                        <p:attrNameLst>
                                          <p:attrName>ppt_x</p:attrName>
                                        </p:attrNameLst>
                                      </p:cBhvr>
                                      <p:tavLst>
                                        <p:tav tm="0">
                                          <p:val>
                                            <p:strVal val="1+#ppt_w/2"/>
                                          </p:val>
                                        </p:tav>
                                        <p:tav tm="100000">
                                          <p:val>
                                            <p:strVal val="#ppt_x"/>
                                          </p:val>
                                        </p:tav>
                                      </p:tavLst>
                                    </p:anim>
                                    <p:anim calcmode="lin" valueType="num">
                                      <p:cBhvr additive="base">
                                        <p:cTn id="68" dur="500" fill="hold"/>
                                        <p:tgtEl>
                                          <p:spTgt spid="4">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grpId="0" nodeType="clickEffect">
                                  <p:stCondLst>
                                    <p:cond delay="0"/>
                                  </p:stCondLst>
                                  <p:childTnLst>
                                    <p:set>
                                      <p:cBhvr>
                                        <p:cTn id="72" dur="1" fill="hold">
                                          <p:stCondLst>
                                            <p:cond delay="0"/>
                                          </p:stCondLst>
                                        </p:cTn>
                                        <p:tgtEl>
                                          <p:spTgt spid="4">
                                            <p:txEl>
                                              <p:pRg st="13" end="13"/>
                                            </p:txEl>
                                          </p:spTgt>
                                        </p:tgtEl>
                                        <p:attrNameLst>
                                          <p:attrName>style.visibility</p:attrName>
                                        </p:attrNameLst>
                                      </p:cBhvr>
                                      <p:to>
                                        <p:strVal val="visible"/>
                                      </p:to>
                                    </p:set>
                                    <p:anim calcmode="lin" valueType="num">
                                      <p:cBhvr additive="base">
                                        <p:cTn id="73" dur="500" fill="hold"/>
                                        <p:tgtEl>
                                          <p:spTgt spid="4">
                                            <p:txEl>
                                              <p:pRg st="13" end="13"/>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4">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2" fill="hold" grpId="0" nodeType="clickEffect">
                                  <p:stCondLst>
                                    <p:cond delay="0"/>
                                  </p:stCondLst>
                                  <p:childTnLst>
                                    <p:set>
                                      <p:cBhvr>
                                        <p:cTn id="78" dur="1" fill="hold">
                                          <p:stCondLst>
                                            <p:cond delay="0"/>
                                          </p:stCondLst>
                                        </p:cTn>
                                        <p:tgtEl>
                                          <p:spTgt spid="4">
                                            <p:txEl>
                                              <p:pRg st="14" end="14"/>
                                            </p:txEl>
                                          </p:spTgt>
                                        </p:tgtEl>
                                        <p:attrNameLst>
                                          <p:attrName>style.visibility</p:attrName>
                                        </p:attrNameLst>
                                      </p:cBhvr>
                                      <p:to>
                                        <p:strVal val="visible"/>
                                      </p:to>
                                    </p:set>
                                    <p:anim calcmode="lin" valueType="num">
                                      <p:cBhvr additive="base">
                                        <p:cTn id="79" dur="500" fill="hold"/>
                                        <p:tgtEl>
                                          <p:spTgt spid="4">
                                            <p:txEl>
                                              <p:pRg st="14" end="14"/>
                                            </p:txEl>
                                          </p:spTgt>
                                        </p:tgtEl>
                                        <p:attrNameLst>
                                          <p:attrName>ppt_x</p:attrName>
                                        </p:attrNameLst>
                                      </p:cBhvr>
                                      <p:tavLst>
                                        <p:tav tm="0">
                                          <p:val>
                                            <p:strVal val="1+#ppt_w/2"/>
                                          </p:val>
                                        </p:tav>
                                        <p:tav tm="100000">
                                          <p:val>
                                            <p:strVal val="#ppt_x"/>
                                          </p:val>
                                        </p:tav>
                                      </p:tavLst>
                                    </p:anim>
                                    <p:anim calcmode="lin" valueType="num">
                                      <p:cBhvr additive="base">
                                        <p:cTn id="80" dur="500" fill="hold"/>
                                        <p:tgtEl>
                                          <p:spTgt spid="4">
                                            <p:txEl>
                                              <p:pRg st="14" end="14"/>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2" fill="hold" grpId="0" nodeType="clickEffect">
                                  <p:stCondLst>
                                    <p:cond delay="0"/>
                                  </p:stCondLst>
                                  <p:childTnLst>
                                    <p:set>
                                      <p:cBhvr>
                                        <p:cTn id="84" dur="1" fill="hold">
                                          <p:stCondLst>
                                            <p:cond delay="0"/>
                                          </p:stCondLst>
                                        </p:cTn>
                                        <p:tgtEl>
                                          <p:spTgt spid="4">
                                            <p:txEl>
                                              <p:pRg st="15" end="15"/>
                                            </p:txEl>
                                          </p:spTgt>
                                        </p:tgtEl>
                                        <p:attrNameLst>
                                          <p:attrName>style.visibility</p:attrName>
                                        </p:attrNameLst>
                                      </p:cBhvr>
                                      <p:to>
                                        <p:strVal val="visible"/>
                                      </p:to>
                                    </p:set>
                                    <p:anim calcmode="lin" valueType="num">
                                      <p:cBhvr additive="base">
                                        <p:cTn id="85" dur="500" fill="hold"/>
                                        <p:tgtEl>
                                          <p:spTgt spid="4">
                                            <p:txEl>
                                              <p:pRg st="15" end="15"/>
                                            </p:txEl>
                                          </p:spTgt>
                                        </p:tgtEl>
                                        <p:attrNameLst>
                                          <p:attrName>ppt_x</p:attrName>
                                        </p:attrNameLst>
                                      </p:cBhvr>
                                      <p:tavLst>
                                        <p:tav tm="0">
                                          <p:val>
                                            <p:strVal val="1+#ppt_w/2"/>
                                          </p:val>
                                        </p:tav>
                                        <p:tav tm="100000">
                                          <p:val>
                                            <p:strVal val="#ppt_x"/>
                                          </p:val>
                                        </p:tav>
                                      </p:tavLst>
                                    </p:anim>
                                    <p:anim calcmode="lin" valueType="num">
                                      <p:cBhvr additive="base">
                                        <p:cTn id="86" dur="500" fill="hold"/>
                                        <p:tgtEl>
                                          <p:spTgt spid="4">
                                            <p:txEl>
                                              <p:pRg st="15" end="15"/>
                                            </p:txEl>
                                          </p:spTgt>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2" fill="hold" grpId="0" nodeType="clickEffect">
                                  <p:stCondLst>
                                    <p:cond delay="0"/>
                                  </p:stCondLst>
                                  <p:childTnLst>
                                    <p:set>
                                      <p:cBhvr>
                                        <p:cTn id="90" dur="1" fill="hold">
                                          <p:stCondLst>
                                            <p:cond delay="0"/>
                                          </p:stCondLst>
                                        </p:cTn>
                                        <p:tgtEl>
                                          <p:spTgt spid="4">
                                            <p:txEl>
                                              <p:pRg st="16" end="16"/>
                                            </p:txEl>
                                          </p:spTgt>
                                        </p:tgtEl>
                                        <p:attrNameLst>
                                          <p:attrName>style.visibility</p:attrName>
                                        </p:attrNameLst>
                                      </p:cBhvr>
                                      <p:to>
                                        <p:strVal val="visible"/>
                                      </p:to>
                                    </p:set>
                                    <p:anim calcmode="lin" valueType="num">
                                      <p:cBhvr additive="base">
                                        <p:cTn id="91" dur="500" fill="hold"/>
                                        <p:tgtEl>
                                          <p:spTgt spid="4">
                                            <p:txEl>
                                              <p:pRg st="16" end="16"/>
                                            </p:txEl>
                                          </p:spTgt>
                                        </p:tgtEl>
                                        <p:attrNameLst>
                                          <p:attrName>ppt_x</p:attrName>
                                        </p:attrNameLst>
                                      </p:cBhvr>
                                      <p:tavLst>
                                        <p:tav tm="0">
                                          <p:val>
                                            <p:strVal val="1+#ppt_w/2"/>
                                          </p:val>
                                        </p:tav>
                                        <p:tav tm="100000">
                                          <p:val>
                                            <p:strVal val="#ppt_x"/>
                                          </p:val>
                                        </p:tav>
                                      </p:tavLst>
                                    </p:anim>
                                    <p:anim calcmode="lin" valueType="num">
                                      <p:cBhvr additive="base">
                                        <p:cTn id="92" dur="500" fill="hold"/>
                                        <p:tgtEl>
                                          <p:spTgt spid="4">
                                            <p:txEl>
                                              <p:pRg st="16" end="1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DE MINIMIS (12) – Les difficultés</a:t>
            </a:r>
            <a:endParaRPr lang="fr-FR" sz="3600" b="1" dirty="0">
              <a:latin typeface="Arial" pitchFamily="34" charset="0"/>
              <a:cs typeface="Arial" pitchFamily="34" charset="0"/>
            </a:endParaRPr>
          </a:p>
        </p:txBody>
      </p:sp>
      <p:sp>
        <p:nvSpPr>
          <p:cNvPr id="4" name="Rectangle 3"/>
          <p:cNvSpPr txBox="1">
            <a:spLocks noChangeArrowheads="1"/>
          </p:cNvSpPr>
          <p:nvPr/>
        </p:nvSpPr>
        <p:spPr>
          <a:xfrm>
            <a:off x="785786" y="1412875"/>
            <a:ext cx="8358214" cy="4445017"/>
          </a:xfrm>
          <a:prstGeom prst="rect">
            <a:avLst/>
          </a:prstGeom>
        </p:spPr>
        <p:txBody>
          <a:bodyPr vert="horz" lIns="91440" tIns="45720" rIns="91440" bIns="45720" rtlCol="0">
            <a:normAutofit lnSpcReduction="10000"/>
          </a:bodyPr>
          <a:lstStyle/>
          <a:p>
            <a:pPr marL="0" marR="0" lvl="0" indent="0" defTabSz="914400" rtl="0" eaLnBrk="1" fontAlgn="auto" latinLnBrk="0" hangingPunct="1">
              <a:lnSpc>
                <a:spcPct val="90000"/>
              </a:lnSpc>
              <a:spcBef>
                <a:spcPct val="20000"/>
              </a:spcBef>
              <a:spcAft>
                <a:spcPts val="0"/>
              </a:spcAft>
              <a:buClrTx/>
              <a:buSzTx/>
              <a:buFont typeface="Arial" pitchFamily="34" charset="0"/>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Base de données impossible en France</a:t>
            </a:r>
          </a:p>
          <a:p>
            <a:pPr marL="457200" marR="0" lvl="1" indent="0" defTabSz="914400" rtl="0" eaLnBrk="1" fontAlgn="auto" latinLnBrk="0" hangingPunct="1">
              <a:lnSpc>
                <a:spcPct val="90000"/>
              </a:lnSpc>
              <a:spcBef>
                <a:spcPct val="20000"/>
              </a:spcBef>
              <a:spcAft>
                <a:spcPts val="0"/>
              </a:spcAft>
              <a:buClrTx/>
              <a:buSzTx/>
              <a:buFont typeface="Arial" pitchFamily="34" charset="0"/>
              <a:buNone/>
              <a:tabLst/>
              <a:defRPr/>
            </a:pPr>
            <a:r>
              <a:rPr kumimoji="0" lang="fr-FR" sz="2000" b="0" i="0" u="none" strike="noStrike" kern="1200" cap="none" spc="0" normalizeH="0" baseline="0" noProof="0" dirty="0" smtClean="0">
                <a:ln>
                  <a:noFill/>
                </a:ln>
                <a:solidFill>
                  <a:schemeClr val="tx2"/>
                </a:solidFill>
                <a:effectLst/>
                <a:uLnTx/>
                <a:uFillTx/>
                <a:latin typeface="+mn-lt"/>
                <a:ea typeface="+mn-ea"/>
                <a:cs typeface="+mn-cs"/>
              </a:rPr>
              <a:t>36000 communes pouvant allouer une aide de-</a:t>
            </a:r>
            <a:r>
              <a:rPr kumimoji="0" lang="fr-FR" sz="2000" b="0" i="0" u="none" strike="noStrike" kern="1200" cap="none" spc="0" normalizeH="0" baseline="0" noProof="0" dirty="0" err="1" smtClean="0">
                <a:ln>
                  <a:noFill/>
                </a:ln>
                <a:solidFill>
                  <a:schemeClr val="tx2"/>
                </a:solidFill>
                <a:effectLst/>
                <a:uLnTx/>
                <a:uFillTx/>
                <a:latin typeface="+mn-lt"/>
                <a:ea typeface="+mn-ea"/>
                <a:cs typeface="+mn-cs"/>
              </a:rPr>
              <a:t>minimis</a:t>
            </a:r>
            <a:endParaRPr kumimoji="0" lang="fr-FR" sz="2000" b="0" i="0" u="none" strike="noStrike" kern="1200" cap="none" spc="0" normalizeH="0" baseline="0" noProof="0" dirty="0" smtClean="0">
              <a:ln>
                <a:noFill/>
              </a:ln>
              <a:solidFill>
                <a:schemeClr val="tx2"/>
              </a:solidFill>
              <a:effectLst/>
              <a:uLnTx/>
              <a:uFillTx/>
              <a:latin typeface="+mn-lt"/>
              <a:ea typeface="+mn-ea"/>
              <a:cs typeface="+mn-cs"/>
            </a:endParaRPr>
          </a:p>
          <a:p>
            <a:pPr marL="457200" marR="0" lvl="1" indent="0" defTabSz="914400" rtl="0" eaLnBrk="1" fontAlgn="auto" latinLnBrk="0" hangingPunct="1">
              <a:lnSpc>
                <a:spcPct val="90000"/>
              </a:lnSpc>
              <a:spcBef>
                <a:spcPct val="20000"/>
              </a:spcBef>
              <a:spcAft>
                <a:spcPts val="0"/>
              </a:spcAft>
              <a:buClrTx/>
              <a:buSzTx/>
              <a:buFont typeface="Arial" pitchFamily="34" charset="0"/>
              <a:buNone/>
              <a:tabLst/>
              <a:defRPr/>
            </a:pPr>
            <a:r>
              <a:rPr kumimoji="0" lang="fr-FR" sz="2000" b="0" i="0" u="none" strike="noStrike" kern="1200" cap="none" spc="0" normalizeH="0" baseline="0" noProof="0" dirty="0" smtClean="0">
                <a:ln>
                  <a:noFill/>
                </a:ln>
                <a:solidFill>
                  <a:schemeClr val="tx2"/>
                </a:solidFill>
                <a:effectLst/>
                <a:uLnTx/>
                <a:uFillTx/>
                <a:latin typeface="+mn-lt"/>
                <a:ea typeface="+mn-ea"/>
                <a:cs typeface="+mn-cs"/>
              </a:rPr>
              <a:t>Secret fiscal: seule l’entreprise peut communiquer le montant de ses aides fiscales </a:t>
            </a:r>
          </a:p>
          <a:p>
            <a:pPr marL="457200" marR="0" lvl="1" indent="0" defTabSz="914400" rtl="0" eaLnBrk="1" fontAlgn="auto" latinLnBrk="0" hangingPunct="1">
              <a:lnSpc>
                <a:spcPct val="90000"/>
              </a:lnSpc>
              <a:spcBef>
                <a:spcPct val="20000"/>
              </a:spcBef>
              <a:spcAft>
                <a:spcPts val="0"/>
              </a:spcAft>
              <a:buClrTx/>
              <a:buSzTx/>
              <a:buFont typeface="Arial" pitchFamily="34" charset="0"/>
              <a:buNone/>
              <a:tabLst/>
              <a:defRPr/>
            </a:pPr>
            <a:r>
              <a:rPr kumimoji="0" lang="fr-FR" sz="2000" b="0" i="0" u="none" strike="noStrike" kern="1200" cap="none" spc="0" normalizeH="0" baseline="0" noProof="0" dirty="0" smtClean="0">
                <a:ln>
                  <a:noFill/>
                </a:ln>
                <a:solidFill>
                  <a:schemeClr val="tx2"/>
                </a:solidFill>
                <a:effectLst/>
                <a:uLnTx/>
                <a:uFillTx/>
                <a:latin typeface="+mn-lt"/>
                <a:ea typeface="+mn-ea"/>
                <a:cs typeface="+mn-cs"/>
              </a:rPr>
              <a:t>Inflation du nombre de mesures dans le « de-</a:t>
            </a:r>
            <a:r>
              <a:rPr kumimoji="0" lang="fr-FR" sz="2000" b="0" i="0" u="none" strike="noStrike" kern="1200" cap="none" spc="0" normalizeH="0" baseline="0" noProof="0" dirty="0" err="1" smtClean="0">
                <a:ln>
                  <a:noFill/>
                </a:ln>
                <a:solidFill>
                  <a:schemeClr val="tx2"/>
                </a:solidFill>
                <a:effectLst/>
                <a:uLnTx/>
                <a:uFillTx/>
                <a:latin typeface="+mn-lt"/>
                <a:ea typeface="+mn-ea"/>
                <a:cs typeface="+mn-cs"/>
              </a:rPr>
              <a:t>minimis</a:t>
            </a:r>
            <a:r>
              <a:rPr kumimoji="0" lang="fr-FR" sz="2000" b="0" i="0" u="none" strike="noStrike" kern="1200" cap="none" spc="0" normalizeH="0" baseline="0" noProof="0" dirty="0" smtClean="0">
                <a:ln>
                  <a:noFill/>
                </a:ln>
                <a:solidFill>
                  <a:schemeClr val="tx2"/>
                </a:solidFill>
                <a:effectLst/>
                <a:uLnTx/>
                <a:uFillTx/>
                <a:latin typeface="+mn-lt"/>
                <a:ea typeface="+mn-ea"/>
                <a:cs typeface="+mn-cs"/>
              </a:rPr>
              <a:t> » </a:t>
            </a:r>
          </a:p>
          <a:p>
            <a:pPr marL="1828800" marR="0" lvl="4" indent="0" defTabSz="914400" rtl="0" eaLnBrk="1" fontAlgn="auto" latinLnBrk="0" hangingPunct="1">
              <a:lnSpc>
                <a:spcPct val="90000"/>
              </a:lnSpc>
              <a:spcBef>
                <a:spcPct val="20000"/>
              </a:spcBef>
              <a:spcAft>
                <a:spcPts val="0"/>
              </a:spcAft>
              <a:buClrTx/>
              <a:buSzTx/>
              <a:buFont typeface="Arial" pitchFamily="34" charset="0"/>
              <a:buNone/>
              <a:tabLst/>
              <a:defRPr/>
            </a:pPr>
            <a:endParaRPr kumimoji="0" lang="fr-FR" sz="12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90000"/>
              </a:lnSpc>
              <a:spcBef>
                <a:spcPct val="20000"/>
              </a:spcBef>
              <a:spcAft>
                <a:spcPts val="0"/>
              </a:spcAft>
              <a:buClrTx/>
              <a:buSzTx/>
              <a:buFont typeface="Arial" pitchFamily="34" charset="0"/>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Seul mode de contrôle possible:</a:t>
            </a:r>
          </a:p>
          <a:p>
            <a:pPr marL="457200" marR="0" lvl="1" indent="0" defTabSz="914400" rtl="0" eaLnBrk="1" fontAlgn="auto" latinLnBrk="0" hangingPunct="1">
              <a:lnSpc>
                <a:spcPct val="90000"/>
              </a:lnSpc>
              <a:spcBef>
                <a:spcPct val="20000"/>
              </a:spcBef>
              <a:spcAft>
                <a:spcPts val="0"/>
              </a:spcAft>
              <a:buClrTx/>
              <a:buSzTx/>
              <a:buFont typeface="Arial" pitchFamily="34" charset="0"/>
              <a:buNone/>
              <a:tabLst/>
              <a:defRPr/>
            </a:pPr>
            <a:r>
              <a:rPr kumimoji="0" lang="fr-FR" sz="2000" b="0" i="0" u="none" strike="noStrike" kern="1200" cap="none" spc="0" normalizeH="0" baseline="0" noProof="0" dirty="0" smtClean="0">
                <a:ln>
                  <a:noFill/>
                </a:ln>
                <a:solidFill>
                  <a:schemeClr val="tx2"/>
                </a:solidFill>
                <a:effectLst/>
                <a:uLnTx/>
                <a:uFillTx/>
                <a:latin typeface="+mn-lt"/>
                <a:ea typeface="+mn-ea"/>
                <a:cs typeface="+mn-cs"/>
              </a:rPr>
              <a:t>La </a:t>
            </a:r>
            <a:r>
              <a:rPr kumimoji="0" lang="fr-FR" sz="2000" b="1" i="0" u="none" strike="noStrike" kern="1200" cap="none" spc="0" normalizeH="0" baseline="0" noProof="0" dirty="0" smtClean="0">
                <a:ln>
                  <a:noFill/>
                </a:ln>
                <a:solidFill>
                  <a:schemeClr val="tx2"/>
                </a:solidFill>
                <a:effectLst/>
                <a:uLnTx/>
                <a:uFillTx/>
                <a:latin typeface="+mn-lt"/>
                <a:ea typeface="+mn-ea"/>
                <a:cs typeface="+mn-cs"/>
              </a:rPr>
              <a:t>déclaration </a:t>
            </a:r>
            <a:r>
              <a:rPr kumimoji="0" lang="fr-FR" sz="2000" b="0" i="0" u="none" strike="noStrike" kern="1200" cap="none" spc="0" normalizeH="0" baseline="0" noProof="0" dirty="0" smtClean="0">
                <a:ln>
                  <a:noFill/>
                </a:ln>
                <a:solidFill>
                  <a:schemeClr val="tx2"/>
                </a:solidFill>
                <a:effectLst/>
                <a:uLnTx/>
                <a:uFillTx/>
                <a:latin typeface="+mn-lt"/>
                <a:ea typeface="+mn-ea"/>
                <a:cs typeface="+mn-cs"/>
              </a:rPr>
              <a:t>de l’entreprise</a:t>
            </a:r>
          </a:p>
          <a:p>
            <a:pPr marL="1371600" marR="0" lvl="3" indent="0" defTabSz="914400" rtl="0" eaLnBrk="1" fontAlgn="auto" latinLnBrk="0" hangingPunct="1">
              <a:lnSpc>
                <a:spcPct val="90000"/>
              </a:lnSpc>
              <a:spcBef>
                <a:spcPct val="20000"/>
              </a:spcBef>
              <a:spcAft>
                <a:spcPts val="0"/>
              </a:spcAft>
              <a:buClrTx/>
              <a:buSzTx/>
              <a:buFont typeface="Arial" pitchFamily="34" charset="0"/>
              <a:buNone/>
              <a:tabLst/>
              <a:defRPr/>
            </a:pPr>
            <a:endParaRPr kumimoji="0" lang="fr-FR" sz="1200" b="1" i="0" u="sng" strike="noStrike" kern="1200" cap="none" spc="0" normalizeH="0" baseline="0" noProof="0" dirty="0" smtClean="0">
              <a:ln>
                <a:noFill/>
              </a:ln>
              <a:solidFill>
                <a:srgbClr val="FF0000"/>
              </a:solidFill>
              <a:effectLst/>
              <a:uLnTx/>
              <a:uFillTx/>
              <a:latin typeface="+mn-lt"/>
              <a:ea typeface="+mn-ea"/>
              <a:cs typeface="+mn-cs"/>
            </a:endParaRPr>
          </a:p>
          <a:p>
            <a:pPr marL="0" marR="0" lvl="0" indent="0" defTabSz="914400" rtl="0" eaLnBrk="1" fontAlgn="auto" latinLnBrk="0" hangingPunct="1">
              <a:lnSpc>
                <a:spcPct val="90000"/>
              </a:lnSpc>
              <a:spcBef>
                <a:spcPct val="20000"/>
              </a:spcBef>
              <a:spcAft>
                <a:spcPts val="0"/>
              </a:spcAft>
              <a:buClrTx/>
              <a:buSzTx/>
              <a:buFont typeface="Arial" pitchFamily="34" charset="0"/>
              <a:buNone/>
              <a:tabLst/>
              <a:defRPr/>
            </a:pPr>
            <a:r>
              <a:rPr kumimoji="0" lang="fr-FR" sz="2400" b="1" i="0" u="sng" strike="noStrike" kern="1200" cap="none" spc="0" normalizeH="0" baseline="0" noProof="0" dirty="0" smtClean="0">
                <a:ln>
                  <a:noFill/>
                </a:ln>
                <a:solidFill>
                  <a:srgbClr val="FF0000"/>
                </a:solidFill>
                <a:effectLst/>
                <a:uLnTx/>
                <a:uFillTx/>
                <a:latin typeface="+mn-lt"/>
                <a:ea typeface="+mn-ea"/>
                <a:cs typeface="+mn-cs"/>
              </a:rPr>
              <a:t>Mais</a:t>
            </a:r>
          </a:p>
          <a:p>
            <a:pPr marL="457200" marR="0" lvl="1" indent="0"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fr-FR" sz="2000" b="0" i="0" u="none" strike="noStrike" kern="1200" cap="none" spc="0" normalizeH="0" baseline="0" noProof="0" dirty="0" smtClean="0">
                <a:ln>
                  <a:noFill/>
                </a:ln>
                <a:solidFill>
                  <a:schemeClr val="tx2"/>
                </a:solidFill>
                <a:effectLst/>
                <a:uLnTx/>
                <a:uFillTx/>
                <a:latin typeface="+mn-lt"/>
                <a:ea typeface="+mn-ea"/>
                <a:cs typeface="+mn-cs"/>
              </a:rPr>
              <a:t> L’entreprise est </a:t>
            </a:r>
            <a:r>
              <a:rPr kumimoji="0" lang="fr-FR" sz="2000" b="1" i="0" u="none" strike="noStrike" kern="1200" cap="none" spc="0" normalizeH="0" baseline="0" noProof="0" dirty="0" smtClean="0">
                <a:ln>
                  <a:noFill/>
                </a:ln>
                <a:solidFill>
                  <a:schemeClr val="tx2"/>
                </a:solidFill>
                <a:effectLst/>
                <a:uLnTx/>
                <a:uFillTx/>
                <a:latin typeface="+mn-lt"/>
                <a:ea typeface="+mn-ea"/>
                <a:cs typeface="+mn-cs"/>
              </a:rPr>
              <a:t>peu et</a:t>
            </a:r>
            <a:r>
              <a:rPr kumimoji="0" lang="fr-FR" sz="2000" b="1" i="0" u="none" strike="noStrike" kern="1200" cap="none" spc="0" normalizeH="0" noProof="0" dirty="0" smtClean="0">
                <a:ln>
                  <a:noFill/>
                </a:ln>
                <a:solidFill>
                  <a:schemeClr val="tx2"/>
                </a:solidFill>
                <a:effectLst/>
                <a:uLnTx/>
                <a:uFillTx/>
                <a:latin typeface="+mn-lt"/>
                <a:ea typeface="+mn-ea"/>
                <a:cs typeface="+mn-cs"/>
              </a:rPr>
              <a:t> mal</a:t>
            </a:r>
            <a:r>
              <a:rPr kumimoji="0" lang="fr-FR" sz="2000" b="1" i="0" u="none" strike="noStrike" kern="1200" cap="none" spc="0" normalizeH="0" baseline="0" noProof="0" dirty="0" smtClean="0">
                <a:ln>
                  <a:noFill/>
                </a:ln>
                <a:solidFill>
                  <a:schemeClr val="tx2"/>
                </a:solidFill>
                <a:effectLst/>
                <a:uLnTx/>
                <a:uFillTx/>
                <a:latin typeface="+mn-lt"/>
                <a:ea typeface="+mn-ea"/>
                <a:cs typeface="+mn-cs"/>
              </a:rPr>
              <a:t> informée </a:t>
            </a:r>
            <a:r>
              <a:rPr kumimoji="0" lang="fr-FR" sz="2000" b="0" i="0" u="none" strike="noStrike" kern="1200" cap="none" spc="0" normalizeH="0" baseline="0" noProof="0" dirty="0" smtClean="0">
                <a:ln>
                  <a:noFill/>
                </a:ln>
                <a:solidFill>
                  <a:schemeClr val="tx2"/>
                </a:solidFill>
                <a:effectLst/>
                <a:uLnTx/>
                <a:uFillTx/>
                <a:latin typeface="+mn-lt"/>
                <a:ea typeface="+mn-ea"/>
                <a:cs typeface="+mn-cs"/>
              </a:rPr>
              <a:t>des aides de-</a:t>
            </a:r>
            <a:r>
              <a:rPr kumimoji="0" lang="fr-FR" sz="2000" b="0" i="0" u="none" strike="noStrike" kern="1200" cap="none" spc="0" normalizeH="0" baseline="0" noProof="0" dirty="0" err="1" smtClean="0">
                <a:ln>
                  <a:noFill/>
                </a:ln>
                <a:solidFill>
                  <a:schemeClr val="tx2"/>
                </a:solidFill>
                <a:effectLst/>
                <a:uLnTx/>
                <a:uFillTx/>
                <a:latin typeface="+mn-lt"/>
                <a:ea typeface="+mn-ea"/>
                <a:cs typeface="+mn-cs"/>
              </a:rPr>
              <a:t>minimis</a:t>
            </a:r>
            <a:r>
              <a:rPr kumimoji="0" lang="fr-FR" sz="2000" b="0" i="0" u="none" strike="noStrike" kern="1200" cap="none" spc="0" normalizeH="0" baseline="0" noProof="0" dirty="0" smtClean="0">
                <a:ln>
                  <a:noFill/>
                </a:ln>
                <a:solidFill>
                  <a:schemeClr val="tx2"/>
                </a:solidFill>
                <a:effectLst/>
                <a:uLnTx/>
                <a:uFillTx/>
                <a:latin typeface="+mn-lt"/>
                <a:ea typeface="+mn-ea"/>
                <a:cs typeface="+mn-cs"/>
              </a:rPr>
              <a:t> qu’elle reçoit…</a:t>
            </a:r>
            <a:endParaRPr lang="fr-FR" sz="2000" dirty="0" smtClean="0">
              <a:solidFill>
                <a:schemeClr val="tx2"/>
              </a:solidFill>
            </a:endParaRPr>
          </a:p>
          <a:p>
            <a:pPr marL="457200" marR="0" lvl="1" indent="0"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fr-FR" sz="2000" b="0" i="0" u="none" strike="noStrike" kern="1200" cap="none" spc="0" normalizeH="0" noProof="0" dirty="0" smtClean="0">
                <a:ln>
                  <a:noFill/>
                </a:ln>
                <a:solidFill>
                  <a:schemeClr val="tx2"/>
                </a:solidFill>
                <a:effectLst/>
                <a:uLnTx/>
                <a:uFillTx/>
                <a:latin typeface="+mn-lt"/>
                <a:ea typeface="+mn-ea"/>
                <a:cs typeface="+mn-cs"/>
              </a:rPr>
              <a:t> </a:t>
            </a:r>
            <a:r>
              <a:rPr kumimoji="0" lang="fr-FR" sz="2000" b="0" i="0" u="none" strike="noStrike" kern="1200" cap="none" spc="0" normalizeH="0" baseline="0" noProof="0" dirty="0" smtClean="0">
                <a:ln>
                  <a:noFill/>
                </a:ln>
                <a:solidFill>
                  <a:schemeClr val="tx2"/>
                </a:solidFill>
                <a:effectLst/>
                <a:uLnTx/>
                <a:uFillTx/>
                <a:latin typeface="+mn-lt"/>
                <a:ea typeface="+mn-ea"/>
                <a:cs typeface="+mn-cs"/>
              </a:rPr>
              <a:t>Comment connaître le montant de l’exonération fiscale (secret fiscal)?</a:t>
            </a:r>
          </a:p>
          <a:p>
            <a:pPr marL="0" marR="0" lvl="0" indent="0"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fr-FR" sz="2000" b="0" i="0" u="none" strike="noStrike" kern="1200" cap="none" spc="0" normalizeH="0" baseline="0" noProof="0" dirty="0" smtClean="0">
                <a:ln>
                  <a:noFill/>
                </a:ln>
                <a:solidFill>
                  <a:schemeClr val="tx2"/>
                </a:solidFill>
                <a:effectLst/>
                <a:uLnTx/>
                <a:uFillTx/>
                <a:latin typeface="+mn-lt"/>
                <a:ea typeface="+mn-ea"/>
                <a:cs typeface="+mn-cs"/>
              </a:rPr>
              <a:t> Contrôle sur une même assiette difficile</a:t>
            </a:r>
          </a:p>
          <a:p>
            <a:pPr marL="0" marR="0" lvl="0" indent="0" defTabSz="914400" rtl="0" eaLnBrk="1" fontAlgn="auto" latinLnBrk="0" hangingPunct="1">
              <a:lnSpc>
                <a:spcPct val="90000"/>
              </a:lnSpc>
              <a:spcBef>
                <a:spcPct val="20000"/>
              </a:spcBef>
              <a:spcAft>
                <a:spcPts val="0"/>
              </a:spcAft>
              <a:buClrTx/>
              <a:buSzTx/>
              <a:buFont typeface="Arial" pitchFamily="34" charset="0"/>
              <a:buChar char="•"/>
              <a:tabLst/>
              <a:defRPr/>
            </a:pPr>
            <a:r>
              <a:rPr lang="fr-FR" sz="2000" b="1" dirty="0" smtClean="0">
                <a:solidFill>
                  <a:schemeClr val="tx2"/>
                </a:solidFill>
              </a:rPr>
              <a:t> </a:t>
            </a:r>
            <a:r>
              <a:rPr lang="fr-FR" sz="2000" b="1" dirty="0" smtClean="0">
                <a:solidFill>
                  <a:srgbClr val="FF0000"/>
                </a:solidFill>
              </a:rPr>
              <a:t>Liste nationale des aides « de </a:t>
            </a:r>
            <a:r>
              <a:rPr lang="fr-FR" sz="2000" b="1" dirty="0" err="1" smtClean="0">
                <a:solidFill>
                  <a:srgbClr val="FF0000"/>
                </a:solidFill>
              </a:rPr>
              <a:t>minimis</a:t>
            </a:r>
            <a:r>
              <a:rPr lang="fr-FR" sz="2000" b="1" dirty="0" smtClean="0">
                <a:solidFill>
                  <a:srgbClr val="FF0000"/>
                </a:solidFill>
              </a:rPr>
              <a:t> » pour 2014</a:t>
            </a:r>
            <a:r>
              <a:rPr lang="fr-FR" sz="2000" dirty="0" smtClean="0">
                <a:solidFill>
                  <a:srgbClr val="FF0000"/>
                </a:solidFill>
              </a:rPr>
              <a:t> sur le site l’Europe en France</a:t>
            </a:r>
            <a:endParaRPr kumimoji="0" lang="fr-FR" sz="2000" b="1" i="0" u="none" strike="noStrike" kern="1200" cap="none" spc="0" normalizeH="0" baseline="0" noProof="0" dirty="0" smtClean="0">
              <a:ln>
                <a:noFill/>
              </a:ln>
              <a:solidFill>
                <a:srgbClr val="FF0000"/>
              </a:solidFill>
              <a:effectLst/>
              <a:uLnTx/>
              <a:uFillTx/>
              <a:latin typeface="+mn-lt"/>
              <a:ea typeface="+mn-ea"/>
              <a:cs typeface="+mn-cs"/>
            </a:endParaRP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17</a:t>
            </a:fld>
            <a:endParaRPr lang="fr-FR"/>
          </a:p>
        </p:txBody>
      </p:sp>
      <p:sp>
        <p:nvSpPr>
          <p:cNvPr id="2" name="Espace réservé de la date 1"/>
          <p:cNvSpPr>
            <a:spLocks noGrp="1"/>
          </p:cNvSpPr>
          <p:nvPr>
            <p:ph type="dt" sz="half" idx="10"/>
          </p:nvPr>
        </p:nvSpPr>
        <p:spPr/>
        <p:txBody>
          <a:bodyPr/>
          <a:lstStyle/>
          <a:p>
            <a:fld id="{836B0C02-E6F3-0C42-BDAA-463BDC0A6079}"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 calcmode="lin" valueType="num">
                                      <p:cBhvr additive="base">
                                        <p:cTn id="25" dur="500" fill="hold"/>
                                        <p:tgtEl>
                                          <p:spTgt spid="4">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
                                            <p:txEl>
                                              <p:pRg st="5" end="5"/>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
                                            <p:txEl>
                                              <p:pRg st="6" end="6"/>
                                            </p:txEl>
                                          </p:spTgt>
                                        </p:tgtEl>
                                        <p:attrNameLst>
                                          <p:attrName>style.visibility</p:attrName>
                                        </p:attrNameLst>
                                      </p:cBhvr>
                                      <p:to>
                                        <p:strVal val="visible"/>
                                      </p:to>
                                    </p:set>
                                    <p:anim calcmode="lin" valueType="num">
                                      <p:cBhvr additive="base">
                                        <p:cTn id="29" dur="500" fill="hold"/>
                                        <p:tgtEl>
                                          <p:spTgt spid="4">
                                            <p:txEl>
                                              <p:pRg st="6" end="6"/>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anim calcmode="lin" valueType="num">
                                      <p:cBhvr additive="base">
                                        <p:cTn id="35" dur="500" fill="hold"/>
                                        <p:tgtEl>
                                          <p:spTgt spid="4">
                                            <p:txEl>
                                              <p:pRg st="8" end="8"/>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4">
                                            <p:txEl>
                                              <p:pRg st="8" end="8"/>
                                            </p:tx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4">
                                            <p:txEl>
                                              <p:pRg st="9" end="9"/>
                                            </p:txEl>
                                          </p:spTgt>
                                        </p:tgtEl>
                                        <p:attrNameLst>
                                          <p:attrName>style.visibility</p:attrName>
                                        </p:attrNameLst>
                                      </p:cBhvr>
                                      <p:to>
                                        <p:strVal val="visible"/>
                                      </p:to>
                                    </p:set>
                                    <p:anim calcmode="lin" valueType="num">
                                      <p:cBhvr additive="base">
                                        <p:cTn id="39" dur="500" fill="hold"/>
                                        <p:tgtEl>
                                          <p:spTgt spid="4">
                                            <p:txEl>
                                              <p:pRg st="9" end="9"/>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4">
                                            <p:txEl>
                                              <p:pRg st="9" end="9"/>
                                            </p:txEl>
                                          </p:spTgt>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4">
                                            <p:txEl>
                                              <p:pRg st="10" end="10"/>
                                            </p:txEl>
                                          </p:spTgt>
                                        </p:tgtEl>
                                        <p:attrNameLst>
                                          <p:attrName>style.visibility</p:attrName>
                                        </p:attrNameLst>
                                      </p:cBhvr>
                                      <p:to>
                                        <p:strVal val="visible"/>
                                      </p:to>
                                    </p:set>
                                    <p:anim calcmode="lin" valueType="num">
                                      <p:cBhvr additive="base">
                                        <p:cTn id="43" dur="500" fill="hold"/>
                                        <p:tgtEl>
                                          <p:spTgt spid="4">
                                            <p:txEl>
                                              <p:pRg st="10" end="10"/>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
                                            <p:txEl>
                                              <p:pRg st="11" end="11"/>
                                            </p:txEl>
                                          </p:spTgt>
                                        </p:tgtEl>
                                        <p:attrNameLst>
                                          <p:attrName>style.visibility</p:attrName>
                                        </p:attrNameLst>
                                      </p:cBhvr>
                                      <p:to>
                                        <p:strVal val="visible"/>
                                      </p:to>
                                    </p:set>
                                    <p:anim calcmode="lin" valueType="num">
                                      <p:cBhvr additive="base">
                                        <p:cTn id="49" dur="500" fill="hold"/>
                                        <p:tgtEl>
                                          <p:spTgt spid="4">
                                            <p:txEl>
                                              <p:pRg st="11" end="11"/>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
                                            <p:txEl>
                                              <p:pRg st="12" end="12"/>
                                            </p:txEl>
                                          </p:spTgt>
                                        </p:tgtEl>
                                        <p:attrNameLst>
                                          <p:attrName>style.visibility</p:attrName>
                                        </p:attrNameLst>
                                      </p:cBhvr>
                                      <p:to>
                                        <p:strVal val="visible"/>
                                      </p:to>
                                    </p:set>
                                    <p:anim calcmode="lin" valueType="num">
                                      <p:cBhvr additive="base">
                                        <p:cTn id="55" dur="500" fill="hold"/>
                                        <p:tgtEl>
                                          <p:spTgt spid="4">
                                            <p:txEl>
                                              <p:pRg st="12" end="12"/>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Espace réservé du pied de page 1"/>
          <p:cNvSpPr>
            <a:spLocks noGrp="1"/>
          </p:cNvSpPr>
          <p:nvPr>
            <p:ph type="ftr" sz="quarter" idx="11"/>
          </p:nvPr>
        </p:nvSpPr>
        <p:spPr/>
        <p:txBody>
          <a:bodyPr/>
          <a:lstStyle/>
          <a:p>
            <a:pPr>
              <a:defRPr/>
            </a:pPr>
            <a:r>
              <a:rPr lang="fr-FR" smtClean="0"/>
              <a:t>JP Bove www.fcae.eu</a:t>
            </a:r>
            <a:endParaRPr lang="fr-FR"/>
          </a:p>
        </p:txBody>
      </p:sp>
      <p:pic>
        <p:nvPicPr>
          <p:cNvPr id="3" name="Image 2" descr="DE MINIMIS MAXIMUM.jpg"/>
          <p:cNvPicPr>
            <a:picLocks noChangeAspect="1"/>
          </p:cNvPicPr>
          <p:nvPr/>
        </p:nvPicPr>
        <p:blipFill>
          <a:blip r:embed="rId3" cstate="print"/>
          <a:stretch>
            <a:fillRect/>
          </a:stretch>
        </p:blipFill>
        <p:spPr>
          <a:xfrm>
            <a:off x="928662" y="142852"/>
            <a:ext cx="7286676" cy="6288502"/>
          </a:xfrm>
          <a:prstGeom prst="rect">
            <a:avLst/>
          </a:prstGeom>
        </p:spPr>
      </p:pic>
      <p:sp>
        <p:nvSpPr>
          <p:cNvPr id="6" name="Espace réservé du numéro de diapositive 5"/>
          <p:cNvSpPr>
            <a:spLocks noGrp="1"/>
          </p:cNvSpPr>
          <p:nvPr>
            <p:ph type="sldNum" sz="quarter" idx="12"/>
          </p:nvPr>
        </p:nvSpPr>
        <p:spPr/>
        <p:txBody>
          <a:bodyPr/>
          <a:lstStyle/>
          <a:p>
            <a:fld id="{2B825D18-8F47-4676-AC87-C8BC662B5306}" type="slidenum">
              <a:rPr lang="fr-FR" smtClean="0"/>
              <a:pPr/>
              <a:t>18</a:t>
            </a:fld>
            <a:endParaRPr lang="fr-FR"/>
          </a:p>
        </p:txBody>
      </p:sp>
      <p:sp>
        <p:nvSpPr>
          <p:cNvPr id="4" name="Espace réservé de la date 3"/>
          <p:cNvSpPr>
            <a:spLocks noGrp="1"/>
          </p:cNvSpPr>
          <p:nvPr>
            <p:ph type="dt" sz="half" idx="10"/>
          </p:nvPr>
        </p:nvSpPr>
        <p:spPr/>
        <p:txBody>
          <a:bodyPr/>
          <a:lstStyle/>
          <a:p>
            <a:fld id="{4C008E87-BA00-524D-BE62-DCFECA31F922}" type="datetime1">
              <a:rPr lang="fr-FR" smtClean="0"/>
              <a:t>18/11/2016</a:t>
            </a:fld>
            <a:endParaRPr lang="fr-F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85786" y="2500306"/>
            <a:ext cx="7772400" cy="1362075"/>
          </a:xfrm>
        </p:spPr>
        <p:txBody>
          <a:bodyPr>
            <a:normAutofit fontScale="90000"/>
          </a:bodyPr>
          <a:lstStyle/>
          <a:p>
            <a:pPr algn="ctr"/>
            <a:r>
              <a:rPr lang="fr-FR" dirty="0" smtClean="0"/>
              <a:t>2) LES AIDES A L’INVESTISSEMENT</a:t>
            </a:r>
            <a:br>
              <a:rPr lang="fr-FR" dirty="0" smtClean="0"/>
            </a:br>
            <a:r>
              <a:rPr lang="fr-FR" dirty="0" smtClean="0"/>
              <a:t>AFR </a:t>
            </a:r>
            <a:r>
              <a:rPr lang="fr-FR" cap="none" dirty="0" smtClean="0"/>
              <a:t>et </a:t>
            </a:r>
            <a:r>
              <a:rPr lang="fr-FR" dirty="0" smtClean="0"/>
              <a:t>PME</a:t>
            </a:r>
            <a:br>
              <a:rPr lang="fr-FR" dirty="0" smtClean="0"/>
            </a:br>
            <a:r>
              <a:rPr lang="fr-FR" sz="3100" dirty="0" smtClean="0"/>
              <a:t>(</a:t>
            </a:r>
            <a:r>
              <a:rPr lang="fr-FR" sz="3100" dirty="0" err="1" smtClean="0"/>
              <a:t>feder</a:t>
            </a:r>
            <a:r>
              <a:rPr lang="fr-FR" sz="3100" dirty="0" smtClean="0"/>
              <a:t> </a:t>
            </a:r>
            <a:r>
              <a:rPr lang="fr-FR" sz="3100" dirty="0" err="1" smtClean="0"/>
              <a:t>feaDER</a:t>
            </a:r>
            <a:r>
              <a:rPr lang="fr-FR" sz="3100" dirty="0" smtClean="0"/>
              <a:t> </a:t>
            </a:r>
            <a:r>
              <a:rPr lang="fr-FR" sz="3100" dirty="0" err="1" smtClean="0"/>
              <a:t>FEAmp</a:t>
            </a:r>
            <a:r>
              <a:rPr lang="fr-FR" sz="3100" dirty="0" smtClean="0"/>
              <a:t>)</a:t>
            </a:r>
            <a:endParaRPr lang="fr-FR" dirty="0"/>
          </a:p>
        </p:txBody>
      </p:sp>
      <p:sp>
        <p:nvSpPr>
          <p:cNvPr id="3" name="Espace réservé du pied de page 2"/>
          <p:cNvSpPr>
            <a:spLocks noGrp="1"/>
          </p:cNvSpPr>
          <p:nvPr>
            <p:ph type="ftr" sz="quarter" idx="11"/>
          </p:nvPr>
        </p:nvSpPr>
        <p:spPr/>
        <p:txBody>
          <a:bodyPr/>
          <a:lstStyle/>
          <a:p>
            <a:r>
              <a:rPr lang="fr-FR" smtClean="0"/>
              <a:t>JP Bove www.fcae.eu</a:t>
            </a:r>
            <a:endParaRPr lang="fr-FR"/>
          </a:p>
        </p:txBody>
      </p:sp>
      <p:sp>
        <p:nvSpPr>
          <p:cNvPr id="4" name="Espace réservé du numéro de diapositive 3"/>
          <p:cNvSpPr>
            <a:spLocks noGrp="1"/>
          </p:cNvSpPr>
          <p:nvPr>
            <p:ph type="sldNum" sz="quarter" idx="12"/>
          </p:nvPr>
        </p:nvSpPr>
        <p:spPr/>
        <p:txBody>
          <a:bodyPr/>
          <a:lstStyle/>
          <a:p>
            <a:fld id="{2B825D18-8F47-4676-AC87-C8BC662B5306}" type="slidenum">
              <a:rPr lang="fr-FR" smtClean="0"/>
              <a:pPr/>
              <a:t>19</a:t>
            </a:fld>
            <a:endParaRPr lang="fr-FR"/>
          </a:p>
        </p:txBody>
      </p:sp>
      <p:sp>
        <p:nvSpPr>
          <p:cNvPr id="5" name="Espace réservé de la date 4"/>
          <p:cNvSpPr>
            <a:spLocks noGrp="1"/>
          </p:cNvSpPr>
          <p:nvPr>
            <p:ph type="dt" sz="half" idx="10"/>
          </p:nvPr>
        </p:nvSpPr>
        <p:spPr/>
        <p:txBody>
          <a:bodyPr/>
          <a:lstStyle/>
          <a:p>
            <a:fld id="{73572E6B-2CC0-0946-A03E-694F3FFDE0F2}" type="datetime1">
              <a:rPr lang="fr-FR" smtClean="0"/>
              <a:t>18/11/2016</a:t>
            </a:fld>
            <a:endParaRPr lang="fr-F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pic>
        <p:nvPicPr>
          <p:cNvPr id="7" name="Image 6"/>
          <p:cNvPicPr>
            <a:picLocks noChangeAspect="1"/>
          </p:cNvPicPr>
          <p:nvPr/>
        </p:nvPicPr>
        <p:blipFill rotWithShape="1">
          <a:blip r:embed="rId2" cstate="print">
            <a:extLst>
              <a:ext uri="{28A0092B-C50C-407E-A947-70E740481C1C}">
                <a14:useLocalDpi xmlns:a14="http://schemas.microsoft.com/office/drawing/2010/main" val="0"/>
              </a:ext>
            </a:extLst>
          </a:blip>
          <a:srcRect b="23281"/>
          <a:stretch/>
        </p:blipFill>
        <p:spPr>
          <a:xfrm>
            <a:off x="1475656" y="116632"/>
            <a:ext cx="1178641" cy="326312"/>
          </a:xfrm>
          <a:prstGeom prst="rect">
            <a:avLst/>
          </a:prstGeom>
        </p:spPr>
      </p:pic>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06" y="6158351"/>
            <a:ext cx="964034" cy="699673"/>
          </a:xfrm>
          <a:prstGeom prst="rect">
            <a:avLst/>
          </a:prstGeom>
        </p:spPr>
      </p:pic>
      <p:sp>
        <p:nvSpPr>
          <p:cNvPr id="11" name="Titre 1"/>
          <p:cNvSpPr>
            <a:spLocks noGrp="1"/>
          </p:cNvSpPr>
          <p:nvPr>
            <p:ph type="ctrTitle"/>
          </p:nvPr>
        </p:nvSpPr>
        <p:spPr>
          <a:xfrm>
            <a:off x="0" y="1886967"/>
            <a:ext cx="9144000" cy="1470025"/>
          </a:xfrm>
        </p:spPr>
        <p:txBody>
          <a:bodyPr/>
          <a:lstStyle/>
          <a:p>
            <a:r>
              <a:rPr lang="fr-FR" b="1" dirty="0" smtClean="0">
                <a:latin typeface="Arial" pitchFamily="34" charset="0"/>
                <a:cs typeface="Arial" pitchFamily="34" charset="0"/>
              </a:rPr>
              <a:t>Formation « aides d’Etat »</a:t>
            </a:r>
            <a:br>
              <a:rPr lang="fr-FR" b="1" dirty="0" smtClean="0">
                <a:latin typeface="Arial" pitchFamily="34" charset="0"/>
                <a:cs typeface="Arial" pitchFamily="34" charset="0"/>
              </a:rPr>
            </a:br>
            <a:endParaRPr lang="fr-FR" b="1" dirty="0">
              <a:latin typeface="Arial" pitchFamily="34" charset="0"/>
              <a:cs typeface="Arial" pitchFamily="34" charset="0"/>
            </a:endParaRPr>
          </a:p>
        </p:txBody>
      </p:sp>
      <p:sp>
        <p:nvSpPr>
          <p:cNvPr id="12" name="Titre 1"/>
          <p:cNvSpPr txBox="1">
            <a:spLocks/>
          </p:cNvSpPr>
          <p:nvPr/>
        </p:nvSpPr>
        <p:spPr>
          <a:xfrm>
            <a:off x="-1" y="3111103"/>
            <a:ext cx="91440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dirty="0" smtClean="0">
                <a:latin typeface="Arial" pitchFamily="34" charset="0"/>
                <a:cs typeface="Arial" pitchFamily="34" charset="0"/>
              </a:rPr>
              <a:t>Les différentes catégories d’aide</a:t>
            </a:r>
            <a:endParaRPr lang="fr-FR" sz="2800" b="1" dirty="0">
              <a:latin typeface="Arial" pitchFamily="34" charset="0"/>
              <a:cs typeface="Arial" pitchFamily="34" charset="0"/>
            </a:endParaRPr>
          </a:p>
        </p:txBody>
      </p:sp>
      <p:pic>
        <p:nvPicPr>
          <p:cNvPr id="8" name="Image 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
        <p:nvSpPr>
          <p:cNvPr id="9" name="Espace réservé du pied de page 8"/>
          <p:cNvSpPr>
            <a:spLocks noGrp="1"/>
          </p:cNvSpPr>
          <p:nvPr>
            <p:ph type="ftr" sz="quarter" idx="11"/>
          </p:nvPr>
        </p:nvSpPr>
        <p:spPr/>
        <p:txBody>
          <a:bodyPr/>
          <a:lstStyle/>
          <a:p>
            <a:r>
              <a:rPr lang="fr-FR" smtClean="0"/>
              <a:t>JP Bove www.fcae.eu</a:t>
            </a:r>
            <a:endParaRPr lang="fr-FR"/>
          </a:p>
        </p:txBody>
      </p:sp>
      <p:sp>
        <p:nvSpPr>
          <p:cNvPr id="13" name="Espace réservé du numéro de diapositive 12"/>
          <p:cNvSpPr>
            <a:spLocks noGrp="1"/>
          </p:cNvSpPr>
          <p:nvPr>
            <p:ph type="sldNum" sz="quarter" idx="12"/>
          </p:nvPr>
        </p:nvSpPr>
        <p:spPr/>
        <p:txBody>
          <a:bodyPr/>
          <a:lstStyle/>
          <a:p>
            <a:fld id="{2B825D18-8F47-4676-AC87-C8BC662B5306}" type="slidenum">
              <a:rPr lang="fr-FR" smtClean="0"/>
              <a:pPr/>
              <a:t>2</a:t>
            </a:fld>
            <a:endParaRPr lang="fr-FR"/>
          </a:p>
        </p:txBody>
      </p:sp>
      <p:sp>
        <p:nvSpPr>
          <p:cNvPr id="2" name="Espace réservé de la date 1"/>
          <p:cNvSpPr>
            <a:spLocks noGrp="1"/>
          </p:cNvSpPr>
          <p:nvPr>
            <p:ph type="dt" sz="half" idx="10"/>
          </p:nvPr>
        </p:nvSpPr>
        <p:spPr/>
        <p:txBody>
          <a:bodyPr/>
          <a:lstStyle/>
          <a:p>
            <a:fld id="{67CC0ABA-8CB9-9648-96CF-3E8517A1B568}" type="datetime1">
              <a:rPr lang="fr-FR" smtClean="0"/>
              <a:t>18/11/2016</a:t>
            </a:fld>
            <a:endParaRPr lang="fr-FR"/>
          </a:p>
        </p:txBody>
      </p:sp>
      <p:sp>
        <p:nvSpPr>
          <p:cNvPr id="14" name="Rectangle 13"/>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5" name="Image 14"/>
          <p:cNvPicPr>
            <a:picLocks noChangeAspect="1"/>
          </p:cNvPicPr>
          <p:nvPr/>
        </p:nvPicPr>
        <p:blipFill>
          <a:blip r:embed="rId5"/>
          <a:stretch>
            <a:fillRect/>
          </a:stretch>
        </p:blipFill>
        <p:spPr>
          <a:xfrm>
            <a:off x="8579635" y="103978"/>
            <a:ext cx="564333" cy="370847"/>
          </a:xfrm>
          <a:prstGeom prst="rect">
            <a:avLst/>
          </a:prstGeom>
        </p:spPr>
      </p:pic>
    </p:spTree>
    <p:extLst>
      <p:ext uri="{BB962C8B-B14F-4D97-AF65-F5344CB8AC3E}">
        <p14:creationId xmlns:p14="http://schemas.microsoft.com/office/powerpoint/2010/main" val="13553244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600" b="1" u="sng" dirty="0" smtClean="0">
                <a:solidFill>
                  <a:srgbClr val="FF0000"/>
                </a:solidFill>
              </a:rPr>
              <a:t>AFR </a:t>
            </a:r>
            <a:r>
              <a:rPr lang="fr-FR" sz="3600" b="1" dirty="0" smtClean="0"/>
              <a:t>:  LES BASES JURIDIQUES</a:t>
            </a:r>
            <a:endParaRPr lang="fr-FR" sz="3600" b="1" dirty="0">
              <a:latin typeface="Arial" pitchFamily="34" charset="0"/>
              <a:cs typeface="Arial" pitchFamily="34" charset="0"/>
            </a:endParaRPr>
          </a:p>
        </p:txBody>
      </p:sp>
      <p:sp>
        <p:nvSpPr>
          <p:cNvPr id="6" name="Espace réservé du contenu 2"/>
          <p:cNvSpPr txBox="1">
            <a:spLocks/>
          </p:cNvSpPr>
          <p:nvPr/>
        </p:nvSpPr>
        <p:spPr>
          <a:xfrm>
            <a:off x="142876" y="1571612"/>
            <a:ext cx="4286248" cy="4286280"/>
          </a:xfrm>
          <a:prstGeom prst="rect">
            <a:avLst/>
          </a:prstGeom>
        </p:spPr>
        <p:txBody>
          <a:bodyPr vert="horz" lIns="91440" tIns="45720" rIns="91440" bIns="45720" rtlCol="0">
            <a:normAutofit fontScale="92500" lnSpcReduction="10000"/>
          </a:bodyPr>
          <a:lstStyle/>
          <a:p>
            <a:pPr marL="0" marR="0" lvl="0" indent="0" defTabSz="914400" rtl="0" eaLnBrk="1" fontAlgn="auto" latinLnBrk="0" hangingPunct="1">
              <a:lnSpc>
                <a:spcPct val="100000"/>
              </a:lnSpc>
              <a:spcAft>
                <a:spcPts val="0"/>
              </a:spcAft>
              <a:buClrTx/>
              <a:buSzTx/>
              <a:buFont typeface="Wingdings" pitchFamily="2" charset="2"/>
              <a:buNone/>
              <a:tabLst/>
              <a:defRPr/>
            </a:pPr>
            <a:r>
              <a:rPr kumimoji="0" lang="fr-FR" sz="2800" b="1" i="0" u="sng" strike="noStrike" kern="1200" cap="none" spc="0" normalizeH="0" baseline="0" noProof="0" dirty="0" smtClean="0">
                <a:ln>
                  <a:noFill/>
                </a:ln>
                <a:solidFill>
                  <a:srgbClr val="FF0000"/>
                </a:solidFill>
                <a:effectLst/>
                <a:uLnTx/>
                <a:uFillTx/>
                <a:latin typeface="+mn-lt"/>
                <a:ea typeface="+mn-ea"/>
                <a:cs typeface="+mn-cs"/>
              </a:rPr>
              <a:t>Le RGEC articles 13 à 16</a:t>
            </a:r>
          </a:p>
          <a:p>
            <a:pPr marL="0" marR="0" lvl="0" indent="0" defTabSz="914400" rtl="0" eaLnBrk="1" fontAlgn="auto" latinLnBrk="0" hangingPunct="1">
              <a:lnSpc>
                <a:spcPct val="100000"/>
              </a:lnSpc>
              <a:spcAft>
                <a:spcPts val="0"/>
              </a:spcAft>
              <a:buClrTx/>
              <a:buSzTx/>
              <a:buFont typeface="Wingdings" pitchFamily="2" charset="2"/>
              <a:buNone/>
              <a:tabLst/>
              <a:defRPr/>
            </a:pPr>
            <a:endParaRPr kumimoji="0" lang="fr-FR" sz="2800" b="1" i="0"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Aft>
                <a:spcPts val="0"/>
              </a:spcAft>
              <a:buClrTx/>
              <a:buSzTx/>
              <a:buFontTx/>
              <a:buChar char="-"/>
              <a:tabLst/>
              <a:defRPr/>
            </a:pPr>
            <a:r>
              <a:rPr kumimoji="0" lang="fr-FR" sz="2800" b="1" i="0" strike="noStrike" kern="1200" cap="none" spc="0" normalizeH="0" baseline="0" noProof="0" dirty="0" smtClean="0">
                <a:ln>
                  <a:noFill/>
                </a:ln>
                <a:solidFill>
                  <a:schemeClr val="tx2"/>
                </a:solidFill>
                <a:effectLst/>
                <a:uLnTx/>
                <a:uFillTx/>
                <a:latin typeface="+mn-lt"/>
                <a:ea typeface="+mn-ea"/>
                <a:cs typeface="+mn-cs"/>
              </a:rPr>
              <a:t> régime d’aide cadre exempté AFR: n° SA 39.252 – en vigueur depuis le 2/7/14;</a:t>
            </a:r>
          </a:p>
          <a:p>
            <a:pPr marL="0" marR="0" lvl="0" indent="0" defTabSz="914400" rtl="0" eaLnBrk="1" fontAlgn="auto" latinLnBrk="0" hangingPunct="1">
              <a:lnSpc>
                <a:spcPct val="100000"/>
              </a:lnSpc>
              <a:spcAft>
                <a:spcPts val="0"/>
              </a:spcAft>
              <a:buClrTx/>
              <a:buSzTx/>
              <a:buFontTx/>
              <a:buChar char="-"/>
              <a:tabLst/>
              <a:defRPr/>
            </a:pPr>
            <a:endParaRPr kumimoji="0" lang="fr-FR" sz="2800" b="1" i="0"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Aft>
                <a:spcPts val="0"/>
              </a:spcAft>
              <a:buClrTx/>
              <a:buSzTx/>
              <a:buFontTx/>
              <a:buChar char="-"/>
              <a:tabLst/>
              <a:defRPr/>
            </a:pPr>
            <a:r>
              <a:rPr lang="fr-FR" sz="2800" b="1" dirty="0" smtClean="0">
                <a:solidFill>
                  <a:schemeClr val="tx2"/>
                </a:solidFill>
              </a:rPr>
              <a:t> régime d’aide exempté PAT (prime d’aménagement du territoire) </a:t>
            </a:r>
            <a:r>
              <a:rPr lang="fr-FR" sz="2800" b="1" dirty="0" smtClean="0">
                <a:solidFill>
                  <a:srgbClr val="FF0000"/>
                </a:solidFill>
              </a:rPr>
              <a:t>n° SA 39 746</a:t>
            </a:r>
          </a:p>
          <a:p>
            <a:pPr marL="0" marR="0" lvl="0" indent="0" defTabSz="914400" rtl="0" eaLnBrk="1" fontAlgn="auto" latinLnBrk="0" hangingPunct="1">
              <a:lnSpc>
                <a:spcPct val="100000"/>
              </a:lnSpc>
              <a:spcAft>
                <a:spcPts val="0"/>
              </a:spcAft>
              <a:buClrTx/>
              <a:buSzTx/>
              <a:buFontTx/>
              <a:buChar char="-"/>
              <a:tabLst/>
              <a:defRPr/>
            </a:pPr>
            <a:r>
              <a:rPr kumimoji="0" lang="fr-FR" sz="2800" b="1" i="0" strike="noStrike" kern="1200" cap="none" spc="0" normalizeH="0" baseline="0" noProof="0" dirty="0" smtClean="0">
                <a:ln>
                  <a:noFill/>
                </a:ln>
                <a:solidFill>
                  <a:schemeClr val="tx2"/>
                </a:solidFill>
                <a:effectLst/>
                <a:uLnTx/>
                <a:uFillTx/>
                <a:latin typeface="+mn-lt"/>
                <a:ea typeface="+mn-ea"/>
                <a:cs typeface="+mn-cs"/>
              </a:rPr>
              <a:t> Décret du 16 septembre</a:t>
            </a:r>
            <a:r>
              <a:rPr kumimoji="0" lang="fr-FR" sz="2800" b="1" i="0" strike="noStrike" kern="1200" cap="none" spc="0" normalizeH="0" noProof="0" dirty="0" smtClean="0">
                <a:ln>
                  <a:noFill/>
                </a:ln>
                <a:solidFill>
                  <a:schemeClr val="tx2"/>
                </a:solidFill>
                <a:effectLst/>
                <a:uLnTx/>
                <a:uFillTx/>
                <a:latin typeface="+mn-lt"/>
                <a:ea typeface="+mn-ea"/>
                <a:cs typeface="+mn-cs"/>
              </a:rPr>
              <a:t> 2014</a:t>
            </a:r>
            <a:endParaRPr kumimoji="0" lang="fr-FR" sz="2800" b="1" i="0" strike="noStrike" kern="1200" cap="none" spc="0" normalizeH="0" baseline="0" noProof="0" dirty="0" smtClean="0">
              <a:ln>
                <a:noFill/>
              </a:ln>
              <a:solidFill>
                <a:schemeClr val="tx2"/>
              </a:solidFill>
              <a:effectLst/>
              <a:uLnTx/>
              <a:uFillTx/>
              <a:latin typeface="+mn-lt"/>
              <a:ea typeface="+mn-ea"/>
              <a:cs typeface="+mn-cs"/>
            </a:endParaRP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20</a:t>
            </a:fld>
            <a:endParaRPr lang="fr-FR"/>
          </a:p>
        </p:txBody>
      </p:sp>
      <p:sp>
        <p:nvSpPr>
          <p:cNvPr id="9" name="Espace réservé du contenu 2"/>
          <p:cNvSpPr txBox="1">
            <a:spLocks/>
          </p:cNvSpPr>
          <p:nvPr/>
        </p:nvSpPr>
        <p:spPr>
          <a:xfrm>
            <a:off x="4822256" y="1500174"/>
            <a:ext cx="4286248" cy="4357718"/>
          </a:xfrm>
          <a:prstGeom prst="rect">
            <a:avLst/>
          </a:prstGeom>
        </p:spPr>
        <p:txBody>
          <a:bodyPr vert="horz" lIns="91440" tIns="45720" rIns="91440" bIns="45720" rtlCol="0">
            <a:normAutofit/>
          </a:bodyPr>
          <a:lstStyle/>
          <a:p>
            <a:pPr marL="0" marR="0" lvl="0" indent="0" defTabSz="914400" rtl="0" eaLnBrk="1" fontAlgn="auto" latinLnBrk="0" hangingPunct="1">
              <a:lnSpc>
                <a:spcPct val="100000"/>
              </a:lnSpc>
              <a:spcAft>
                <a:spcPts val="0"/>
              </a:spcAft>
              <a:buClrTx/>
              <a:buSzTx/>
              <a:buFont typeface="Wingdings" pitchFamily="2" charset="2"/>
              <a:buNone/>
              <a:tabLst/>
              <a:defRPr/>
            </a:pPr>
            <a:r>
              <a:rPr kumimoji="0" lang="fr-FR" sz="2400" b="1" i="0" u="sng" strike="noStrike" kern="1200" cap="none" spc="0" normalizeH="0" baseline="0" noProof="0" dirty="0" smtClean="0">
                <a:ln>
                  <a:noFill/>
                </a:ln>
                <a:solidFill>
                  <a:srgbClr val="FF0000"/>
                </a:solidFill>
                <a:effectLst/>
                <a:uLnTx/>
                <a:uFillTx/>
                <a:latin typeface="+mn-lt"/>
                <a:ea typeface="+mn-ea"/>
                <a:cs typeface="+mn-cs"/>
              </a:rPr>
              <a:t>Lignes directrices AFR du 23 juillet 2013</a:t>
            </a:r>
          </a:p>
          <a:p>
            <a:pPr marL="0" marR="0" lvl="0" indent="0" defTabSz="914400" rtl="0" eaLnBrk="1" fontAlgn="auto" latinLnBrk="0" hangingPunct="1">
              <a:lnSpc>
                <a:spcPct val="100000"/>
              </a:lnSpc>
              <a:spcAft>
                <a:spcPts val="0"/>
              </a:spcAft>
              <a:buClrTx/>
              <a:buSzTx/>
              <a:buFont typeface="Wingdings" pitchFamily="2" charset="2"/>
              <a:buNone/>
              <a:tabLst/>
              <a:defRPr/>
            </a:pPr>
            <a:endParaRPr kumimoji="0" lang="fr-FR" sz="2400" b="1" i="0" u="sng" strike="noStrike" kern="1200" cap="none" spc="0" normalizeH="0" baseline="0" noProof="0" dirty="0" smtClean="0">
              <a:ln>
                <a:noFill/>
              </a:ln>
              <a:solidFill>
                <a:srgbClr val="FF0000"/>
              </a:solidFill>
              <a:effectLst/>
              <a:uLnTx/>
              <a:uFillTx/>
              <a:latin typeface="+mn-lt"/>
              <a:ea typeface="+mn-ea"/>
              <a:cs typeface="+mn-cs"/>
            </a:endParaRPr>
          </a:p>
          <a:p>
            <a:pPr marL="0" marR="0" lvl="0" indent="0" defTabSz="914400" rtl="0" eaLnBrk="1" fontAlgn="auto" latinLnBrk="0" hangingPunct="1">
              <a:lnSpc>
                <a:spcPct val="100000"/>
              </a:lnSpc>
              <a:spcAft>
                <a:spcPts val="0"/>
              </a:spcAft>
              <a:buClrTx/>
              <a:buSzTx/>
              <a:buFontTx/>
              <a:buChar char="-"/>
              <a:tabLst/>
              <a:defRPr/>
            </a:pPr>
            <a:r>
              <a:rPr lang="fr-FR" sz="2400" b="1" dirty="0" smtClean="0">
                <a:solidFill>
                  <a:schemeClr val="tx2"/>
                </a:solidFill>
              </a:rPr>
              <a:t> Notification de la carte AFR française - Décision de ma Commission du 7 mai 2014 </a:t>
            </a:r>
          </a:p>
          <a:p>
            <a:pPr marL="0" marR="0" lvl="0" indent="0" defTabSz="914400" rtl="0" eaLnBrk="1" fontAlgn="auto" latinLnBrk="0" hangingPunct="1">
              <a:lnSpc>
                <a:spcPct val="100000"/>
              </a:lnSpc>
              <a:spcAft>
                <a:spcPts val="0"/>
              </a:spcAft>
              <a:buClrTx/>
              <a:buSzTx/>
              <a:buFontTx/>
              <a:buChar char="-"/>
              <a:tabLst/>
              <a:defRPr/>
            </a:pPr>
            <a:endParaRPr lang="fr-FR" sz="2400" b="1" dirty="0" smtClean="0">
              <a:solidFill>
                <a:schemeClr val="tx2"/>
              </a:solidFill>
            </a:endParaRPr>
          </a:p>
          <a:p>
            <a:pPr marL="0" marR="0" lvl="0" indent="0" defTabSz="914400" rtl="0" eaLnBrk="1" fontAlgn="auto" latinLnBrk="0" hangingPunct="1">
              <a:lnSpc>
                <a:spcPct val="100000"/>
              </a:lnSpc>
              <a:spcAft>
                <a:spcPts val="0"/>
              </a:spcAft>
              <a:buClrTx/>
              <a:buSzTx/>
              <a:buFont typeface="Wingdings" pitchFamily="2" charset="2"/>
              <a:buNone/>
              <a:tabLst/>
              <a:defRPr/>
            </a:pPr>
            <a:r>
              <a:rPr lang="fr-FR" sz="2400" b="1" dirty="0" smtClean="0">
                <a:solidFill>
                  <a:schemeClr val="tx2"/>
                </a:solidFill>
              </a:rPr>
              <a:t>- Pas de régime d’aide notifié actuellement</a:t>
            </a:r>
            <a:endParaRPr kumimoji="0" lang="fr-FR" sz="2400" b="1" i="0" strike="noStrike" kern="1200" cap="none" spc="0" normalizeH="0" baseline="0" noProof="0" dirty="0" smtClean="0">
              <a:ln>
                <a:noFill/>
              </a:ln>
              <a:solidFill>
                <a:schemeClr val="tx2"/>
              </a:solidFill>
              <a:effectLst/>
              <a:uLnTx/>
              <a:uFillTx/>
              <a:latin typeface="+mn-lt"/>
              <a:ea typeface="+mn-ea"/>
              <a:cs typeface="+mn-cs"/>
            </a:endParaRPr>
          </a:p>
        </p:txBody>
      </p:sp>
      <p:sp>
        <p:nvSpPr>
          <p:cNvPr id="2" name="Espace réservé de la date 1"/>
          <p:cNvSpPr>
            <a:spLocks noGrp="1"/>
          </p:cNvSpPr>
          <p:nvPr>
            <p:ph type="dt" sz="half" idx="10"/>
          </p:nvPr>
        </p:nvSpPr>
        <p:spPr/>
        <p:txBody>
          <a:bodyPr/>
          <a:lstStyle/>
          <a:p>
            <a:fld id="{498E48C9-444C-954B-A8DF-63FF078D0AD4}"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anim calcmode="lin" valueType="num">
                                      <p:cBhvr additive="base">
                                        <p:cTn id="2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xEl>
                                              <p:pRg st="0" end="0"/>
                                            </p:txEl>
                                          </p:spTgt>
                                        </p:tgtEl>
                                        <p:attrNameLst>
                                          <p:attrName>style.visibility</p:attrName>
                                        </p:attrNameLst>
                                      </p:cBhvr>
                                      <p:to>
                                        <p:strVal val="visible"/>
                                      </p:to>
                                    </p:set>
                                    <p:anim calcmode="lin" valueType="num">
                                      <p:cBhvr additive="base">
                                        <p:cTn id="3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xEl>
                                              <p:pRg st="2" end="2"/>
                                            </p:txEl>
                                          </p:spTgt>
                                        </p:tgtEl>
                                        <p:attrNameLst>
                                          <p:attrName>style.visibility</p:attrName>
                                        </p:attrNameLst>
                                      </p:cBhvr>
                                      <p:to>
                                        <p:strVal val="visible"/>
                                      </p:to>
                                    </p:set>
                                    <p:anim calcmode="lin" valueType="num">
                                      <p:cBhvr additive="base">
                                        <p:cTn id="37"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
                                            <p:txEl>
                                              <p:pRg st="4" end="4"/>
                                            </p:txEl>
                                          </p:spTgt>
                                        </p:tgtEl>
                                        <p:attrNameLst>
                                          <p:attrName>style.visibility</p:attrName>
                                        </p:attrNameLst>
                                      </p:cBhvr>
                                      <p:to>
                                        <p:strVal val="visible"/>
                                      </p:to>
                                    </p:set>
                                    <p:anim calcmode="lin" valueType="num">
                                      <p:cBhvr additive="base">
                                        <p:cTn id="43"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9"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u="sng" dirty="0" smtClean="0">
                <a:solidFill>
                  <a:srgbClr val="FF0000"/>
                </a:solidFill>
              </a:rPr>
              <a:t>AFR </a:t>
            </a:r>
            <a:r>
              <a:rPr lang="fr-FR" sz="3600" b="1" dirty="0" smtClean="0"/>
              <a:t>:  LA NOTION D’AIDE A FINALITE REGIONALE</a:t>
            </a:r>
            <a:endParaRPr lang="fr-FR" sz="3600" b="1" dirty="0">
              <a:latin typeface="Arial" pitchFamily="34" charset="0"/>
              <a:cs typeface="Arial" pitchFamily="34" charset="0"/>
            </a:endParaRPr>
          </a:p>
        </p:txBody>
      </p:sp>
      <p:sp>
        <p:nvSpPr>
          <p:cNvPr id="6" name="Espace réservé du contenu 2"/>
          <p:cNvSpPr txBox="1">
            <a:spLocks/>
          </p:cNvSpPr>
          <p:nvPr/>
        </p:nvSpPr>
        <p:spPr>
          <a:xfrm>
            <a:off x="500066" y="1285860"/>
            <a:ext cx="8715404" cy="4714908"/>
          </a:xfrm>
          <a:prstGeom prst="rect">
            <a:avLst/>
          </a:prstGeom>
        </p:spPr>
        <p:txBody>
          <a:bodyPr vert="horz" lIns="91440" tIns="45720" rIns="91440" bIns="45720" rtlCol="0">
            <a:normAutofit fontScale="55000" lnSpcReduction="20000"/>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Régime d’aide cadre exempté AFR: n° SA 39.252 – en vigueur depuis le 2/7/14</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Les aides aux entreprises  qui faussent la concurrence sont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interdites par principe</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Sauf dérogation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prévues par le Traité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(art.107.1)</a:t>
            </a:r>
          </a:p>
          <a:p>
            <a:pPr marL="1828800" marR="0" lvl="4"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0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Les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aides à l’investissement productif</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(bat/ter/mach) faussent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particulièrement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la concurrence, </a:t>
            </a:r>
            <a:r>
              <a:rPr kumimoji="0" lang="fr-FR" sz="3200" b="1" i="0" u="sng" strike="noStrike" kern="1200" cap="none" spc="0" normalizeH="0" baseline="0" noProof="0" dirty="0" smtClean="0">
                <a:ln>
                  <a:noFill/>
                </a:ln>
                <a:solidFill>
                  <a:schemeClr val="tx2"/>
                </a:solidFill>
                <a:effectLst/>
                <a:uLnTx/>
                <a:uFillTx/>
                <a:latin typeface="+mn-lt"/>
                <a:ea typeface="+mn-ea"/>
                <a:cs typeface="+mn-cs"/>
              </a:rPr>
              <a:t>surtout pour les grandes entreprises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(GE) [selon la doctrine de la Commission…]</a:t>
            </a:r>
          </a:p>
          <a:p>
            <a:pPr marL="1828800" marR="0" lvl="4"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0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Donc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les aides à l’investissement productif des GE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sont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interdites </a:t>
            </a:r>
            <a:r>
              <a:rPr kumimoji="0" lang="fr-FR" sz="3200" b="1" i="0" u="sng" strike="noStrike" kern="1200" cap="none" spc="0" normalizeH="0" baseline="0" noProof="0" dirty="0" smtClean="0">
                <a:ln>
                  <a:noFill/>
                </a:ln>
                <a:solidFill>
                  <a:schemeClr val="tx2"/>
                </a:solidFill>
                <a:effectLst/>
                <a:uLnTx/>
                <a:uFillTx/>
                <a:latin typeface="+mn-lt"/>
                <a:ea typeface="+mn-ea"/>
                <a:cs typeface="+mn-cs"/>
              </a:rPr>
              <a:t>SAUF</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si elles sont allouées dans des régions en difficulté (art 107.3)</a:t>
            </a:r>
          </a:p>
          <a:p>
            <a:pPr marL="1828800" marR="0" lvl="4"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0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Dans ce cas,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la finalité des aides est de développer la région</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car elles permettent de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contribuer à l’amélioration de l’emploi, l’activité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dans les régions en difficulté -&gt; FINALITE REGIONALE</a:t>
            </a:r>
          </a:p>
          <a:p>
            <a:pPr marL="1828800" marR="0" lvl="4"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0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Ces régions en difficultés sont les zones à finalité régionale (AFR)</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le Traité de Rome prévoit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deux catégories de zonage:</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Les régions les plus fragiles:	 	les Zones AFR art 107.3.A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zones A</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Les régions moins en difficulté : 	les zones AFR art 107.3.C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zones C</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a:t>
            </a: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3200" b="0" i="0" u="none" strike="noStrike" kern="1200" cap="none" spc="0" normalizeH="0" baseline="0" noProof="0" dirty="0">
              <a:ln>
                <a:noFill/>
              </a:ln>
              <a:solidFill>
                <a:schemeClr val="tx2"/>
              </a:solidFill>
              <a:effectLst/>
              <a:uLnTx/>
              <a:uFillTx/>
              <a:latin typeface="+mn-lt"/>
              <a:ea typeface="+mn-ea"/>
              <a:cs typeface="+mn-cs"/>
            </a:endParaRP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21</a:t>
            </a:fld>
            <a:endParaRPr lang="fr-FR"/>
          </a:p>
        </p:txBody>
      </p:sp>
      <p:sp>
        <p:nvSpPr>
          <p:cNvPr id="2" name="Espace réservé de la date 1"/>
          <p:cNvSpPr>
            <a:spLocks noGrp="1"/>
          </p:cNvSpPr>
          <p:nvPr>
            <p:ph type="dt" sz="half" idx="10"/>
          </p:nvPr>
        </p:nvSpPr>
        <p:spPr/>
        <p:txBody>
          <a:bodyPr/>
          <a:lstStyle/>
          <a:p>
            <a:fld id="{747189A5-6648-264D-9568-9CFECBA7B17A}"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anim calcmode="lin" valueType="num">
                                      <p:cBhvr additive="base">
                                        <p:cTn id="2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anim calcmode="lin" valueType="num">
                                      <p:cBhvr additive="base">
                                        <p:cTn id="31"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9" end="9"/>
                                            </p:txEl>
                                          </p:spTgt>
                                        </p:tgtEl>
                                        <p:attrNameLst>
                                          <p:attrName>style.visibility</p:attrName>
                                        </p:attrNameLst>
                                      </p:cBhvr>
                                      <p:to>
                                        <p:strVal val="visible"/>
                                      </p:to>
                                    </p:set>
                                    <p:anim calcmode="lin" valueType="num">
                                      <p:cBhvr additive="base">
                                        <p:cTn id="37"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9" end="9"/>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10" end="10"/>
                                            </p:txEl>
                                          </p:spTgt>
                                        </p:tgtEl>
                                        <p:attrNameLst>
                                          <p:attrName>style.visibility</p:attrName>
                                        </p:attrNameLst>
                                      </p:cBhvr>
                                      <p:to>
                                        <p:strVal val="visible"/>
                                      </p:to>
                                    </p:set>
                                    <p:anim calcmode="lin" valueType="num">
                                      <p:cBhvr additive="base">
                                        <p:cTn id="41"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10" end="1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
                                            <p:txEl>
                                              <p:pRg st="11" end="11"/>
                                            </p:txEl>
                                          </p:spTgt>
                                        </p:tgtEl>
                                        <p:attrNameLst>
                                          <p:attrName>style.visibility</p:attrName>
                                        </p:attrNameLst>
                                      </p:cBhvr>
                                      <p:to>
                                        <p:strVal val="visible"/>
                                      </p:to>
                                    </p:set>
                                    <p:anim calcmode="lin" valueType="num">
                                      <p:cBhvr additive="base">
                                        <p:cTn id="45"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AFR (1)</a:t>
            </a:r>
            <a:endParaRPr lang="fr-FR" sz="3600" b="1" dirty="0">
              <a:latin typeface="Arial" pitchFamily="34" charset="0"/>
              <a:cs typeface="Arial" pitchFamily="34" charset="0"/>
            </a:endParaRPr>
          </a:p>
        </p:txBody>
      </p:sp>
      <p:sp>
        <p:nvSpPr>
          <p:cNvPr id="5" name="Espace réservé du contenu 2"/>
          <p:cNvSpPr txBox="1">
            <a:spLocks/>
          </p:cNvSpPr>
          <p:nvPr/>
        </p:nvSpPr>
        <p:spPr>
          <a:xfrm>
            <a:off x="1928826" y="714356"/>
            <a:ext cx="8358214" cy="3000396"/>
          </a:xfrm>
          <a:prstGeom prst="rect">
            <a:avLst/>
          </a:prstGeom>
        </p:spPr>
        <p:txBody>
          <a:bodyPr vert="horz" lIns="91440" tIns="45720" rIns="91440" bIns="45720" rtlCol="0">
            <a:normAutofit/>
          </a:bodyPr>
          <a:lstStyle/>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1" i="0" u="sng" strike="noStrike" kern="1200" cap="none" spc="0" normalizeH="0" baseline="0" noProof="0" dirty="0" smtClean="0">
                <a:ln>
                  <a:noFill/>
                </a:ln>
                <a:solidFill>
                  <a:srgbClr val="FF0000"/>
                </a:solidFill>
                <a:effectLst/>
                <a:uLnTx/>
                <a:uFillTx/>
                <a:latin typeface="+mn-lt"/>
                <a:ea typeface="+mn-ea"/>
                <a:cs typeface="+mn-cs"/>
              </a:rPr>
              <a:t>Zonage</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 2 catégories de zones: 107.3.a et 107.3.c</a:t>
            </a: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1" i="0" u="none" strike="noStrike" kern="1200" cap="none" spc="0" normalizeH="0" baseline="0" noProof="0" dirty="0" smtClean="0">
                <a:ln>
                  <a:noFill/>
                </a:ln>
                <a:solidFill>
                  <a:srgbClr val="FF0000"/>
                </a:solidFill>
                <a:effectLst/>
                <a:uLnTx/>
                <a:uFillTx/>
                <a:latin typeface="+mn-lt"/>
                <a:ea typeface="+mn-ea"/>
                <a:cs typeface="+mn-cs"/>
              </a:rPr>
              <a:t>107.3.A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 totalité du territoire des DOM</a:t>
            </a: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1" i="0" u="none" strike="noStrike" kern="1200" cap="none" spc="0" normalizeH="0" baseline="0" noProof="0" dirty="0" smtClean="0">
                <a:ln>
                  <a:noFill/>
                </a:ln>
                <a:solidFill>
                  <a:srgbClr val="FF0000"/>
                </a:solidFill>
                <a:effectLst/>
                <a:uLnTx/>
                <a:uFillTx/>
                <a:latin typeface="+mn-lt"/>
                <a:ea typeface="+mn-ea"/>
                <a:cs typeface="+mn-cs"/>
              </a:rPr>
              <a:t>107.3.c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 certaines zones en métropole</a:t>
            </a: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1" i="0" u="none" strike="noStrike" kern="1200" cap="none" spc="0" normalizeH="0" baseline="0" noProof="0" dirty="0" smtClean="0">
                <a:ln>
                  <a:noFill/>
                </a:ln>
                <a:solidFill>
                  <a:srgbClr val="FF0000"/>
                </a:solidFill>
                <a:effectLst/>
                <a:uLnTx/>
                <a:uFillTx/>
                <a:latin typeface="+mn-lt"/>
                <a:ea typeface="+mn-ea"/>
                <a:cs typeface="+mn-cs"/>
              </a:rPr>
              <a:t>Taux d’aide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AFR pour projets de moins de 50 M€</a:t>
            </a: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400" b="0" i="0" u="none" strike="noStrike" kern="1200" cap="none" spc="0" normalizeH="0" baseline="0" noProof="0" dirty="0" smtClean="0">
              <a:ln>
                <a:noFill/>
              </a:ln>
              <a:solidFill>
                <a:schemeClr val="tx2"/>
              </a:solidFill>
              <a:effectLst/>
              <a:uLnTx/>
              <a:uFillTx/>
              <a:latin typeface="+mn-lt"/>
              <a:ea typeface="+mn-ea"/>
              <a:cs typeface="+mn-cs"/>
            </a:endParaRPr>
          </a:p>
        </p:txBody>
      </p:sp>
      <p:pic>
        <p:nvPicPr>
          <p:cNvPr id="6" name="Picture 3"/>
          <p:cNvPicPr>
            <a:picLocks noChangeAspect="1" noChangeArrowheads="1"/>
          </p:cNvPicPr>
          <p:nvPr/>
        </p:nvPicPr>
        <p:blipFill>
          <a:blip r:embed="rId2" cstate="print"/>
          <a:srcRect/>
          <a:stretch>
            <a:fillRect/>
          </a:stretch>
        </p:blipFill>
        <p:spPr bwMode="auto">
          <a:xfrm>
            <a:off x="0" y="2428868"/>
            <a:ext cx="9144000" cy="3429003"/>
          </a:xfrm>
          <a:prstGeom prst="rect">
            <a:avLst/>
          </a:prstGeom>
          <a:noFill/>
          <a:ln w="9525">
            <a:noFill/>
            <a:miter lim="800000"/>
            <a:headEnd/>
            <a:tailEnd/>
          </a:ln>
        </p:spPr>
      </p:pic>
      <p:sp>
        <p:nvSpPr>
          <p:cNvPr id="8" name="Espace réservé du pied de page 7"/>
          <p:cNvSpPr>
            <a:spLocks noGrp="1"/>
          </p:cNvSpPr>
          <p:nvPr>
            <p:ph type="ftr" sz="quarter" idx="11"/>
          </p:nvPr>
        </p:nvSpPr>
        <p:spPr/>
        <p:txBody>
          <a:bodyPr/>
          <a:lstStyle/>
          <a:p>
            <a:r>
              <a:rPr lang="fr-FR" smtClean="0"/>
              <a:t>JP Bove www.fcae.eu</a:t>
            </a:r>
            <a:endParaRPr lang="fr-FR"/>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22</a:t>
            </a:fld>
            <a:endParaRPr lang="fr-FR"/>
          </a:p>
        </p:txBody>
      </p:sp>
      <p:sp>
        <p:nvSpPr>
          <p:cNvPr id="2" name="Espace réservé de la date 1"/>
          <p:cNvSpPr>
            <a:spLocks noGrp="1"/>
          </p:cNvSpPr>
          <p:nvPr>
            <p:ph type="dt" sz="half" idx="10"/>
          </p:nvPr>
        </p:nvSpPr>
        <p:spPr/>
        <p:txBody>
          <a:bodyPr/>
          <a:lstStyle/>
          <a:p>
            <a:fld id="{2A24E940-1F8B-2345-8377-90D6226668AD}"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71470" y="-214338"/>
            <a:ext cx="9429784" cy="70723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4" name="Titre 1"/>
          <p:cNvSpPr txBox="1">
            <a:spLocks/>
          </p:cNvSpPr>
          <p:nvPr/>
        </p:nvSpPr>
        <p:spPr>
          <a:xfrm>
            <a:off x="0" y="-214338"/>
            <a:ext cx="2071688" cy="2786063"/>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tx2"/>
                </a:solidFill>
                <a:effectLst/>
                <a:uLnTx/>
                <a:uFillTx/>
                <a:latin typeface="+mj-lt"/>
                <a:ea typeface="+mj-ea"/>
                <a:cs typeface="+mj-cs"/>
              </a:rPr>
              <a:t>ZONAGE</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tx2"/>
                </a:solidFill>
                <a:effectLst/>
                <a:uLnTx/>
                <a:uFillTx/>
                <a:latin typeface="+mj-lt"/>
                <a:ea typeface="+mj-ea"/>
                <a:cs typeface="+mj-cs"/>
              </a:rPr>
              <a:t>Carte AFR </a:t>
            </a:r>
            <a:br>
              <a:rPr kumimoji="0" lang="fr-FR" sz="2800" b="1" i="0" u="none" strike="noStrike" kern="1200" cap="none" spc="0" normalizeH="0" baseline="0" noProof="0" dirty="0" smtClean="0">
                <a:ln>
                  <a:noFill/>
                </a:ln>
                <a:solidFill>
                  <a:schemeClr val="tx2"/>
                </a:solidFill>
                <a:effectLst/>
                <a:uLnTx/>
                <a:uFillTx/>
                <a:latin typeface="+mj-lt"/>
                <a:ea typeface="+mj-ea"/>
                <a:cs typeface="+mj-cs"/>
              </a:rPr>
            </a:br>
            <a:r>
              <a:rPr kumimoji="0" lang="fr-FR" sz="2800" b="1" i="0" u="none" strike="noStrike" kern="1200" cap="none" spc="0" normalizeH="0" baseline="0" noProof="0" dirty="0" smtClean="0">
                <a:ln>
                  <a:noFill/>
                </a:ln>
                <a:solidFill>
                  <a:schemeClr val="tx2"/>
                </a:solidFill>
                <a:effectLst/>
                <a:uLnTx/>
                <a:uFillTx/>
                <a:latin typeface="+mj-lt"/>
                <a:ea typeface="+mj-ea"/>
                <a:cs typeface="+mj-cs"/>
              </a:rPr>
              <a:t>2014 – 2020</a:t>
            </a:r>
            <a:br>
              <a:rPr kumimoji="0" lang="fr-FR" sz="2800" b="1" i="0" u="none" strike="noStrike" kern="1200" cap="none" spc="0" normalizeH="0" baseline="0" noProof="0" dirty="0" smtClean="0">
                <a:ln>
                  <a:noFill/>
                </a:ln>
                <a:solidFill>
                  <a:schemeClr val="tx2"/>
                </a:solidFill>
                <a:effectLst/>
                <a:uLnTx/>
                <a:uFillTx/>
                <a:latin typeface="+mj-lt"/>
                <a:ea typeface="+mj-ea"/>
                <a:cs typeface="+mj-cs"/>
              </a:rPr>
            </a:br>
            <a:r>
              <a:rPr kumimoji="0" lang="fr-FR" sz="2800" b="1" i="0" u="none" strike="noStrike" kern="1200" cap="none" spc="0" normalizeH="0" baseline="0" noProof="0" dirty="0" smtClean="0">
                <a:ln>
                  <a:noFill/>
                </a:ln>
                <a:solidFill>
                  <a:schemeClr val="tx2"/>
                </a:solidFill>
                <a:effectLst/>
                <a:uLnTx/>
                <a:uFillTx/>
                <a:latin typeface="+mj-lt"/>
                <a:ea typeface="+mj-ea"/>
                <a:cs typeface="+mj-cs"/>
              </a:rPr>
              <a:t>Décret du 2 juillet 2014</a:t>
            </a:r>
            <a:endParaRPr kumimoji="0" lang="fr-FR" sz="2800" b="1" i="0" u="none" strike="noStrike" kern="1200" cap="none" spc="0" normalizeH="0" baseline="0" noProof="0" dirty="0">
              <a:ln>
                <a:noFill/>
              </a:ln>
              <a:solidFill>
                <a:schemeClr val="tx2"/>
              </a:solidFill>
              <a:effectLst/>
              <a:uLnTx/>
              <a:uFillTx/>
              <a:latin typeface="+mj-lt"/>
              <a:ea typeface="+mj-ea"/>
              <a:cs typeface="+mj-cs"/>
            </a:endParaRPr>
          </a:p>
        </p:txBody>
      </p:sp>
      <p:pic>
        <p:nvPicPr>
          <p:cNvPr id="5" name="Image 5" descr="zonage AFR projet Jan 2014.jpg"/>
          <p:cNvPicPr>
            <a:picLocks noChangeAspect="1"/>
          </p:cNvPicPr>
          <p:nvPr/>
        </p:nvPicPr>
        <p:blipFill>
          <a:blip r:embed="rId2" cstate="print"/>
          <a:srcRect l="7249" t="16946" r="16515" b="28125"/>
          <a:stretch>
            <a:fillRect/>
          </a:stretch>
        </p:blipFill>
        <p:spPr bwMode="auto">
          <a:xfrm>
            <a:off x="2571722" y="-71462"/>
            <a:ext cx="6624638" cy="6923088"/>
          </a:xfrm>
          <a:prstGeom prst="rect">
            <a:avLst/>
          </a:prstGeom>
          <a:noFill/>
          <a:ln w="9525">
            <a:noFill/>
            <a:miter lim="800000"/>
            <a:headEnd/>
            <a:tailEnd/>
          </a:ln>
        </p:spPr>
      </p:pic>
      <p:sp>
        <p:nvSpPr>
          <p:cNvPr id="9" name="Titre 1"/>
          <p:cNvSpPr txBox="1">
            <a:spLocks/>
          </p:cNvSpPr>
          <p:nvPr/>
        </p:nvSpPr>
        <p:spPr>
          <a:xfrm>
            <a:off x="214282" y="2928934"/>
            <a:ext cx="2143140" cy="500047"/>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400" b="1" i="0" u="sng" strike="noStrike" kern="1200" cap="none" spc="0" normalizeH="0" baseline="0" noProof="0" dirty="0" smtClean="0">
                <a:ln>
                  <a:noFill/>
                </a:ln>
                <a:solidFill>
                  <a:schemeClr val="tx2"/>
                </a:solidFill>
                <a:effectLst/>
                <a:uLnTx/>
                <a:uFillTx/>
                <a:latin typeface="+mj-lt"/>
                <a:ea typeface="+mj-ea"/>
                <a:cs typeface="+mj-cs"/>
              </a:rPr>
              <a:t>Zones C</a:t>
            </a:r>
            <a:endParaRPr kumimoji="0" lang="fr-FR" sz="2400" b="1" i="0" u="sng" strike="noStrike" kern="1200" cap="none" spc="0" normalizeH="0" baseline="0" noProof="0" dirty="0">
              <a:ln>
                <a:noFill/>
              </a:ln>
              <a:solidFill>
                <a:schemeClr val="tx2"/>
              </a:solidFill>
              <a:effectLst/>
              <a:uLnTx/>
              <a:uFillTx/>
              <a:latin typeface="+mj-lt"/>
              <a:ea typeface="+mj-ea"/>
              <a:cs typeface="+mj-cs"/>
            </a:endParaRPr>
          </a:p>
        </p:txBody>
      </p:sp>
      <p:sp>
        <p:nvSpPr>
          <p:cNvPr id="10" name="Rectangle à coins arrondis 9"/>
          <p:cNvSpPr/>
          <p:nvPr/>
        </p:nvSpPr>
        <p:spPr>
          <a:xfrm>
            <a:off x="428596" y="3500438"/>
            <a:ext cx="500066" cy="285752"/>
          </a:xfrm>
          <a:prstGeom prst="roundRect">
            <a:avLst/>
          </a:prstGeom>
          <a:solidFill>
            <a:srgbClr val="5DAF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Titre 1"/>
          <p:cNvSpPr txBox="1">
            <a:spLocks/>
          </p:cNvSpPr>
          <p:nvPr/>
        </p:nvSpPr>
        <p:spPr>
          <a:xfrm>
            <a:off x="1071538" y="3500439"/>
            <a:ext cx="1071570" cy="285751"/>
          </a:xfrm>
          <a:prstGeom prst="rect">
            <a:avLst/>
          </a:prstGeom>
        </p:spPr>
        <p:txBody>
          <a:bodyPr vert="horz" lIns="91440" tIns="45720" rIns="91440" bIns="45720" rtlCol="0" anchor="ctr">
            <a:normAutofit fontScale="550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tx2"/>
                </a:solidFill>
                <a:latin typeface="+mj-lt"/>
                <a:ea typeface="+mj-ea"/>
                <a:cs typeface="+mj-cs"/>
              </a:rPr>
              <a:t>Prédéfinies</a:t>
            </a:r>
            <a:endParaRPr kumimoji="0" lang="fr-FR" sz="2800" b="1" i="0" u="none" strike="noStrike" kern="1200" cap="none" spc="0" normalizeH="0" baseline="0" noProof="0" dirty="0">
              <a:ln>
                <a:noFill/>
              </a:ln>
              <a:solidFill>
                <a:schemeClr val="tx2"/>
              </a:solidFill>
              <a:effectLst/>
              <a:uLnTx/>
              <a:uFillTx/>
              <a:latin typeface="+mj-lt"/>
              <a:ea typeface="+mj-ea"/>
              <a:cs typeface="+mj-cs"/>
            </a:endParaRPr>
          </a:p>
        </p:txBody>
      </p:sp>
      <p:cxnSp>
        <p:nvCxnSpPr>
          <p:cNvPr id="13" name="Connecteur droit avec flèche 12"/>
          <p:cNvCxnSpPr>
            <a:stCxn id="11" idx="3"/>
          </p:cNvCxnSpPr>
          <p:nvPr/>
        </p:nvCxnSpPr>
        <p:spPr>
          <a:xfrm flipV="1">
            <a:off x="2143108" y="2357431"/>
            <a:ext cx="1214446" cy="1285884"/>
          </a:xfrm>
          <a:prstGeom prst="straightConnector1">
            <a:avLst/>
          </a:prstGeom>
          <a:ln w="31750">
            <a:solidFill>
              <a:srgbClr val="5DAF8A"/>
            </a:solidFill>
            <a:tailEnd type="arrow"/>
          </a:ln>
        </p:spPr>
        <p:style>
          <a:lnRef idx="1">
            <a:schemeClr val="accent1"/>
          </a:lnRef>
          <a:fillRef idx="0">
            <a:schemeClr val="accent1"/>
          </a:fillRef>
          <a:effectRef idx="0">
            <a:schemeClr val="accent1"/>
          </a:effectRef>
          <a:fontRef idx="minor">
            <a:schemeClr val="tx1"/>
          </a:fontRef>
        </p:style>
      </p:cxnSp>
      <p:sp>
        <p:nvSpPr>
          <p:cNvPr id="16" name="Rectangle à coins arrondis 15"/>
          <p:cNvSpPr/>
          <p:nvPr/>
        </p:nvSpPr>
        <p:spPr>
          <a:xfrm>
            <a:off x="428596" y="3929064"/>
            <a:ext cx="500066" cy="285752"/>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Titre 1"/>
          <p:cNvSpPr txBox="1">
            <a:spLocks/>
          </p:cNvSpPr>
          <p:nvPr/>
        </p:nvSpPr>
        <p:spPr>
          <a:xfrm>
            <a:off x="1071538" y="3929067"/>
            <a:ext cx="1500198" cy="357190"/>
          </a:xfrm>
          <a:prstGeom prst="rect">
            <a:avLst/>
          </a:prstGeom>
        </p:spPr>
        <p:txBody>
          <a:bodyPr vert="horz" lIns="91440" tIns="45720" rIns="91440" bIns="45720" rtlCol="0" anchor="ctr">
            <a:normAutofit fontScale="550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tx2"/>
                </a:solidFill>
                <a:latin typeface="+mj-lt"/>
                <a:ea typeface="+mj-ea"/>
                <a:cs typeface="+mj-cs"/>
              </a:rPr>
              <a:t>Non Prédéfinies</a:t>
            </a:r>
            <a:endParaRPr kumimoji="0" lang="fr-FR" sz="2800" b="1" i="0" u="none" strike="noStrike" kern="1200" cap="none" spc="0" normalizeH="0" baseline="0" noProof="0" dirty="0">
              <a:ln>
                <a:noFill/>
              </a:ln>
              <a:solidFill>
                <a:schemeClr val="tx2"/>
              </a:solidFill>
              <a:effectLst/>
              <a:uLnTx/>
              <a:uFillTx/>
              <a:latin typeface="+mj-lt"/>
              <a:ea typeface="+mj-ea"/>
              <a:cs typeface="+mj-cs"/>
            </a:endParaRPr>
          </a:p>
        </p:txBody>
      </p:sp>
      <p:cxnSp>
        <p:nvCxnSpPr>
          <p:cNvPr id="18" name="Connecteur droit avec flèche 17"/>
          <p:cNvCxnSpPr>
            <a:stCxn id="17" idx="3"/>
          </p:cNvCxnSpPr>
          <p:nvPr/>
        </p:nvCxnSpPr>
        <p:spPr>
          <a:xfrm flipV="1">
            <a:off x="2571736" y="2143118"/>
            <a:ext cx="3786214" cy="1964544"/>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1" name="Rectangle à coins arrondis 20"/>
          <p:cNvSpPr/>
          <p:nvPr/>
        </p:nvSpPr>
        <p:spPr>
          <a:xfrm>
            <a:off x="428596" y="4357692"/>
            <a:ext cx="500066" cy="285752"/>
          </a:xfrm>
          <a:prstGeom prst="roundRect">
            <a:avLst/>
          </a:prstGeom>
          <a:solidFill>
            <a:srgbClr val="B4F21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Titre 1"/>
          <p:cNvSpPr txBox="1">
            <a:spLocks/>
          </p:cNvSpPr>
          <p:nvPr/>
        </p:nvSpPr>
        <p:spPr>
          <a:xfrm>
            <a:off x="1071538" y="4357693"/>
            <a:ext cx="1357322" cy="285753"/>
          </a:xfrm>
          <a:prstGeom prst="rect">
            <a:avLst/>
          </a:prstGeom>
        </p:spPr>
        <p:txBody>
          <a:bodyPr vert="horz" lIns="91440" tIns="45720" rIns="91440" bIns="45720" rtlCol="0" anchor="ctr">
            <a:normAutofit fontScale="550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tx2"/>
                </a:solidFill>
                <a:latin typeface="+mj-lt"/>
                <a:ea typeface="+mj-ea"/>
                <a:cs typeface="+mj-cs"/>
              </a:rPr>
              <a:t>Iles et vallées</a:t>
            </a:r>
            <a:endParaRPr kumimoji="0" lang="fr-FR" sz="2800" b="1" i="0" u="none" strike="noStrike" kern="1200" cap="none" spc="0" normalizeH="0" baseline="0" noProof="0" dirty="0">
              <a:ln>
                <a:noFill/>
              </a:ln>
              <a:solidFill>
                <a:schemeClr val="tx2"/>
              </a:solidFill>
              <a:effectLst/>
              <a:uLnTx/>
              <a:uFillTx/>
              <a:latin typeface="+mj-lt"/>
              <a:ea typeface="+mj-ea"/>
              <a:cs typeface="+mj-cs"/>
            </a:endParaRPr>
          </a:p>
        </p:txBody>
      </p:sp>
      <p:cxnSp>
        <p:nvCxnSpPr>
          <p:cNvPr id="23" name="Connecteur droit avec flèche 22"/>
          <p:cNvCxnSpPr>
            <a:stCxn id="22" idx="3"/>
          </p:cNvCxnSpPr>
          <p:nvPr/>
        </p:nvCxnSpPr>
        <p:spPr>
          <a:xfrm>
            <a:off x="2428860" y="4500570"/>
            <a:ext cx="6072230" cy="1500198"/>
          </a:xfrm>
          <a:prstGeom prst="straightConnector1">
            <a:avLst/>
          </a:prstGeom>
          <a:ln w="31750">
            <a:solidFill>
              <a:srgbClr val="B4F21A"/>
            </a:solidFill>
            <a:tailEnd type="arrow"/>
          </a:ln>
        </p:spPr>
        <p:style>
          <a:lnRef idx="1">
            <a:schemeClr val="accent1"/>
          </a:lnRef>
          <a:fillRef idx="0">
            <a:schemeClr val="accent1"/>
          </a:fillRef>
          <a:effectRef idx="0">
            <a:schemeClr val="accent1"/>
          </a:effectRef>
          <a:fontRef idx="minor">
            <a:schemeClr val="tx1"/>
          </a:fontRef>
        </p:style>
      </p:cxnSp>
      <p:sp>
        <p:nvSpPr>
          <p:cNvPr id="33" name="Titre 1"/>
          <p:cNvSpPr txBox="1">
            <a:spLocks/>
          </p:cNvSpPr>
          <p:nvPr/>
        </p:nvSpPr>
        <p:spPr>
          <a:xfrm>
            <a:off x="214282" y="5000636"/>
            <a:ext cx="2143140" cy="500047"/>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400" b="1" i="0" u="sng" strike="noStrike" kern="1200" cap="none" spc="0" normalizeH="0" baseline="0" noProof="0" dirty="0" smtClean="0">
                <a:ln>
                  <a:noFill/>
                </a:ln>
                <a:solidFill>
                  <a:schemeClr val="tx2"/>
                </a:solidFill>
                <a:effectLst/>
                <a:uLnTx/>
                <a:uFillTx/>
                <a:latin typeface="+mj-lt"/>
                <a:ea typeface="+mj-ea"/>
                <a:cs typeface="+mj-cs"/>
              </a:rPr>
              <a:t>Zones A</a:t>
            </a:r>
            <a:endParaRPr kumimoji="0" lang="fr-FR" sz="2400" b="1" i="0" u="sng" strike="noStrike" kern="1200" cap="none" spc="0" normalizeH="0" baseline="0" noProof="0" dirty="0">
              <a:ln>
                <a:noFill/>
              </a:ln>
              <a:solidFill>
                <a:schemeClr val="tx2"/>
              </a:solidFill>
              <a:effectLst/>
              <a:uLnTx/>
              <a:uFillTx/>
              <a:latin typeface="+mj-lt"/>
              <a:ea typeface="+mj-ea"/>
              <a:cs typeface="+mj-cs"/>
            </a:endParaRPr>
          </a:p>
        </p:txBody>
      </p:sp>
      <p:sp>
        <p:nvSpPr>
          <p:cNvPr id="34" name="Rectangle à coins arrondis 33"/>
          <p:cNvSpPr/>
          <p:nvPr/>
        </p:nvSpPr>
        <p:spPr>
          <a:xfrm>
            <a:off x="500034" y="5500701"/>
            <a:ext cx="500066" cy="285752"/>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6" name="Connecteur droit avec flèche 35"/>
          <p:cNvCxnSpPr/>
          <p:nvPr/>
        </p:nvCxnSpPr>
        <p:spPr>
          <a:xfrm>
            <a:off x="1142976" y="5643578"/>
            <a:ext cx="2214578" cy="500066"/>
          </a:xfrm>
          <a:prstGeom prst="straightConnector1">
            <a:avLst/>
          </a:prstGeom>
          <a:ln w="31750">
            <a:solidFill>
              <a:srgbClr val="004494"/>
            </a:solidFill>
            <a:tailEnd type="arrow"/>
          </a:ln>
        </p:spPr>
        <p:style>
          <a:lnRef idx="1">
            <a:schemeClr val="accent1"/>
          </a:lnRef>
          <a:fillRef idx="0">
            <a:schemeClr val="accent1"/>
          </a:fillRef>
          <a:effectRef idx="0">
            <a:schemeClr val="accent1"/>
          </a:effectRef>
          <a:fontRef idx="minor">
            <a:schemeClr val="tx1"/>
          </a:fontRef>
        </p:style>
      </p:cxnSp>
      <p:sp>
        <p:nvSpPr>
          <p:cNvPr id="19" name="Espace réservé du pied de page 18"/>
          <p:cNvSpPr>
            <a:spLocks noGrp="1"/>
          </p:cNvSpPr>
          <p:nvPr>
            <p:ph type="ftr" sz="quarter" idx="11"/>
          </p:nvPr>
        </p:nvSpPr>
        <p:spPr/>
        <p:txBody>
          <a:bodyPr/>
          <a:lstStyle/>
          <a:p>
            <a:r>
              <a:rPr lang="fr-FR" smtClean="0"/>
              <a:t>JP Bove www.fcae.eu</a:t>
            </a:r>
            <a:endParaRPr lang="fr-FR"/>
          </a:p>
        </p:txBody>
      </p:sp>
      <p:sp>
        <p:nvSpPr>
          <p:cNvPr id="20" name="Espace réservé du numéro de diapositive 19"/>
          <p:cNvSpPr>
            <a:spLocks noGrp="1"/>
          </p:cNvSpPr>
          <p:nvPr>
            <p:ph type="sldNum" sz="quarter" idx="12"/>
          </p:nvPr>
        </p:nvSpPr>
        <p:spPr/>
        <p:txBody>
          <a:bodyPr/>
          <a:lstStyle/>
          <a:p>
            <a:fld id="{2B825D18-8F47-4676-AC87-C8BC662B5306}" type="slidenum">
              <a:rPr lang="fr-FR" smtClean="0"/>
              <a:pPr/>
              <a:t>23</a:t>
            </a:fld>
            <a:endParaRPr lang="fr-FR"/>
          </a:p>
        </p:txBody>
      </p:sp>
      <p:sp>
        <p:nvSpPr>
          <p:cNvPr id="2" name="Espace réservé de la date 1"/>
          <p:cNvSpPr>
            <a:spLocks noGrp="1"/>
          </p:cNvSpPr>
          <p:nvPr>
            <p:ph type="dt" sz="half" idx="10"/>
          </p:nvPr>
        </p:nvSpPr>
        <p:spPr/>
        <p:txBody>
          <a:bodyPr/>
          <a:lstStyle/>
          <a:p>
            <a:fld id="{F8375AAC-8DD5-0548-9AA3-D70691BC6091}"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0-#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0-#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0-#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0-#ppt_w/2"/>
                                          </p:val>
                                        </p:tav>
                                        <p:tav tm="100000">
                                          <p:val>
                                            <p:strVal val="#ppt_x"/>
                                          </p:val>
                                        </p:tav>
                                      </p:tavLst>
                                    </p:anim>
                                    <p:anim calcmode="lin" valueType="num">
                                      <p:cBhvr additive="base">
                                        <p:cTn id="44"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0-#ppt_w/2"/>
                                          </p:val>
                                        </p:tav>
                                        <p:tav tm="100000">
                                          <p:val>
                                            <p:strVal val="#ppt_x"/>
                                          </p:val>
                                        </p:tav>
                                      </p:tavLst>
                                    </p:anim>
                                    <p:anim calcmode="lin" valueType="num">
                                      <p:cBhvr additive="base">
                                        <p:cTn id="50"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500" fill="hold"/>
                                        <p:tgtEl>
                                          <p:spTgt spid="18"/>
                                        </p:tgtEl>
                                        <p:attrNameLst>
                                          <p:attrName>ppt_x</p:attrName>
                                        </p:attrNameLst>
                                      </p:cBhvr>
                                      <p:tavLst>
                                        <p:tav tm="0">
                                          <p:val>
                                            <p:strVal val="0-#ppt_w/2"/>
                                          </p:val>
                                        </p:tav>
                                        <p:tav tm="100000">
                                          <p:val>
                                            <p:strVal val="#ppt_x"/>
                                          </p:val>
                                        </p:tav>
                                      </p:tavLst>
                                    </p:anim>
                                    <p:anim calcmode="lin" valueType="num">
                                      <p:cBhvr additive="base">
                                        <p:cTn id="56"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additive="base">
                                        <p:cTn id="61" dur="500" fill="hold"/>
                                        <p:tgtEl>
                                          <p:spTgt spid="21"/>
                                        </p:tgtEl>
                                        <p:attrNameLst>
                                          <p:attrName>ppt_x</p:attrName>
                                        </p:attrNameLst>
                                      </p:cBhvr>
                                      <p:tavLst>
                                        <p:tav tm="0">
                                          <p:val>
                                            <p:strVal val="0-#ppt_w/2"/>
                                          </p:val>
                                        </p:tav>
                                        <p:tav tm="100000">
                                          <p:val>
                                            <p:strVal val="#ppt_x"/>
                                          </p:val>
                                        </p:tav>
                                      </p:tavLst>
                                    </p:anim>
                                    <p:anim calcmode="lin" valueType="num">
                                      <p:cBhvr additive="base">
                                        <p:cTn id="62"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500" fill="hold"/>
                                        <p:tgtEl>
                                          <p:spTgt spid="22"/>
                                        </p:tgtEl>
                                        <p:attrNameLst>
                                          <p:attrName>ppt_x</p:attrName>
                                        </p:attrNameLst>
                                      </p:cBhvr>
                                      <p:tavLst>
                                        <p:tav tm="0">
                                          <p:val>
                                            <p:strVal val="0-#ppt_w/2"/>
                                          </p:val>
                                        </p:tav>
                                        <p:tav tm="100000">
                                          <p:val>
                                            <p:strVal val="#ppt_x"/>
                                          </p:val>
                                        </p:tav>
                                      </p:tavLst>
                                    </p:anim>
                                    <p:anim calcmode="lin" valueType="num">
                                      <p:cBhvr additive="base">
                                        <p:cTn id="6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23"/>
                                        </p:tgtEl>
                                        <p:attrNameLst>
                                          <p:attrName>style.visibility</p:attrName>
                                        </p:attrNameLst>
                                      </p:cBhvr>
                                      <p:to>
                                        <p:strVal val="visible"/>
                                      </p:to>
                                    </p:set>
                                    <p:anim calcmode="lin" valueType="num">
                                      <p:cBhvr additive="base">
                                        <p:cTn id="73" dur="500" fill="hold"/>
                                        <p:tgtEl>
                                          <p:spTgt spid="23"/>
                                        </p:tgtEl>
                                        <p:attrNameLst>
                                          <p:attrName>ppt_x</p:attrName>
                                        </p:attrNameLst>
                                      </p:cBhvr>
                                      <p:tavLst>
                                        <p:tav tm="0">
                                          <p:val>
                                            <p:strVal val="0-#ppt_w/2"/>
                                          </p:val>
                                        </p:tav>
                                        <p:tav tm="100000">
                                          <p:val>
                                            <p:strVal val="#ppt_x"/>
                                          </p:val>
                                        </p:tav>
                                      </p:tavLst>
                                    </p:anim>
                                    <p:anim calcmode="lin" valueType="num">
                                      <p:cBhvr additive="base">
                                        <p:cTn id="74"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33"/>
                                        </p:tgtEl>
                                        <p:attrNameLst>
                                          <p:attrName>style.visibility</p:attrName>
                                        </p:attrNameLst>
                                      </p:cBhvr>
                                      <p:to>
                                        <p:strVal val="visible"/>
                                      </p:to>
                                    </p:set>
                                    <p:anim calcmode="lin" valueType="num">
                                      <p:cBhvr additive="base">
                                        <p:cTn id="79" dur="500" fill="hold"/>
                                        <p:tgtEl>
                                          <p:spTgt spid="33"/>
                                        </p:tgtEl>
                                        <p:attrNameLst>
                                          <p:attrName>ppt_x</p:attrName>
                                        </p:attrNameLst>
                                      </p:cBhvr>
                                      <p:tavLst>
                                        <p:tav tm="0">
                                          <p:val>
                                            <p:strVal val="0-#ppt_w/2"/>
                                          </p:val>
                                        </p:tav>
                                        <p:tav tm="100000">
                                          <p:val>
                                            <p:strVal val="#ppt_x"/>
                                          </p:val>
                                        </p:tav>
                                      </p:tavLst>
                                    </p:anim>
                                    <p:anim calcmode="lin" valueType="num">
                                      <p:cBhvr additive="base">
                                        <p:cTn id="80"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34"/>
                                        </p:tgtEl>
                                        <p:attrNameLst>
                                          <p:attrName>style.visibility</p:attrName>
                                        </p:attrNameLst>
                                      </p:cBhvr>
                                      <p:to>
                                        <p:strVal val="visible"/>
                                      </p:to>
                                    </p:set>
                                    <p:anim calcmode="lin" valueType="num">
                                      <p:cBhvr additive="base">
                                        <p:cTn id="85" dur="500" fill="hold"/>
                                        <p:tgtEl>
                                          <p:spTgt spid="34"/>
                                        </p:tgtEl>
                                        <p:attrNameLst>
                                          <p:attrName>ppt_x</p:attrName>
                                        </p:attrNameLst>
                                      </p:cBhvr>
                                      <p:tavLst>
                                        <p:tav tm="0">
                                          <p:val>
                                            <p:strVal val="0-#ppt_w/2"/>
                                          </p:val>
                                        </p:tav>
                                        <p:tav tm="100000">
                                          <p:val>
                                            <p:strVal val="#ppt_x"/>
                                          </p:val>
                                        </p:tav>
                                      </p:tavLst>
                                    </p:anim>
                                    <p:anim calcmode="lin" valueType="num">
                                      <p:cBhvr additive="base">
                                        <p:cTn id="86"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36"/>
                                        </p:tgtEl>
                                        <p:attrNameLst>
                                          <p:attrName>style.visibility</p:attrName>
                                        </p:attrNameLst>
                                      </p:cBhvr>
                                      <p:to>
                                        <p:strVal val="visible"/>
                                      </p:to>
                                    </p:set>
                                    <p:anim calcmode="lin" valueType="num">
                                      <p:cBhvr additive="base">
                                        <p:cTn id="91" dur="500" fill="hold"/>
                                        <p:tgtEl>
                                          <p:spTgt spid="36"/>
                                        </p:tgtEl>
                                        <p:attrNameLst>
                                          <p:attrName>ppt_x</p:attrName>
                                        </p:attrNameLst>
                                      </p:cBhvr>
                                      <p:tavLst>
                                        <p:tav tm="0">
                                          <p:val>
                                            <p:strVal val="0-#ppt_w/2"/>
                                          </p:val>
                                        </p:tav>
                                        <p:tav tm="100000">
                                          <p:val>
                                            <p:strVal val="#ppt_x"/>
                                          </p:val>
                                        </p:tav>
                                      </p:tavLst>
                                    </p:anim>
                                    <p:anim calcmode="lin" valueType="num">
                                      <p:cBhvr additive="base">
                                        <p:cTn id="92"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0" grpId="0" animBg="1"/>
      <p:bldP spid="11" grpId="0"/>
      <p:bldP spid="16" grpId="0" animBg="1"/>
      <p:bldP spid="17" grpId="0"/>
      <p:bldP spid="21" grpId="0" animBg="1"/>
      <p:bldP spid="22" grpId="0"/>
      <p:bldP spid="33" grpId="0"/>
      <p:bldP spid="3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AFR (3)</a:t>
            </a:r>
            <a:endParaRPr lang="fr-FR" sz="3600" b="1" dirty="0">
              <a:latin typeface="Arial" pitchFamily="34" charset="0"/>
              <a:cs typeface="Arial" pitchFamily="34" charset="0"/>
            </a:endParaRPr>
          </a:p>
        </p:txBody>
      </p:sp>
      <p:sp>
        <p:nvSpPr>
          <p:cNvPr id="4" name="Rectangle 2"/>
          <p:cNvSpPr txBox="1">
            <a:spLocks noRot="1" noChangeArrowheads="1"/>
          </p:cNvSpPr>
          <p:nvPr/>
        </p:nvSpPr>
        <p:spPr>
          <a:xfrm>
            <a:off x="301625" y="115888"/>
            <a:ext cx="8510588" cy="752475"/>
          </a:xfrm>
          <a:prstGeom prst="rect">
            <a:avLst/>
          </a:prstGeom>
        </p:spPr>
        <p:txBody>
          <a:bodyPr vert="horz" lIns="91440" tIns="45720" rIns="91440" bIns="45720" rtlCol="0" anchor="ctr">
            <a:normAutofit lnSpcReduction="10000"/>
          </a:bodyPr>
          <a:lstStyle/>
          <a:p>
            <a:pPr marL="0" marR="0" lvl="0" indent="0" defTabSz="914400" rtl="0" eaLnBrk="1" fontAlgn="auto" latinLnBrk="0" hangingPunct="1">
              <a:lnSpc>
                <a:spcPct val="100000"/>
              </a:lnSpc>
              <a:spcBef>
                <a:spcPct val="0"/>
              </a:spcBef>
              <a:spcAft>
                <a:spcPts val="0"/>
              </a:spcAft>
              <a:buClrTx/>
              <a:buSzTx/>
              <a:buFontTx/>
              <a:buNone/>
              <a:tabLst/>
              <a:defRPr/>
            </a:pPr>
            <a:endParaRPr kumimoji="0" lang="fr-FR" sz="4400" b="1" i="0" u="sng" strike="noStrike" kern="1200" cap="none" spc="0" normalizeH="0" baseline="0" noProof="0" dirty="0">
              <a:ln>
                <a:noFill/>
              </a:ln>
              <a:solidFill>
                <a:schemeClr val="tx2"/>
              </a:solidFill>
              <a:effectLst/>
              <a:uLnTx/>
              <a:uFillTx/>
              <a:latin typeface="+mj-lt"/>
              <a:ea typeface="+mj-ea"/>
              <a:cs typeface="+mj-cs"/>
            </a:endParaRPr>
          </a:p>
        </p:txBody>
      </p:sp>
      <p:sp>
        <p:nvSpPr>
          <p:cNvPr id="5" name="Rectangle 3"/>
          <p:cNvSpPr txBox="1">
            <a:spLocks noRot="1" noChangeArrowheads="1"/>
          </p:cNvSpPr>
          <p:nvPr/>
        </p:nvSpPr>
        <p:spPr>
          <a:xfrm>
            <a:off x="714348" y="1214422"/>
            <a:ext cx="8429684" cy="4714908"/>
          </a:xfrm>
          <a:prstGeom prst="rect">
            <a:avLst/>
          </a:prstGeom>
        </p:spPr>
        <p:txBody>
          <a:bodyPr vert="horz" lIns="91440" tIns="45720" rIns="91440" bIns="45720" rtlCol="0">
            <a:normAutofit/>
          </a:bodyPr>
          <a:lstStyle/>
          <a:p>
            <a:pPr marL="0" marR="0" lvl="0" indent="0" defTabSz="914400" rtl="0" eaLnBrk="1" fontAlgn="auto" latinLnBrk="0" hangingPunct="1">
              <a:lnSpc>
                <a:spcPct val="80000"/>
              </a:lnSpc>
              <a:spcBef>
                <a:spcPct val="20000"/>
              </a:spcBef>
              <a:spcAft>
                <a:spcPts val="0"/>
              </a:spcAft>
              <a:buClrTx/>
              <a:buSzTx/>
              <a:buFont typeface="Wingdings" pitchFamily="2" charset="2"/>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RESERVE NATIONALE DE ZONAGE : Environ </a:t>
            </a:r>
            <a:r>
              <a:rPr kumimoji="0" lang="fr-FR" sz="2400" b="1" i="0" u="none" strike="noStrike" kern="1200" cap="none" spc="0" normalizeH="0" baseline="0" noProof="0" dirty="0" smtClean="0">
                <a:ln>
                  <a:noFill/>
                </a:ln>
                <a:solidFill>
                  <a:srgbClr val="FF0000"/>
                </a:solidFill>
                <a:effectLst/>
                <a:uLnTx/>
                <a:uFillTx/>
                <a:latin typeface="+mn-lt"/>
                <a:ea typeface="+mn-ea"/>
                <a:cs typeface="+mn-cs"/>
              </a:rPr>
              <a:t>233 757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habitants</a:t>
            </a:r>
          </a:p>
          <a:p>
            <a:pPr marL="0" marR="0" lvl="0" indent="0" defTabSz="914400" rtl="0" eaLnBrk="1" fontAlgn="auto" latinLnBrk="0" hangingPunct="1">
              <a:lnSpc>
                <a:spcPct val="80000"/>
              </a:lnSpc>
              <a:spcBef>
                <a:spcPct val="20000"/>
              </a:spcBef>
              <a:spcAft>
                <a:spcPts val="0"/>
              </a:spcAft>
              <a:buClrTx/>
              <a:buSzTx/>
              <a:buFont typeface="Wingdings" pitchFamily="2" charset="2"/>
              <a:buNone/>
              <a:tabLst/>
              <a:defRPr/>
            </a:pPr>
            <a:endParaRPr kumimoji="0" lang="fr-FR" sz="7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Wingdings" pitchFamily="2" charset="2"/>
              <a:buNone/>
              <a:tabLst/>
              <a:defRPr/>
            </a:pPr>
            <a:r>
              <a:rPr kumimoji="0" lang="fr-FR" sz="2400" b="1" i="0" u="sng" strike="noStrike" kern="1200" cap="none" spc="0" normalizeH="0" baseline="0" noProof="0" dirty="0" smtClean="0">
                <a:ln>
                  <a:noFill/>
                </a:ln>
                <a:solidFill>
                  <a:schemeClr val="tx2"/>
                </a:solidFill>
                <a:effectLst/>
                <a:uLnTx/>
                <a:uFillTx/>
                <a:latin typeface="+mn-lt"/>
                <a:ea typeface="+mn-ea"/>
                <a:cs typeface="+mn-cs"/>
              </a:rPr>
              <a:t>Critères d’utilisation (obligatoires):</a:t>
            </a:r>
          </a:p>
          <a:p>
            <a:pPr marL="0" marR="0" lvl="0" indent="0" defTabSz="914400" rtl="0" eaLnBrk="1" fontAlgn="auto" latinLnBrk="0" hangingPunct="1">
              <a:lnSpc>
                <a:spcPct val="80000"/>
              </a:lnSpc>
              <a:spcBef>
                <a:spcPct val="20000"/>
              </a:spcBef>
              <a:spcAft>
                <a:spcPts val="0"/>
              </a:spcAft>
              <a:buClrTx/>
              <a:buSzTx/>
              <a:buFont typeface="Wingdings" pitchFamily="2" charset="2"/>
              <a:buNone/>
              <a:tabLst/>
              <a:defRPr/>
            </a:pPr>
            <a:endParaRPr kumimoji="0" lang="fr-FR" sz="1050" b="1" i="0" u="sng"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Wingdings" pitchFamily="2" charset="2"/>
              <a:buNone/>
              <a:tabLst/>
              <a:defRPr/>
            </a:pPr>
            <a:r>
              <a:rPr kumimoji="0" lang="fr-FR" sz="2000" b="1" i="1" u="none" strike="noStrike" kern="1200" cap="none" spc="0" normalizeH="0" baseline="0" noProof="0" dirty="0" smtClean="0">
                <a:ln>
                  <a:noFill/>
                </a:ln>
                <a:solidFill>
                  <a:srgbClr val="FF0000"/>
                </a:solidFill>
                <a:effectLst/>
                <a:uLnTx/>
                <a:uFillTx/>
                <a:latin typeface="+mn-lt"/>
                <a:ea typeface="+mn-ea"/>
                <a:cs typeface="+mn-cs"/>
              </a:rPr>
              <a:t>(1°) Critère sur l'ampleur du choc :</a:t>
            </a:r>
            <a:endParaRPr kumimoji="0" lang="fr-FR" sz="2000" b="1" i="0" u="none" strike="noStrike" kern="1200" cap="none" spc="0" normalizeH="0" baseline="0" noProof="0" dirty="0" smtClean="0">
              <a:ln>
                <a:noFill/>
              </a:ln>
              <a:solidFill>
                <a:srgbClr val="FF0000"/>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Wingdings" pitchFamily="2" charset="2"/>
              <a:buNone/>
              <a:tabLst/>
              <a:defRPr/>
            </a:pPr>
            <a:r>
              <a:rPr kumimoji="0" lang="fr-FR" sz="1800" b="0" i="0" u="none" strike="noStrike" kern="1200" cap="none" spc="0" normalizeH="0" baseline="0" noProof="0" dirty="0" smtClean="0">
                <a:ln>
                  <a:noFill/>
                </a:ln>
                <a:solidFill>
                  <a:schemeClr val="tx2"/>
                </a:solidFill>
                <a:effectLst/>
                <a:uLnTx/>
                <a:uFillTx/>
                <a:latin typeface="+mn-lt"/>
                <a:ea typeface="+mn-ea"/>
                <a:cs typeface="+mn-cs"/>
              </a:rPr>
              <a:t>	au choix</a:t>
            </a:r>
          </a:p>
          <a:p>
            <a:pPr marL="457200" marR="0" lvl="1"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1600" b="1" i="0" u="none" strike="noStrike" kern="1200" cap="none" spc="0" normalizeH="0" baseline="0" noProof="0" dirty="0" smtClean="0">
                <a:ln>
                  <a:noFill/>
                </a:ln>
                <a:solidFill>
                  <a:srgbClr val="FF0000"/>
                </a:solidFill>
                <a:effectLst/>
                <a:uLnTx/>
                <a:uFillTx/>
                <a:latin typeface="+mn-lt"/>
                <a:ea typeface="+mn-ea"/>
                <a:cs typeface="+mn-cs"/>
              </a:rPr>
              <a:t>500 </a:t>
            </a:r>
            <a:r>
              <a:rPr kumimoji="0" lang="fr-FR" sz="1600" b="1" i="0" u="none" strike="noStrike" kern="1200" cap="none" spc="0" normalizeH="0" baseline="0" noProof="0" dirty="0" smtClean="0">
                <a:ln>
                  <a:noFill/>
                </a:ln>
                <a:solidFill>
                  <a:schemeClr val="tx2"/>
                </a:solidFill>
                <a:effectLst/>
                <a:uLnTx/>
                <a:uFillTx/>
                <a:latin typeface="+mn-lt"/>
                <a:ea typeface="+mn-ea"/>
                <a:cs typeface="+mn-cs"/>
              </a:rPr>
              <a:t>suppressions d'emploi </a:t>
            </a:r>
            <a:r>
              <a:rPr kumimoji="0" lang="fr-FR" sz="1600" b="0" i="0" u="none" strike="noStrike" kern="1200" cap="none" spc="0" normalizeH="0" baseline="0" noProof="0" dirty="0" smtClean="0">
                <a:ln>
                  <a:noFill/>
                </a:ln>
                <a:solidFill>
                  <a:schemeClr val="tx2"/>
                </a:solidFill>
                <a:effectLst/>
                <a:uLnTx/>
                <a:uFillTx/>
                <a:latin typeface="+mn-lt"/>
                <a:ea typeface="+mn-ea"/>
                <a:cs typeface="+mn-cs"/>
              </a:rPr>
              <a:t>d'un ou de plusieurs établissements </a:t>
            </a:r>
            <a:r>
              <a:rPr kumimoji="0" lang="fr-FR" sz="1600" b="1" i="0" u="none" strike="noStrike" kern="1200" cap="none" spc="0" normalizeH="0" baseline="0" noProof="0" dirty="0" smtClean="0">
                <a:ln>
                  <a:noFill/>
                </a:ln>
                <a:solidFill>
                  <a:schemeClr val="tx2"/>
                </a:solidFill>
                <a:effectLst/>
                <a:uLnTx/>
                <a:uFillTx/>
                <a:latin typeface="+mn-lt"/>
                <a:ea typeface="+mn-ea"/>
                <a:cs typeface="+mn-cs"/>
              </a:rPr>
              <a:t>sur 1 secteur d’activité </a:t>
            </a:r>
            <a:r>
              <a:rPr kumimoji="0" lang="fr-FR" sz="1600" b="0" i="0" u="none" strike="noStrike" kern="1200" cap="none" spc="0" normalizeH="0" baseline="0" noProof="0" dirty="0" smtClean="0">
                <a:ln>
                  <a:noFill/>
                </a:ln>
                <a:solidFill>
                  <a:schemeClr val="tx2"/>
                </a:solidFill>
                <a:effectLst/>
                <a:uLnTx/>
                <a:uFillTx/>
                <a:latin typeface="+mn-lt"/>
                <a:ea typeface="+mn-ea"/>
                <a:cs typeface="+mn-cs"/>
                <a:hlinkClick r:id="" action="ppaction://noaction"/>
              </a:rPr>
              <a:t>[1]</a:t>
            </a:r>
            <a:r>
              <a:rPr kumimoji="0" lang="fr-FR" sz="1600" b="0" i="0" u="none" strike="noStrike" kern="1200" cap="none" spc="0" normalizeH="0" baseline="0" noProof="0" dirty="0" smtClean="0">
                <a:ln>
                  <a:noFill/>
                </a:ln>
                <a:solidFill>
                  <a:schemeClr val="tx2"/>
                </a:solidFill>
                <a:effectLst/>
                <a:uLnTx/>
                <a:uFillTx/>
                <a:latin typeface="+mn-lt"/>
                <a:ea typeface="+mn-ea"/>
                <a:cs typeface="+mn-cs"/>
              </a:rPr>
              <a:t>, sur 12 derniers mois dans la ZE;</a:t>
            </a:r>
            <a:endParaRPr kumimoji="0" lang="fr-FR" sz="1600" b="0" i="1" u="none" strike="noStrike" kern="1200" cap="none" spc="0" normalizeH="0" baseline="0" noProof="0" dirty="0" smtClean="0">
              <a:ln>
                <a:noFill/>
              </a:ln>
              <a:solidFill>
                <a:schemeClr val="tx2"/>
              </a:solidFill>
              <a:effectLst/>
              <a:uLnTx/>
              <a:uFillTx/>
              <a:latin typeface="+mn-lt"/>
              <a:ea typeface="+mn-ea"/>
              <a:cs typeface="+mn-cs"/>
            </a:endParaRPr>
          </a:p>
          <a:p>
            <a:pPr marL="457200" marR="0" lvl="1" indent="0" defTabSz="914400" rtl="0" eaLnBrk="1" fontAlgn="auto" latinLnBrk="0" hangingPunct="1">
              <a:lnSpc>
                <a:spcPct val="80000"/>
              </a:lnSpc>
              <a:spcBef>
                <a:spcPct val="20000"/>
              </a:spcBef>
              <a:spcAft>
                <a:spcPts val="0"/>
              </a:spcAft>
              <a:buClrTx/>
              <a:buSzTx/>
              <a:buFontTx/>
              <a:buNone/>
              <a:tabLst/>
              <a:defRPr/>
            </a:pPr>
            <a:r>
              <a:rPr kumimoji="0" lang="fr-FR" sz="1600" b="1" i="1" u="none" strike="noStrike" kern="1200" cap="none" spc="0" normalizeH="0" baseline="0" noProof="0" dirty="0" smtClean="0">
                <a:ln>
                  <a:noFill/>
                </a:ln>
                <a:solidFill>
                  <a:srgbClr val="FF0000"/>
                </a:solidFill>
                <a:effectLst/>
                <a:uLnTx/>
                <a:uFillTx/>
                <a:latin typeface="+mn-lt"/>
                <a:ea typeface="+mn-ea"/>
                <a:cs typeface="+mn-cs"/>
              </a:rPr>
              <a:t>ou </a:t>
            </a:r>
            <a:endParaRPr kumimoji="0" lang="fr-FR" sz="1600" b="1" i="0" u="none" strike="noStrike" kern="1200" cap="none" spc="0" normalizeH="0" baseline="0" noProof="0" dirty="0" smtClean="0">
              <a:ln>
                <a:noFill/>
              </a:ln>
              <a:solidFill>
                <a:srgbClr val="FF0000"/>
              </a:solidFill>
              <a:effectLst/>
              <a:uLnTx/>
              <a:uFillTx/>
              <a:latin typeface="+mn-lt"/>
              <a:ea typeface="+mn-ea"/>
              <a:cs typeface="+mn-cs"/>
            </a:endParaRPr>
          </a:p>
          <a:p>
            <a:pPr marL="457200" marR="0" lvl="1"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1600" b="1" i="0" u="none" strike="noStrike" kern="1200" cap="none" spc="0" normalizeH="0" baseline="0" noProof="0" dirty="0" smtClean="0">
                <a:ln>
                  <a:noFill/>
                </a:ln>
                <a:solidFill>
                  <a:schemeClr val="tx2"/>
                </a:solidFill>
                <a:effectLst/>
                <a:uLnTx/>
                <a:uFillTx/>
                <a:latin typeface="+mn-lt"/>
                <a:ea typeface="+mn-ea"/>
                <a:cs typeface="+mn-cs"/>
              </a:rPr>
              <a:t>suppressions d'emplois </a:t>
            </a:r>
            <a:r>
              <a:rPr kumimoji="0" lang="fr-FR" sz="1600" b="0" i="0" u="none" strike="noStrike" kern="1200" cap="none" spc="0" normalizeH="0" baseline="0" noProof="0" dirty="0" smtClean="0">
                <a:ln>
                  <a:noFill/>
                </a:ln>
                <a:solidFill>
                  <a:schemeClr val="tx2"/>
                </a:solidFill>
                <a:effectLst/>
                <a:uLnTx/>
                <a:uFillTx/>
                <a:latin typeface="+mn-lt"/>
                <a:ea typeface="+mn-ea"/>
                <a:cs typeface="+mn-cs"/>
              </a:rPr>
              <a:t>d'un ou de plusieurs établissements </a:t>
            </a:r>
            <a:r>
              <a:rPr kumimoji="0" lang="fr-FR" sz="1600" b="1" i="0" u="none" strike="noStrike" kern="1200" cap="none" spc="0" normalizeH="0" baseline="0" noProof="0" dirty="0" smtClean="0">
                <a:ln>
                  <a:noFill/>
                </a:ln>
                <a:solidFill>
                  <a:schemeClr val="tx2"/>
                </a:solidFill>
                <a:effectLst/>
                <a:uLnTx/>
                <a:uFillTx/>
                <a:latin typeface="+mn-lt"/>
                <a:ea typeface="+mn-ea"/>
                <a:cs typeface="+mn-cs"/>
              </a:rPr>
              <a:t>sur 1 à 3 secteurs d’activité</a:t>
            </a:r>
            <a:r>
              <a:rPr kumimoji="0" lang="fr-FR" sz="1600" b="0" i="0" u="none" strike="noStrike" kern="1200" cap="none" spc="0" normalizeH="0" baseline="0" noProof="0" dirty="0" smtClean="0">
                <a:ln>
                  <a:noFill/>
                </a:ln>
                <a:solidFill>
                  <a:schemeClr val="tx2"/>
                </a:solidFill>
                <a:effectLst/>
                <a:uLnTx/>
                <a:uFillTx/>
                <a:latin typeface="+mn-lt"/>
                <a:ea typeface="+mn-ea"/>
                <a:cs typeface="+mn-cs"/>
              </a:rPr>
              <a:t>, représentent </a:t>
            </a:r>
            <a:r>
              <a:rPr kumimoji="0" lang="fr-FR" sz="1600" b="1" i="0" u="none" strike="noStrike" kern="1200" cap="none" spc="0" normalizeH="0" baseline="0" noProof="0" dirty="0" smtClean="0">
                <a:ln>
                  <a:noFill/>
                </a:ln>
                <a:solidFill>
                  <a:srgbClr val="FF0000"/>
                </a:solidFill>
                <a:effectLst/>
                <a:uLnTx/>
                <a:uFillTx/>
                <a:latin typeface="+mn-lt"/>
                <a:ea typeface="+mn-ea"/>
                <a:cs typeface="+mn-cs"/>
              </a:rPr>
              <a:t>1.25 % </a:t>
            </a:r>
            <a:r>
              <a:rPr kumimoji="0" lang="fr-FR" sz="1600" b="0" i="0" u="none" strike="noStrike" kern="1200" cap="none" spc="0" normalizeH="0" baseline="0" noProof="0" dirty="0" smtClean="0">
                <a:ln>
                  <a:noFill/>
                </a:ln>
                <a:solidFill>
                  <a:schemeClr val="tx2"/>
                </a:solidFill>
                <a:effectLst/>
                <a:uLnTx/>
                <a:uFillTx/>
                <a:latin typeface="+mn-lt"/>
                <a:ea typeface="+mn-ea"/>
                <a:cs typeface="+mn-cs"/>
              </a:rPr>
              <a:t>de l’emploi salarié total sur ZE 12 derniers mois.</a:t>
            </a:r>
            <a:endParaRPr kumimoji="0" lang="fr-FR" sz="1600" b="0" i="1"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Wingdings" pitchFamily="2" charset="2"/>
              <a:buNone/>
              <a:tabLst/>
              <a:defRPr/>
            </a:pPr>
            <a:endParaRPr kumimoji="0" lang="fr-FR" sz="1050" b="1" i="1"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Wingdings" pitchFamily="2" charset="2"/>
              <a:buNone/>
              <a:tabLst/>
              <a:defRPr/>
            </a:pPr>
            <a:r>
              <a:rPr kumimoji="0" lang="fr-FR" sz="2000" b="1" i="1" u="none" strike="noStrike" kern="1200" cap="none" spc="0" normalizeH="0" baseline="0" noProof="0" dirty="0" smtClean="0">
                <a:ln>
                  <a:noFill/>
                </a:ln>
                <a:solidFill>
                  <a:srgbClr val="FF0000"/>
                </a:solidFill>
                <a:effectLst/>
                <a:uLnTx/>
                <a:uFillTx/>
                <a:latin typeface="+mn-lt"/>
                <a:ea typeface="+mn-ea"/>
                <a:cs typeface="+mn-cs"/>
              </a:rPr>
              <a:t>(2) Critère sur la fragilité du bassin d’emploi:</a:t>
            </a:r>
            <a:endParaRPr kumimoji="0" lang="fr-FR" sz="2000" b="1" i="0" u="none" strike="noStrike" kern="1200" cap="none" spc="0" normalizeH="0" baseline="0" noProof="0" dirty="0" smtClean="0">
              <a:ln>
                <a:noFill/>
              </a:ln>
              <a:solidFill>
                <a:srgbClr val="FF0000"/>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Wingdings" pitchFamily="2" charset="2"/>
              <a:buNone/>
              <a:tabLst/>
              <a:defRPr/>
            </a:pPr>
            <a:r>
              <a:rPr kumimoji="0" lang="fr-FR" sz="1800" b="1" i="0" u="none" strike="noStrike" kern="1200" cap="none" spc="0" normalizeH="0" baseline="0" noProof="0" dirty="0" smtClean="0">
                <a:ln>
                  <a:noFill/>
                </a:ln>
                <a:solidFill>
                  <a:schemeClr val="tx2"/>
                </a:solidFill>
                <a:effectLst/>
                <a:uLnTx/>
                <a:uFillTx/>
                <a:latin typeface="+mn-lt"/>
                <a:ea typeface="+mn-ea"/>
                <a:cs typeface="+mn-cs"/>
              </a:rPr>
              <a:t>au choix:</a:t>
            </a:r>
          </a:p>
          <a:p>
            <a:pPr marL="457200" marR="0" lvl="1"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1600" b="1" i="0" u="none" strike="noStrike" kern="1200" cap="none" spc="0" normalizeH="0" baseline="0" noProof="0" dirty="0" smtClean="0">
                <a:ln>
                  <a:noFill/>
                </a:ln>
                <a:solidFill>
                  <a:schemeClr val="tx2"/>
                </a:solidFill>
                <a:effectLst/>
                <a:uLnTx/>
                <a:uFillTx/>
                <a:latin typeface="+mn-lt"/>
                <a:ea typeface="+mn-ea"/>
                <a:cs typeface="+mn-cs"/>
              </a:rPr>
              <a:t>taux de chômage </a:t>
            </a:r>
            <a:r>
              <a:rPr kumimoji="0" lang="fr-FR" sz="1600" b="0" i="0" u="none" strike="noStrike" kern="1200" cap="none" spc="0" normalizeH="0" baseline="0" noProof="0" dirty="0" smtClean="0">
                <a:ln>
                  <a:noFill/>
                </a:ln>
                <a:solidFill>
                  <a:schemeClr val="tx2"/>
                </a:solidFill>
                <a:effectLst/>
                <a:uLnTx/>
                <a:uFillTx/>
                <a:latin typeface="+mn-lt"/>
                <a:ea typeface="+mn-ea"/>
                <a:cs typeface="+mn-cs"/>
              </a:rPr>
              <a:t>de la zone d'emploi est supérieur à la moyenne nationale ;</a:t>
            </a:r>
            <a:endParaRPr kumimoji="0" lang="fr-FR" sz="1600" b="0" i="1" u="none" strike="noStrike" kern="1200" cap="none" spc="0" normalizeH="0" baseline="0" noProof="0" dirty="0" smtClean="0">
              <a:ln>
                <a:noFill/>
              </a:ln>
              <a:solidFill>
                <a:schemeClr val="tx2"/>
              </a:solidFill>
              <a:effectLst/>
              <a:uLnTx/>
              <a:uFillTx/>
              <a:latin typeface="+mn-lt"/>
              <a:ea typeface="+mn-ea"/>
              <a:cs typeface="+mn-cs"/>
            </a:endParaRPr>
          </a:p>
          <a:p>
            <a:pPr marL="457200" marR="0" lvl="1" indent="0" defTabSz="914400" rtl="0" eaLnBrk="1" fontAlgn="auto" latinLnBrk="0" hangingPunct="1">
              <a:lnSpc>
                <a:spcPct val="80000"/>
              </a:lnSpc>
              <a:spcBef>
                <a:spcPct val="20000"/>
              </a:spcBef>
              <a:spcAft>
                <a:spcPts val="0"/>
              </a:spcAft>
              <a:buClrTx/>
              <a:buSzTx/>
              <a:buFontTx/>
              <a:buNone/>
              <a:tabLst/>
              <a:defRPr/>
            </a:pPr>
            <a:r>
              <a:rPr kumimoji="0" lang="fr-FR" sz="1600" b="1" i="1" u="none" strike="noStrike" kern="1200" cap="none" spc="0" normalizeH="0" baseline="0" noProof="0" dirty="0" smtClean="0">
                <a:ln>
                  <a:noFill/>
                </a:ln>
                <a:solidFill>
                  <a:srgbClr val="FF0000"/>
                </a:solidFill>
                <a:effectLst/>
                <a:uLnTx/>
                <a:uFillTx/>
                <a:latin typeface="+mn-lt"/>
                <a:ea typeface="+mn-ea"/>
                <a:cs typeface="+mn-cs"/>
              </a:rPr>
              <a:t>ou</a:t>
            </a:r>
            <a:endParaRPr kumimoji="0" lang="fr-FR" sz="1600" b="1" i="0" u="none" strike="noStrike" kern="1200" cap="none" spc="0" normalizeH="0" baseline="0" noProof="0" dirty="0" smtClean="0">
              <a:ln>
                <a:noFill/>
              </a:ln>
              <a:solidFill>
                <a:srgbClr val="FF0000"/>
              </a:solidFill>
              <a:effectLst/>
              <a:uLnTx/>
              <a:uFillTx/>
              <a:latin typeface="+mn-lt"/>
              <a:ea typeface="+mn-ea"/>
              <a:cs typeface="+mn-cs"/>
            </a:endParaRPr>
          </a:p>
          <a:p>
            <a:pPr marL="457200" marR="0" lvl="1"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1600" b="0" i="0" u="none" strike="noStrike" kern="1200" cap="none" spc="0" normalizeH="0" baseline="0" noProof="0" dirty="0" smtClean="0">
                <a:ln>
                  <a:noFill/>
                </a:ln>
                <a:solidFill>
                  <a:schemeClr val="tx2"/>
                </a:solidFill>
                <a:effectLst/>
                <a:uLnTx/>
                <a:uFillTx/>
                <a:latin typeface="+mn-lt"/>
                <a:ea typeface="+mn-ea"/>
                <a:cs typeface="+mn-cs"/>
              </a:rPr>
              <a:t>zone d'emploi connaît une </a:t>
            </a:r>
            <a:r>
              <a:rPr kumimoji="0" lang="fr-FR" sz="1600" b="1" i="0" u="none" strike="noStrike" kern="1200" cap="none" spc="0" normalizeH="0" baseline="0" noProof="0" dirty="0" smtClean="0">
                <a:ln>
                  <a:noFill/>
                </a:ln>
                <a:solidFill>
                  <a:schemeClr val="tx2"/>
                </a:solidFill>
                <a:effectLst/>
                <a:uLnTx/>
                <a:uFillTx/>
                <a:latin typeface="+mn-lt"/>
                <a:ea typeface="+mn-ea"/>
                <a:cs typeface="+mn-cs"/>
              </a:rPr>
              <a:t>croissance de l'emploi </a:t>
            </a:r>
            <a:r>
              <a:rPr kumimoji="0" lang="fr-FR" sz="1600" b="0" i="0" u="none" strike="noStrike" kern="1200" cap="none" spc="0" normalizeH="0" baseline="0" noProof="0" dirty="0" smtClean="0">
                <a:ln>
                  <a:noFill/>
                </a:ln>
                <a:solidFill>
                  <a:schemeClr val="tx2"/>
                </a:solidFill>
                <a:effectLst/>
                <a:uLnTx/>
                <a:uFillTx/>
                <a:latin typeface="+mn-lt"/>
                <a:ea typeface="+mn-ea"/>
                <a:cs typeface="+mn-cs"/>
              </a:rPr>
              <a:t>inférieure à la moyenne nationale.</a:t>
            </a: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1400" b="1" i="0" strike="noStrike" kern="1200" cap="none" spc="0" normalizeH="0" baseline="0" noProof="0" dirty="0" smtClean="0">
                <a:ln>
                  <a:noFill/>
                </a:ln>
                <a:solidFill>
                  <a:schemeClr val="tx2"/>
                </a:solidFill>
                <a:effectLst/>
                <a:uLnTx/>
                <a:uFillTx/>
                <a:latin typeface="+mn-lt"/>
                <a:ea typeface="+mn-ea"/>
                <a:cs typeface="+mn-cs"/>
              </a:rPr>
              <a:t>	</a:t>
            </a: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lang="fr-FR" sz="1400" b="1" dirty="0" smtClean="0">
                <a:solidFill>
                  <a:schemeClr val="tx2"/>
                </a:solidFill>
              </a:rPr>
              <a:t>	</a:t>
            </a:r>
            <a:r>
              <a:rPr kumimoji="0" lang="fr-FR" sz="1600" i="0" strike="noStrike" kern="1200" cap="none" spc="0" normalizeH="0" baseline="0" noProof="0" dirty="0" smtClean="0">
                <a:ln>
                  <a:noFill/>
                </a:ln>
                <a:solidFill>
                  <a:schemeClr val="tx2"/>
                </a:solidFill>
                <a:effectLst/>
                <a:uLnTx/>
                <a:uFillTx/>
                <a:latin typeface="+mn-lt"/>
                <a:ea typeface="+mn-ea"/>
                <a:cs typeface="+mn-cs"/>
              </a:rPr>
              <a:t>Nomenclature NAF rev1, 2003 niveau 60­ – (divisions)</a:t>
            </a:r>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24</a:t>
            </a:fld>
            <a:endParaRPr lang="fr-FR"/>
          </a:p>
        </p:txBody>
      </p:sp>
      <p:sp>
        <p:nvSpPr>
          <p:cNvPr id="2" name="Espace réservé de la date 1"/>
          <p:cNvSpPr>
            <a:spLocks noGrp="1"/>
          </p:cNvSpPr>
          <p:nvPr>
            <p:ph type="dt" sz="half" idx="10"/>
          </p:nvPr>
        </p:nvSpPr>
        <p:spPr/>
        <p:txBody>
          <a:bodyPr/>
          <a:lstStyle/>
          <a:p>
            <a:fld id="{A83DD1F8-DDBD-2C46-BB4D-A4EF824424D2}"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AFR (4)</a:t>
            </a:r>
            <a:endParaRPr lang="fr-FR" sz="3600" b="1" dirty="0">
              <a:latin typeface="Arial" pitchFamily="34" charset="0"/>
              <a:cs typeface="Arial" pitchFamily="34" charset="0"/>
            </a:endParaRPr>
          </a:p>
        </p:txBody>
      </p:sp>
      <p:sp>
        <p:nvSpPr>
          <p:cNvPr id="5" name="Espace réservé du contenu 2"/>
          <p:cNvSpPr txBox="1">
            <a:spLocks/>
          </p:cNvSpPr>
          <p:nvPr/>
        </p:nvSpPr>
        <p:spPr>
          <a:xfrm>
            <a:off x="642910" y="1214422"/>
            <a:ext cx="8501089" cy="4714908"/>
          </a:xfrm>
          <a:prstGeom prst="rect">
            <a:avLst/>
          </a:prstGeom>
        </p:spPr>
        <p:txBody>
          <a:bodyPr vert="horz" lIns="91440" tIns="45720" rIns="91440" bIns="45720" rtlCol="0">
            <a:normAutofit fontScale="70000" lnSpcReduction="20000"/>
          </a:bodyPr>
          <a:lstStyle/>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EXCLUSIONS</a:t>
            </a:r>
            <a:r>
              <a:rPr kumimoji="0" lang="fr-FR" sz="3200" b="0" i="0" u="sng" strike="noStrike" kern="1200" cap="none" spc="0" normalizeH="0" baseline="0" noProof="0" dirty="0" smtClean="0">
                <a:ln>
                  <a:noFill/>
                </a:ln>
                <a:solidFill>
                  <a:schemeClr val="tx2"/>
                </a:solidFill>
                <a:effectLst/>
                <a:uLnTx/>
                <a:uFillTx/>
                <a:latin typeface="+mn-lt"/>
                <a:ea typeface="+mn-ea"/>
                <a:cs typeface="+mn-cs"/>
              </a:rPr>
              <a:t>:</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3200" b="1" i="0" u="sng" strike="noStrike" kern="1200" cap="none" spc="0" normalizeH="0" baseline="0" noProof="0" dirty="0" smtClean="0">
              <a:ln>
                <a:noFill/>
              </a:ln>
              <a:solidFill>
                <a:srgbClr val="FF0000"/>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INTERDICTION D’AIDER LES SECTEURS SUIVANTS:</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Production agricole et pêche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(sauf RUP)</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sidérurgie, charbon, construction navale, fibres synthétiques, </a:t>
            </a:r>
            <a:r>
              <a:rPr kumimoji="0" lang="fr-FR" sz="3200" b="1" u="none" strike="noStrike" kern="1200" cap="none" spc="0" normalizeH="0" baseline="0" noProof="0" dirty="0" smtClean="0">
                <a:ln>
                  <a:noFill/>
                </a:ln>
                <a:solidFill>
                  <a:schemeClr val="tx2"/>
                </a:solidFill>
                <a:effectLst/>
                <a:uLnTx/>
                <a:uFillTx/>
                <a:latin typeface="+mn-lt"/>
                <a:ea typeface="+mn-ea"/>
                <a:cs typeface="+mn-cs"/>
              </a:rPr>
              <a:t>infrastructures de production et de distribution d’énergie, transport</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n-lt"/>
                <a:ea typeface="+mn-ea"/>
                <a:cs typeface="+mn-cs"/>
              </a:rPr>
              <a:t>Interdiction de</a:t>
            </a:r>
            <a:r>
              <a:rPr kumimoji="0" lang="fr-FR" sz="3200" b="1" i="0" u="none" strike="noStrike" kern="1200" cap="none" spc="0" normalizeH="0" noProof="0" dirty="0" smtClean="0">
                <a:ln>
                  <a:noFill/>
                </a:ln>
                <a:solidFill>
                  <a:srgbClr val="FF0000"/>
                </a:solidFill>
                <a:effectLst/>
                <a:uLnTx/>
                <a:uFillTx/>
                <a:latin typeface="+mn-lt"/>
                <a:ea typeface="+mn-ea"/>
                <a:cs typeface="+mn-cs"/>
              </a:rPr>
              <a:t> mettre en place des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régimes ciblés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sur </a:t>
            </a:r>
            <a:r>
              <a:rPr kumimoji="0" lang="fr-FR" sz="3200" b="1" i="0" u="sng" strike="noStrike" kern="1200" cap="none" spc="0" normalizeH="0" baseline="0" noProof="0" dirty="0" smtClean="0">
                <a:ln>
                  <a:noFill/>
                </a:ln>
                <a:solidFill>
                  <a:schemeClr val="tx2"/>
                </a:solidFill>
                <a:effectLst/>
                <a:uLnTx/>
                <a:uFillTx/>
                <a:latin typeface="+mn-lt"/>
                <a:ea typeface="+mn-ea"/>
                <a:cs typeface="+mn-cs"/>
              </a:rPr>
              <a:t>un nombre limité de secteurs d’activité </a:t>
            </a:r>
            <a:r>
              <a:rPr kumimoji="0" lang="fr-FR" sz="3200" b="1" i="0"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(sauf tourisme, agriculture, IAA, réseaux internet HD)</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3200" b="1" i="1" u="sng"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u="sng" strike="noStrike" kern="1200" cap="none" spc="0" normalizeH="0" baseline="0" noProof="0" dirty="0" smtClean="0">
                <a:ln>
                  <a:noFill/>
                </a:ln>
                <a:solidFill>
                  <a:srgbClr val="FF0000"/>
                </a:solidFill>
                <a:effectLst/>
                <a:uLnTx/>
                <a:uFillTx/>
                <a:latin typeface="+mn-lt"/>
                <a:ea typeface="+mn-ea"/>
                <a:cs typeface="+mn-cs"/>
              </a:rPr>
              <a:t>MESURE ANTI DELOCALISATION</a:t>
            </a:r>
            <a:r>
              <a:rPr lang="fr-FR" sz="3200" dirty="0" smtClean="0">
                <a:solidFill>
                  <a:schemeClr val="tx2"/>
                </a:solidFill>
              </a:rPr>
              <a:t>:</a:t>
            </a:r>
            <a:r>
              <a:rPr kumimoji="0" lang="fr-FR" sz="3200" b="0"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interdiction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des aides Individuelles aux entreprises ayant cessé une activité similaire 2 ans avant la demande d’aide ou qui envisagent de fermer d’ici 2 ans un site similaire. </a:t>
            </a:r>
          </a:p>
        </p:txBody>
      </p:sp>
      <p:sp>
        <p:nvSpPr>
          <p:cNvPr id="4" name="Espace réservé du pied de page 3"/>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25</a:t>
            </a:fld>
            <a:endParaRPr lang="fr-FR"/>
          </a:p>
        </p:txBody>
      </p:sp>
      <p:sp>
        <p:nvSpPr>
          <p:cNvPr id="2" name="Espace réservé de la date 1"/>
          <p:cNvSpPr>
            <a:spLocks noGrp="1"/>
          </p:cNvSpPr>
          <p:nvPr>
            <p:ph type="dt" sz="half" idx="10"/>
          </p:nvPr>
        </p:nvSpPr>
        <p:spPr/>
        <p:txBody>
          <a:bodyPr/>
          <a:lstStyle/>
          <a:p>
            <a:fld id="{CF649153-2C78-8F43-859B-E39C56456AF0}"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 calcmode="lin" valueType="num">
                                      <p:cBhvr additive="base">
                                        <p:cTn id="25"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anim calcmode="lin" valueType="num">
                                      <p:cBhvr additive="base">
                                        <p:cTn id="31"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AFR (5)</a:t>
            </a:r>
            <a:endParaRPr lang="fr-FR" sz="3600" b="1" dirty="0">
              <a:latin typeface="Arial" pitchFamily="34" charset="0"/>
              <a:cs typeface="Arial" pitchFamily="34" charset="0"/>
            </a:endParaRPr>
          </a:p>
        </p:txBody>
      </p:sp>
      <p:sp>
        <p:nvSpPr>
          <p:cNvPr id="5" name="Rectangle à coins arrondis 4"/>
          <p:cNvSpPr/>
          <p:nvPr/>
        </p:nvSpPr>
        <p:spPr>
          <a:xfrm>
            <a:off x="4644008" y="2285994"/>
            <a:ext cx="3857652" cy="35718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 name="Rectangle à coins arrondis 5"/>
          <p:cNvSpPr/>
          <p:nvPr/>
        </p:nvSpPr>
        <p:spPr>
          <a:xfrm>
            <a:off x="3275856" y="2857496"/>
            <a:ext cx="5286412" cy="28575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solidFill>
                <a:srgbClr val="C00000"/>
              </a:solidFill>
            </a:endParaRPr>
          </a:p>
        </p:txBody>
      </p:sp>
      <p:sp>
        <p:nvSpPr>
          <p:cNvPr id="8" name="Rectangle à coins arrondis 7"/>
          <p:cNvSpPr/>
          <p:nvPr/>
        </p:nvSpPr>
        <p:spPr>
          <a:xfrm>
            <a:off x="1979712" y="3935338"/>
            <a:ext cx="3214710" cy="28575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solidFill>
                <a:srgbClr val="C00000"/>
              </a:solidFill>
            </a:endParaRPr>
          </a:p>
        </p:txBody>
      </p:sp>
      <p:sp>
        <p:nvSpPr>
          <p:cNvPr id="9" name="Rectangle à coins arrondis 8"/>
          <p:cNvSpPr/>
          <p:nvPr/>
        </p:nvSpPr>
        <p:spPr>
          <a:xfrm>
            <a:off x="971600" y="5448076"/>
            <a:ext cx="6715172" cy="35718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solidFill>
                <a:srgbClr val="C00000"/>
              </a:solidFill>
            </a:endParaRPr>
          </a:p>
        </p:txBody>
      </p:sp>
      <p:sp>
        <p:nvSpPr>
          <p:cNvPr id="10" name="Espace réservé du pied de page 9"/>
          <p:cNvSpPr>
            <a:spLocks noGrp="1"/>
          </p:cNvSpPr>
          <p:nvPr>
            <p:ph type="ftr" sz="quarter" idx="11"/>
          </p:nvPr>
        </p:nvSpPr>
        <p:spPr/>
        <p:txBody>
          <a:bodyPr/>
          <a:lstStyle/>
          <a:p>
            <a:r>
              <a:rPr lang="fr-FR" smtClean="0"/>
              <a:t>JP Bove www.fcae.eu</a:t>
            </a:r>
            <a:endParaRPr lang="fr-FR"/>
          </a:p>
        </p:txBody>
      </p:sp>
      <p:sp>
        <p:nvSpPr>
          <p:cNvPr id="11" name="Espace réservé du numéro de diapositive 10"/>
          <p:cNvSpPr>
            <a:spLocks noGrp="1"/>
          </p:cNvSpPr>
          <p:nvPr>
            <p:ph type="sldNum" sz="quarter" idx="12"/>
          </p:nvPr>
        </p:nvSpPr>
        <p:spPr/>
        <p:txBody>
          <a:bodyPr/>
          <a:lstStyle/>
          <a:p>
            <a:fld id="{2B825D18-8F47-4676-AC87-C8BC662B5306}" type="slidenum">
              <a:rPr lang="fr-FR" smtClean="0"/>
              <a:pPr/>
              <a:t>26</a:t>
            </a:fld>
            <a:endParaRPr lang="fr-FR"/>
          </a:p>
        </p:txBody>
      </p:sp>
      <p:sp>
        <p:nvSpPr>
          <p:cNvPr id="2" name="Espace réservé de la date 1"/>
          <p:cNvSpPr>
            <a:spLocks noGrp="1"/>
          </p:cNvSpPr>
          <p:nvPr>
            <p:ph type="dt" sz="half" idx="10"/>
          </p:nvPr>
        </p:nvSpPr>
        <p:spPr/>
        <p:txBody>
          <a:bodyPr/>
          <a:lstStyle/>
          <a:p>
            <a:fld id="{D7C7723F-D3D8-C24C-BD5B-29E2AD99FD8F}" type="datetime1">
              <a:rPr lang="fr-FR" smtClean="0"/>
              <a:t>18/11/2016</a:t>
            </a:fld>
            <a:endParaRPr lang="fr-FR"/>
          </a:p>
        </p:txBody>
      </p:sp>
      <p:sp>
        <p:nvSpPr>
          <p:cNvPr id="4" name="Espace réservé du contenu 2"/>
          <p:cNvSpPr txBox="1">
            <a:spLocks/>
          </p:cNvSpPr>
          <p:nvPr/>
        </p:nvSpPr>
        <p:spPr>
          <a:xfrm>
            <a:off x="-36512" y="1214422"/>
            <a:ext cx="9429784" cy="5643578"/>
          </a:xfrm>
          <a:prstGeom prst="rect">
            <a:avLst/>
          </a:prstGeom>
        </p:spPr>
        <p:txBody>
          <a:bodyPr vert="horz" lIns="91440" tIns="45720" rIns="91440" bIns="45720" rtlCol="0">
            <a:normAutofit fontScale="62500" lnSpcReduction="20000"/>
          </a:bodyPr>
          <a:lstStyle/>
          <a:p>
            <a:pPr marL="41148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800" b="1" i="0" u="sng" strike="noStrike" kern="1200" cap="none" spc="0" normalizeH="0" baseline="0" noProof="0" dirty="0" smtClean="0">
                <a:ln>
                  <a:noFill/>
                </a:ln>
                <a:solidFill>
                  <a:srgbClr val="FF0000"/>
                </a:solidFill>
                <a:effectLst/>
                <a:uLnTx/>
                <a:uFillTx/>
                <a:latin typeface="+mn-lt"/>
                <a:ea typeface="+mn-ea"/>
                <a:cs typeface="+mn-cs"/>
              </a:rPr>
              <a:t>5 </a:t>
            </a:r>
            <a:r>
              <a:rPr kumimoji="0" lang="fr-FR" sz="3800" b="1" i="0" u="sng" strike="noStrike" kern="1200" cap="none" spc="0" normalizeH="0" baseline="0" noProof="0" dirty="0" smtClean="0">
                <a:ln>
                  <a:noFill/>
                </a:ln>
                <a:solidFill>
                  <a:schemeClr val="tx2"/>
                </a:solidFill>
                <a:effectLst/>
                <a:uLnTx/>
                <a:uFillTx/>
                <a:latin typeface="+mn-lt"/>
                <a:ea typeface="+mn-ea"/>
                <a:cs typeface="+mn-cs"/>
              </a:rPr>
              <a:t>CATEGORIES D’INVESTISSEMENTS ELIGIBLES: </a:t>
            </a:r>
          </a:p>
          <a:p>
            <a:pPr marL="1481455" marR="0" lvl="4"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1200" b="1" i="0" u="sng" strike="noStrike" kern="1200" cap="none" spc="0" normalizeH="0" baseline="0" noProof="0" dirty="0" smtClean="0">
              <a:ln>
                <a:noFill/>
              </a:ln>
              <a:solidFill>
                <a:schemeClr val="tx2"/>
              </a:solidFill>
              <a:effectLst/>
              <a:uLnTx/>
              <a:uFillTx/>
              <a:latin typeface="+mn-lt"/>
              <a:ea typeface="+mn-ea"/>
              <a:cs typeface="+mn-cs"/>
            </a:endParaRPr>
          </a:p>
          <a:p>
            <a:pPr marL="41148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0" i="1" u="sng" strike="noStrike" kern="1200" cap="none" spc="0" normalizeH="0" baseline="0" noProof="0" dirty="0" smtClean="0">
                <a:ln>
                  <a:noFill/>
                </a:ln>
                <a:solidFill>
                  <a:schemeClr val="tx2"/>
                </a:solidFill>
                <a:effectLst/>
                <a:uLnTx/>
                <a:uFillTx/>
                <a:latin typeface="+mn-lt"/>
                <a:ea typeface="+mn-ea"/>
                <a:cs typeface="+mn-cs"/>
              </a:rPr>
              <a:t>Investissements en actifs corporels et incorporels ou créations d’emplois liés :</a:t>
            </a:r>
          </a:p>
          <a:p>
            <a:pPr marL="411480"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1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Création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d’établissement </a:t>
            </a:r>
          </a:p>
          <a:p>
            <a:pPr marL="411480"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2</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Extension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d’établissement existant ( pour GE: avec nouveau code NACE)</a:t>
            </a:r>
          </a:p>
          <a:p>
            <a:pPr marL="411480"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3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Diversification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de la production d’un établissement vers des produits qu’il ne produisait pas auparavant ( en zone C pour GE: -&gt; changement code NACE)</a:t>
            </a:r>
          </a:p>
          <a:p>
            <a:pPr marL="740092" marR="0" lvl="1" indent="0" defTabSz="914400" rtl="0" eaLnBrk="1" fontAlgn="auto" latinLnBrk="0" hangingPunct="1">
              <a:lnSpc>
                <a:spcPct val="100000"/>
              </a:lnSpc>
              <a:spcBef>
                <a:spcPct val="20000"/>
              </a:spcBef>
              <a:spcAft>
                <a:spcPts val="0"/>
              </a:spcAft>
              <a:buClrTx/>
              <a:buSzTx/>
              <a:buFont typeface="Wingdings"/>
              <a:buChar char=""/>
              <a:tabLst/>
              <a:defRPr/>
            </a:pPr>
            <a:r>
              <a:rPr kumimoji="0" lang="fr-FR" sz="2800" b="1" i="0" u="none" strike="noStrike" kern="1200" cap="none" spc="0" normalizeH="0" baseline="0" noProof="0" dirty="0" smtClean="0">
                <a:ln>
                  <a:noFill/>
                </a:ln>
                <a:solidFill>
                  <a:srgbClr val="FF0000"/>
                </a:solidFill>
                <a:effectLst/>
                <a:uLnTx/>
                <a:uFillTx/>
                <a:latin typeface="+mn-lt"/>
                <a:ea typeface="+mn-ea"/>
                <a:cs typeface="+mn-cs"/>
              </a:rPr>
              <a:t> </a:t>
            </a:r>
            <a:r>
              <a:rPr kumimoji="0" lang="fr-FR" sz="2800" b="1" i="1" u="none" strike="noStrike" kern="1200" cap="none" spc="0" normalizeH="0" baseline="0" noProof="0" dirty="0" smtClean="0">
                <a:ln>
                  <a:noFill/>
                </a:ln>
                <a:solidFill>
                  <a:srgbClr val="FF0000"/>
                </a:solidFill>
                <a:effectLst/>
                <a:uLnTx/>
                <a:uFillTx/>
                <a:latin typeface="+mn-lt"/>
                <a:ea typeface="+mn-ea"/>
                <a:cs typeface="+mn-cs"/>
              </a:rPr>
              <a:t>NOUVEAU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 Coûts admissibles doivent excéder de 200% la valeur comptable des actifs réutilisés (de l’exercice précédent)</a:t>
            </a:r>
          </a:p>
          <a:p>
            <a:pPr marL="411480"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4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Changement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fondamental de l’ensemble du processus de production d’un établissement (en zone C PME uniquement)</a:t>
            </a:r>
          </a:p>
          <a:p>
            <a:pPr marL="740092" marR="0" lvl="1" indent="0" defTabSz="914400" rtl="0" eaLnBrk="1" fontAlgn="auto" latinLnBrk="0" hangingPunct="1">
              <a:lnSpc>
                <a:spcPct val="100000"/>
              </a:lnSpc>
              <a:spcBef>
                <a:spcPct val="20000"/>
              </a:spcBef>
              <a:spcAft>
                <a:spcPts val="0"/>
              </a:spcAft>
              <a:buClrTx/>
              <a:buSzTx/>
              <a:buFont typeface="Wingdings"/>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1" i="1" u="none" strike="noStrike" kern="1200" cap="none" spc="0" normalizeH="0" baseline="0" noProof="0" dirty="0" smtClean="0">
                <a:ln>
                  <a:noFill/>
                </a:ln>
                <a:solidFill>
                  <a:srgbClr val="FF0000"/>
                </a:solidFill>
                <a:effectLst/>
                <a:uLnTx/>
                <a:uFillTx/>
                <a:latin typeface="+mn-lt"/>
                <a:ea typeface="+mn-ea"/>
                <a:cs typeface="+mn-cs"/>
              </a:rPr>
              <a:t>NOUVEAU</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 coûts admissibles doivent être supérieurs aux coûts des amortissements des actifs liés à l’activité à moderniser (sur les 3 années précédentes)</a:t>
            </a:r>
          </a:p>
          <a:p>
            <a:pPr marL="411480"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5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Reprise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Acquisition d’actifs d’un établissement qui a fermé ou aurait fermé (acheteur non lié au vendeur) la simple acquisition des parts d’une entreprise n’est pas éligible  </a:t>
            </a:r>
          </a:p>
          <a:p>
            <a:pPr marL="41148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(en zone C GE: si  diversification avec changement code NACE)</a:t>
            </a: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1+#ppt_w/2"/>
                                          </p:val>
                                        </p:tav>
                                        <p:tav tm="100000">
                                          <p:val>
                                            <p:strVal val="#ppt_x"/>
                                          </p:val>
                                        </p:tav>
                                      </p:tavLst>
                                    </p:anim>
                                    <p:anim calcmode="lin" valueType="num">
                                      <p:cBhvr additive="base">
                                        <p:cTn id="3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1+#ppt_w/2"/>
                                          </p:val>
                                        </p:tav>
                                        <p:tav tm="100000">
                                          <p:val>
                                            <p:strVal val="#ppt_x"/>
                                          </p:val>
                                        </p:tav>
                                      </p:tavLst>
                                    </p:anim>
                                    <p:anim calcmode="lin" valueType="num">
                                      <p:cBhvr additive="base">
                                        <p:cTn id="4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6" end="6"/>
                                            </p:txEl>
                                          </p:spTgt>
                                        </p:tgtEl>
                                        <p:attrNameLst>
                                          <p:attrName>style.visibility</p:attrName>
                                        </p:attrNameLst>
                                      </p:cBhvr>
                                      <p:to>
                                        <p:strVal val="visible"/>
                                      </p:to>
                                    </p:set>
                                    <p:anim calcmode="lin" valueType="num">
                                      <p:cBhvr additive="base">
                                        <p:cTn id="4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7" end="7"/>
                                            </p:txEl>
                                          </p:spTgt>
                                        </p:tgtEl>
                                        <p:attrNameLst>
                                          <p:attrName>style.visibility</p:attrName>
                                        </p:attrNameLst>
                                      </p:cBhvr>
                                      <p:to>
                                        <p:strVal val="visible"/>
                                      </p:to>
                                    </p:set>
                                    <p:anim calcmode="lin" valueType="num">
                                      <p:cBhvr additive="base">
                                        <p:cTn id="5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additive="base">
                                        <p:cTn id="61" dur="500" fill="hold"/>
                                        <p:tgtEl>
                                          <p:spTgt spid="8"/>
                                        </p:tgtEl>
                                        <p:attrNameLst>
                                          <p:attrName>ppt_x</p:attrName>
                                        </p:attrNameLst>
                                      </p:cBhvr>
                                      <p:tavLst>
                                        <p:tav tm="0">
                                          <p:val>
                                            <p:strVal val="1+#ppt_w/2"/>
                                          </p:val>
                                        </p:tav>
                                        <p:tav tm="100000">
                                          <p:val>
                                            <p:strVal val="#ppt_x"/>
                                          </p:val>
                                        </p:tav>
                                      </p:tavLst>
                                    </p:anim>
                                    <p:anim calcmode="lin" valueType="num">
                                      <p:cBhvr additive="base">
                                        <p:cTn id="6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txEl>
                                              <p:pRg st="8" end="8"/>
                                            </p:txEl>
                                          </p:spTgt>
                                        </p:tgtEl>
                                        <p:attrNameLst>
                                          <p:attrName>style.visibility</p:attrName>
                                        </p:attrNameLst>
                                      </p:cBhvr>
                                      <p:to>
                                        <p:strVal val="visible"/>
                                      </p:to>
                                    </p:set>
                                    <p:anim calcmode="lin" valueType="num">
                                      <p:cBhvr additive="base">
                                        <p:cTn id="67"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
                                            <p:txEl>
                                              <p:pRg st="9" end="9"/>
                                            </p:txEl>
                                          </p:spTgt>
                                        </p:tgtEl>
                                        <p:attrNameLst>
                                          <p:attrName>style.visibility</p:attrName>
                                        </p:attrNameLst>
                                      </p:cBhvr>
                                      <p:to>
                                        <p:strVal val="visible"/>
                                      </p:to>
                                    </p:set>
                                    <p:anim calcmode="lin" valueType="num">
                                      <p:cBhvr additive="base">
                                        <p:cTn id="73"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4">
                                            <p:txEl>
                                              <p:pRg st="10" end="10"/>
                                            </p:txEl>
                                          </p:spTgt>
                                        </p:tgtEl>
                                        <p:attrNameLst>
                                          <p:attrName>style.visibility</p:attrName>
                                        </p:attrNameLst>
                                      </p:cBhvr>
                                      <p:to>
                                        <p:strVal val="visible"/>
                                      </p:to>
                                    </p:set>
                                    <p:anim calcmode="lin" valueType="num">
                                      <p:cBhvr additive="base">
                                        <p:cTn id="79"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2" fill="hold" grpId="0" nodeType="clickEffect">
                                  <p:stCondLst>
                                    <p:cond delay="0"/>
                                  </p:stCondLst>
                                  <p:childTnLst>
                                    <p:set>
                                      <p:cBhvr>
                                        <p:cTn id="84" dur="1" fill="hold">
                                          <p:stCondLst>
                                            <p:cond delay="0"/>
                                          </p:stCondLst>
                                        </p:cTn>
                                        <p:tgtEl>
                                          <p:spTgt spid="9"/>
                                        </p:tgtEl>
                                        <p:attrNameLst>
                                          <p:attrName>style.visibility</p:attrName>
                                        </p:attrNameLst>
                                      </p:cBhvr>
                                      <p:to>
                                        <p:strVal val="visible"/>
                                      </p:to>
                                    </p:set>
                                    <p:anim calcmode="lin" valueType="num">
                                      <p:cBhvr additive="base">
                                        <p:cTn id="85" dur="500" fill="hold"/>
                                        <p:tgtEl>
                                          <p:spTgt spid="9"/>
                                        </p:tgtEl>
                                        <p:attrNameLst>
                                          <p:attrName>ppt_x</p:attrName>
                                        </p:attrNameLst>
                                      </p:cBhvr>
                                      <p:tavLst>
                                        <p:tav tm="0">
                                          <p:val>
                                            <p:strVal val="1+#ppt_w/2"/>
                                          </p:val>
                                        </p:tav>
                                        <p:tav tm="100000">
                                          <p:val>
                                            <p:strVal val="#ppt_x"/>
                                          </p:val>
                                        </p:tav>
                                      </p:tavLst>
                                    </p:anim>
                                    <p:anim calcmode="lin" valueType="num">
                                      <p:cBhvr additive="base">
                                        <p:cTn id="8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P spid="4"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693266"/>
            <a:ext cx="7668345" cy="4497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000" b="1" dirty="0" smtClean="0">
                <a:latin typeface="Arial" pitchFamily="34" charset="0"/>
                <a:cs typeface="Arial" pitchFamily="34" charset="0"/>
              </a:rPr>
              <a:t>AFR (6)</a:t>
            </a:r>
            <a:endParaRPr lang="fr-FR" sz="2000" b="1" dirty="0">
              <a:latin typeface="Arial" pitchFamily="34" charset="0"/>
              <a:cs typeface="Arial" pitchFamily="34" charset="0"/>
            </a:endParaRPr>
          </a:p>
        </p:txBody>
      </p:sp>
      <p:sp>
        <p:nvSpPr>
          <p:cNvPr id="4" name="Espace réservé du contenu 2"/>
          <p:cNvSpPr txBox="1">
            <a:spLocks/>
          </p:cNvSpPr>
          <p:nvPr/>
        </p:nvSpPr>
        <p:spPr>
          <a:xfrm>
            <a:off x="428596" y="1142984"/>
            <a:ext cx="8715404" cy="5000660"/>
          </a:xfrm>
          <a:prstGeom prst="rect">
            <a:avLst/>
          </a:prstGeom>
        </p:spPr>
        <p:txBody>
          <a:bodyPr vert="horz" lIns="91440" tIns="45720" rIns="91440" bIns="45720" rtlCol="0">
            <a:normAutofit fontScale="62500" lnSpcReduction="20000"/>
          </a:bodyPr>
          <a:lstStyle/>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En AFR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A</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investissement initial sans limitation </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En AFR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C</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aides aux GRANDES ENTREPRISES LIMITEES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à une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nouvelle activité économique</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Création d’établissement ou diversification vers </a:t>
            </a:r>
            <a:r>
              <a:rPr lang="fr-FR" sz="2800" b="1" u="sng" dirty="0" smtClean="0">
                <a:solidFill>
                  <a:srgbClr val="FF0000"/>
                </a:solidFill>
              </a:rPr>
              <a:t>une </a:t>
            </a:r>
            <a:r>
              <a:rPr kumimoji="0" lang="fr-FR" sz="2800" b="1" i="0" u="sng" strike="noStrike" kern="1200" cap="none" spc="0" normalizeH="0" baseline="0" noProof="0" dirty="0" smtClean="0">
                <a:ln>
                  <a:noFill/>
                </a:ln>
                <a:solidFill>
                  <a:srgbClr val="FF0000"/>
                </a:solidFill>
                <a:effectLst/>
                <a:uLnTx/>
                <a:uFillTx/>
                <a:latin typeface="+mn-lt"/>
                <a:ea typeface="+mn-ea"/>
                <a:cs typeface="+mn-cs"/>
              </a:rPr>
              <a:t>activité NON  IDENTIQUE OU SIMILAIRE </a:t>
            </a:r>
            <a:r>
              <a:rPr kumimoji="0" lang="fr-FR" sz="2800" b="1" i="1" u="sng" strike="noStrike" kern="1200" cap="none" spc="0" normalizeH="0" baseline="0" noProof="0" dirty="0" smtClean="0">
                <a:ln>
                  <a:noFill/>
                </a:ln>
                <a:solidFill>
                  <a:schemeClr val="tx2"/>
                </a:solidFill>
                <a:effectLst/>
                <a:uLnTx/>
                <a:uFillTx/>
                <a:latin typeface="+mn-lt"/>
                <a:ea typeface="+mn-ea"/>
                <a:cs typeface="+mn-cs"/>
              </a:rPr>
              <a:t>CORRESPONDANT A UN AUTRE CODE NACE2</a:t>
            </a:r>
            <a:r>
              <a:rPr lang="fr-FR" sz="2800" dirty="0" smtClean="0">
                <a:solidFill>
                  <a:schemeClr val="tx2"/>
                </a:solidFill>
              </a:rPr>
              <a:t>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Reprise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(acquisition d’actifs d’un établissement qui aurait fermé) si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l’activité est différente de celle exercée</a:t>
            </a:r>
            <a:endParaRPr kumimoji="0" lang="fr-FR" sz="2800" b="1" i="1" u="sng" strike="noStrike" kern="1200" cap="none" spc="0" normalizeH="0" baseline="0" noProof="0" dirty="0" smtClean="0">
              <a:ln>
                <a:noFill/>
              </a:ln>
              <a:solidFill>
                <a:schemeClr val="tx2"/>
              </a:solidFill>
              <a:effectLst/>
              <a:uLnTx/>
              <a:uFillTx/>
              <a:latin typeface="+mn-lt"/>
              <a:ea typeface="+mn-ea"/>
              <a:cs typeface="+mn-cs"/>
            </a:endParaRP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b="1" i="0" u="none" strike="noStrike" kern="1200" cap="none" spc="0" normalizeH="0" baseline="0" noProof="0" dirty="0" smtClean="0">
              <a:ln>
                <a:noFill/>
              </a:ln>
              <a:solidFill>
                <a:srgbClr val="FF0000"/>
              </a:solidFill>
              <a:effectLst/>
              <a:uLnTx/>
              <a:uFillTx/>
              <a:latin typeface="+mn-lt"/>
              <a:ea typeface="+mn-ea"/>
              <a:cs typeface="+mn-cs"/>
            </a:endParaRP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Coûts éligibles aux aides:</a:t>
            </a:r>
          </a:p>
          <a:p>
            <a:pPr marL="912114" marR="0" lvl="1"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Les Investissements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actifs corporels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et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incorporels</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 – le matériel doit être neuf sauf pour PME</a:t>
            </a:r>
          </a:p>
          <a:p>
            <a:pPr marL="912114" marR="0" lvl="1"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rgbClr val="FF0000"/>
                </a:solidFill>
                <a:effectLst/>
                <a:uLnTx/>
                <a:uFillTx/>
                <a:latin typeface="+mn-lt"/>
                <a:ea typeface="+mn-ea"/>
                <a:cs typeface="+mn-cs"/>
              </a:rPr>
              <a:t>Ou </a:t>
            </a:r>
          </a:p>
          <a:p>
            <a:pPr marL="912114" marR="0" lvl="1"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les Coûts salariaux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sur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2 ans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des créations d’emploi  nettes</a:t>
            </a:r>
          </a:p>
          <a:p>
            <a:pPr marL="912114" marR="0" lvl="1"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rgbClr val="FF0000"/>
                </a:solidFill>
                <a:effectLst/>
                <a:uLnTx/>
                <a:uFillTx/>
                <a:latin typeface="+mn-lt"/>
                <a:ea typeface="+mn-ea"/>
                <a:cs typeface="+mn-cs"/>
              </a:rPr>
              <a:t>Ou </a:t>
            </a:r>
          </a:p>
          <a:p>
            <a:pPr marL="912114" marR="0" lvl="1"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une combinaison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des deux </a:t>
            </a:r>
          </a:p>
          <a:p>
            <a:pPr marL="912114" marR="0" lvl="1"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Cumul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-&gt;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application du taux AFR sur l’assiette  la plus favorable</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100" b="1" i="0" u="none" strike="noStrike" kern="1200" cap="none" spc="0" normalizeH="0" baseline="0" noProof="0" dirty="0" smtClean="0">
              <a:ln>
                <a:noFill/>
              </a:ln>
              <a:solidFill>
                <a:schemeClr val="tx2"/>
              </a:solidFill>
              <a:effectLst/>
              <a:uLnTx/>
              <a:uFillTx/>
              <a:latin typeface="+mn-lt"/>
              <a:ea typeface="+mn-ea"/>
              <a:cs typeface="+mn-cs"/>
            </a:endParaRP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Actifs incorporels</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limités à 50% du CT pour les GE, exploités dans l’établissement, amortissables, acquis conditions marché, rester 5 ans et 3 ans dans les immobilisations de l’entreprise</a:t>
            </a:r>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27</a:t>
            </a:fld>
            <a:endParaRPr lang="fr-FR"/>
          </a:p>
        </p:txBody>
      </p:sp>
      <p:sp>
        <p:nvSpPr>
          <p:cNvPr id="2" name="Espace réservé de la date 1"/>
          <p:cNvSpPr>
            <a:spLocks noGrp="1"/>
          </p:cNvSpPr>
          <p:nvPr>
            <p:ph type="dt" sz="half" idx="10"/>
          </p:nvPr>
        </p:nvSpPr>
        <p:spPr/>
        <p:txBody>
          <a:bodyPr/>
          <a:lstStyle/>
          <a:p>
            <a:fld id="{D70E2BF3-EF80-ED4A-8C22-820DCFA66F90}"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7" end="7"/>
                                            </p:txEl>
                                          </p:spTgt>
                                        </p:tgtEl>
                                        <p:attrNameLst>
                                          <p:attrName>style.visibility</p:attrName>
                                        </p:attrNameLst>
                                      </p:cBhvr>
                                      <p:to>
                                        <p:strVal val="visible"/>
                                      </p:to>
                                    </p:set>
                                    <p:anim calcmode="lin" valueType="num">
                                      <p:cBhvr additive="base">
                                        <p:cTn id="43"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8" end="8"/>
                                            </p:txEl>
                                          </p:spTgt>
                                        </p:tgtEl>
                                        <p:attrNameLst>
                                          <p:attrName>style.visibility</p:attrName>
                                        </p:attrNameLst>
                                      </p:cBhvr>
                                      <p:to>
                                        <p:strVal val="visible"/>
                                      </p:to>
                                    </p:set>
                                    <p:anim calcmode="lin" valueType="num">
                                      <p:cBhvr additive="base">
                                        <p:cTn id="49"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9" end="9"/>
                                            </p:txEl>
                                          </p:spTgt>
                                        </p:tgtEl>
                                        <p:attrNameLst>
                                          <p:attrName>style.visibility</p:attrName>
                                        </p:attrNameLst>
                                      </p:cBhvr>
                                      <p:to>
                                        <p:strVal val="visible"/>
                                      </p:to>
                                    </p:set>
                                    <p:anim calcmode="lin" valueType="num">
                                      <p:cBhvr additive="base">
                                        <p:cTn id="55"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txEl>
                                              <p:pRg st="11" end="11"/>
                                            </p:txEl>
                                          </p:spTgt>
                                        </p:tgtEl>
                                        <p:attrNameLst>
                                          <p:attrName>style.visibility</p:attrName>
                                        </p:attrNameLst>
                                      </p:cBhvr>
                                      <p:to>
                                        <p:strVal val="visible"/>
                                      </p:to>
                                    </p:set>
                                    <p:anim calcmode="lin" valueType="num">
                                      <p:cBhvr additive="base">
                                        <p:cTn id="61"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AFR (7)</a:t>
            </a:r>
            <a:endParaRPr lang="fr-FR" sz="3600" b="1" dirty="0">
              <a:latin typeface="Arial" pitchFamily="34" charset="0"/>
              <a:cs typeface="Arial" pitchFamily="34" charset="0"/>
            </a:endParaRPr>
          </a:p>
        </p:txBody>
      </p:sp>
      <p:sp>
        <p:nvSpPr>
          <p:cNvPr id="4" name="Espace réservé du contenu 2"/>
          <p:cNvSpPr txBox="1">
            <a:spLocks/>
          </p:cNvSpPr>
          <p:nvPr/>
        </p:nvSpPr>
        <p:spPr>
          <a:xfrm>
            <a:off x="428596" y="1357298"/>
            <a:ext cx="8715404" cy="4429156"/>
          </a:xfrm>
          <a:prstGeom prst="rect">
            <a:avLst/>
          </a:prstGeom>
        </p:spPr>
        <p:txBody>
          <a:bodyPr vert="horz" lIns="91440" tIns="45720" rIns="91440" bIns="45720" rtlCol="0">
            <a:normAutofit fontScale="92500" lnSpcReduction="10000"/>
          </a:bodyPr>
          <a:lstStyle/>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Maintien des investissement et emplois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au moins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5 ans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(GE)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3 ans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(PME)</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dans la zone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sauf </a:t>
            </a:r>
            <a:r>
              <a:rPr lang="fr-FR" sz="3200" dirty="0" smtClean="0">
                <a:solidFill>
                  <a:schemeClr val="tx2"/>
                </a:solidFill>
              </a:rPr>
              <a:t>r</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emplacement pour obsolescence</a:t>
            </a: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Crédit bail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admis pour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l’immobilier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mais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pour le mobilier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clause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d’obligation d’achat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imposée</a:t>
            </a: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AFR pour réseaux haut-débit possibles </a:t>
            </a:r>
          </a:p>
          <a:p>
            <a:pPr marL="911225" marR="0" lvl="1"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Si en zone blanche </a:t>
            </a:r>
          </a:p>
          <a:p>
            <a:pPr marL="911225" marR="0" lvl="1"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Si accès au réseau équitable et non discriminatoire</a:t>
            </a:r>
          </a:p>
          <a:p>
            <a:pPr marL="911225" marR="0" lvl="1"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Si mise en concurrence pour allouer l’aide</a:t>
            </a: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300" b="1" i="0" u="sng" strike="noStrike" kern="1200" cap="none" spc="0" normalizeH="0" baseline="0" noProof="0" dirty="0" smtClean="0">
                <a:ln>
                  <a:noFill/>
                </a:ln>
                <a:solidFill>
                  <a:schemeClr val="tx2"/>
                </a:solidFill>
                <a:effectLst/>
                <a:uLnTx/>
                <a:uFillTx/>
                <a:latin typeface="+mn-lt"/>
                <a:ea typeface="+mn-ea"/>
                <a:cs typeface="+mn-cs"/>
              </a:rPr>
              <a:t>AFR pour infrastructures de R&amp;D  si accès ouvert à l’infrastructure</a:t>
            </a: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28</a:t>
            </a:fld>
            <a:endParaRPr lang="fr-FR"/>
          </a:p>
        </p:txBody>
      </p:sp>
      <p:sp>
        <p:nvSpPr>
          <p:cNvPr id="2" name="Espace réservé de la date 1"/>
          <p:cNvSpPr>
            <a:spLocks noGrp="1"/>
          </p:cNvSpPr>
          <p:nvPr>
            <p:ph type="dt" sz="half" idx="10"/>
          </p:nvPr>
        </p:nvSpPr>
        <p:spPr/>
        <p:txBody>
          <a:bodyPr/>
          <a:lstStyle/>
          <a:p>
            <a:fld id="{4A8B8033-F60B-3A4A-B686-1A8BE1272672}"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 calcmode="lin" valueType="num">
                                      <p:cBhvr additive="base">
                                        <p:cTn id="2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calcmode="lin" valueType="num">
                                      <p:cBhvr additive="base">
                                        <p:cTn id="2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AFR (8)</a:t>
            </a:r>
            <a:endParaRPr lang="fr-FR" sz="3600" b="1" dirty="0">
              <a:latin typeface="Arial" pitchFamily="34" charset="0"/>
              <a:cs typeface="Arial" pitchFamily="34" charset="0"/>
            </a:endParaRPr>
          </a:p>
        </p:txBody>
      </p:sp>
      <p:sp>
        <p:nvSpPr>
          <p:cNvPr id="4" name="Espace réservé du contenu 2"/>
          <p:cNvSpPr txBox="1">
            <a:spLocks/>
          </p:cNvSpPr>
          <p:nvPr/>
        </p:nvSpPr>
        <p:spPr>
          <a:xfrm>
            <a:off x="500034" y="1142984"/>
            <a:ext cx="8643966" cy="4714909"/>
          </a:xfrm>
          <a:prstGeom prst="rect">
            <a:avLst/>
          </a:prstGeom>
        </p:spPr>
        <p:txBody>
          <a:bodyPr vert="horz" lIns="91440" tIns="45720" rIns="91440" bIns="45720" rtlCol="0">
            <a:normAutofit fontScale="92500" lnSpcReduction="10000"/>
          </a:bodyPr>
          <a:lstStyle/>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Si un investissement initial pendant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3 ans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est réalisé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grâce à un autre investissement » d’une entreprise du même groupe dans le même département, fait partie du projet d’investissement unique</a:t>
            </a:r>
            <a:r>
              <a:rPr kumimoji="0" lang="fr-FR" sz="3200" b="0" i="0" u="none" strike="noStrike" kern="1200" cap="none" spc="0" normalizeH="0" noProof="0" dirty="0" smtClean="0">
                <a:ln>
                  <a:noFill/>
                </a:ln>
                <a:solidFill>
                  <a:schemeClr val="tx2"/>
                </a:solidFill>
                <a:effectLst/>
                <a:uLnTx/>
                <a:uFillTx/>
                <a:latin typeface="+mn-lt"/>
                <a:ea typeface="+mn-ea"/>
                <a:cs typeface="+mn-cs"/>
              </a:rPr>
              <a:t> </a:t>
            </a: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200" b="0" i="0" u="none" strike="noStrike" kern="1200" cap="none" spc="0" normalizeH="0" baseline="0" noProof="0" dirty="0" smtClean="0">
              <a:ln>
                <a:noFill/>
              </a:ln>
              <a:solidFill>
                <a:schemeClr val="tx2"/>
              </a:solidFill>
              <a:effectLst/>
              <a:uLnTx/>
              <a:uFillTx/>
              <a:latin typeface="+mn-lt"/>
              <a:ea typeface="+mn-ea"/>
              <a:cs typeface="+mn-cs"/>
            </a:endParaRP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endParaRPr lang="fr-FR" sz="1200" dirty="0" smtClean="0">
              <a:solidFill>
                <a:schemeClr val="tx2"/>
              </a:solidFill>
            </a:endParaRP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lang="fr-FR" sz="3200" b="1" dirty="0" smtClean="0">
                <a:solidFill>
                  <a:schemeClr val="tx2"/>
                </a:solidFill>
              </a:rPr>
              <a:t>L</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e bénéficiaire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de l’aide doit apporter une</a:t>
            </a:r>
            <a:r>
              <a:rPr kumimoji="0" lang="fr-FR" sz="3200" b="0" i="0" u="none" strike="noStrike" kern="1200" cap="none" spc="0" normalizeH="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contribution financière non aidée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de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25%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au moins</a:t>
            </a:r>
          </a:p>
          <a:p>
            <a:pPr marL="582613" marR="0" lvl="0" indent="-51435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(Sauf si taux AFR &gt; 75% dans les RUP)</a:t>
            </a:r>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29</a:t>
            </a:fld>
            <a:endParaRPr lang="fr-FR"/>
          </a:p>
        </p:txBody>
      </p:sp>
      <p:sp>
        <p:nvSpPr>
          <p:cNvPr id="2" name="Espace réservé de la date 1"/>
          <p:cNvSpPr>
            <a:spLocks noGrp="1"/>
          </p:cNvSpPr>
          <p:nvPr>
            <p:ph type="dt" sz="half" idx="10"/>
          </p:nvPr>
        </p:nvSpPr>
        <p:spPr/>
        <p:txBody>
          <a:bodyPr/>
          <a:lstStyle/>
          <a:p>
            <a:fld id="{A8772141-1124-BC46-A43F-0857B7601D24}"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 calcmode="lin" valueType="num">
                                      <p:cBhvr additive="base">
                                        <p:cTn id="1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63438" y="38522"/>
            <a:ext cx="8401050" cy="438150"/>
          </a:xfrm>
        </p:spPr>
        <p:txBody>
          <a:bodyPr>
            <a:noAutofit/>
          </a:bodyPr>
          <a:lstStyle/>
          <a:p>
            <a:pPr algn="ctr">
              <a:defRPr/>
            </a:pPr>
            <a:r>
              <a:rPr lang="fr-FR" sz="3600" b="1" dirty="0" smtClean="0"/>
              <a:t>Les principales catégories d’aide</a:t>
            </a:r>
            <a:endParaRPr lang="fr-FR" sz="3600" b="1" dirty="0"/>
          </a:p>
        </p:txBody>
      </p:sp>
      <p:sp>
        <p:nvSpPr>
          <p:cNvPr id="4" name="Espace réservé de la date 3"/>
          <p:cNvSpPr>
            <a:spLocks noGrp="1"/>
          </p:cNvSpPr>
          <p:nvPr>
            <p:ph type="dt" sz="quarter" idx="10"/>
          </p:nvPr>
        </p:nvSpPr>
        <p:spPr/>
        <p:txBody>
          <a:bodyPr/>
          <a:lstStyle/>
          <a:p>
            <a:pPr>
              <a:defRPr/>
            </a:pPr>
            <a:fld id="{02CBFFFD-1A90-4045-9030-CB7729D12C8A}" type="datetime1">
              <a:rPr lang="fr-FR" smtClean="0"/>
              <a:pPr>
                <a:defRPr/>
              </a:pPr>
              <a:t>18/11/2016</a:t>
            </a:fld>
            <a:endParaRPr lang="fr-FR"/>
          </a:p>
        </p:txBody>
      </p:sp>
      <p:sp>
        <p:nvSpPr>
          <p:cNvPr id="5" name="Espace réservé du pied de page 4"/>
          <p:cNvSpPr>
            <a:spLocks noGrp="1"/>
          </p:cNvSpPr>
          <p:nvPr>
            <p:ph type="ftr" sz="quarter" idx="11"/>
          </p:nvPr>
        </p:nvSpPr>
        <p:spPr/>
        <p:txBody>
          <a:bodyPr/>
          <a:lstStyle/>
          <a:p>
            <a:pPr>
              <a:defRPr/>
            </a:pPr>
            <a:r>
              <a:rPr lang="fr-FR" smtClean="0"/>
              <a:t>FCAE - JP BOVE</a:t>
            </a:r>
            <a:endParaRPr lang="fr-FR"/>
          </a:p>
        </p:txBody>
      </p:sp>
      <p:sp>
        <p:nvSpPr>
          <p:cNvPr id="10" name="ZoneTexte 9"/>
          <p:cNvSpPr txBox="1"/>
          <p:nvPr/>
        </p:nvSpPr>
        <p:spPr>
          <a:xfrm>
            <a:off x="71438" y="6215063"/>
            <a:ext cx="8929687" cy="400050"/>
          </a:xfrm>
          <a:prstGeom prst="rect">
            <a:avLst/>
          </a:prstGeom>
          <a:noFill/>
        </p:spPr>
        <p:txBody>
          <a:bodyPr>
            <a:spAutoFit/>
          </a:bodyPr>
          <a:lstStyle/>
          <a:p>
            <a:pPr>
              <a:defRPr/>
            </a:pPr>
            <a:r>
              <a:rPr lang="fr-FR" sz="2000" b="1" dirty="0">
                <a:solidFill>
                  <a:schemeClr val="tx2"/>
                </a:solidFill>
                <a:latin typeface="+mj-lt"/>
                <a:ea typeface="Adobe Gothic Std B" pitchFamily="34" charset="-128"/>
              </a:rPr>
              <a:t>+ Règles sectorielles: agri, agro, pêche, aviation, transports,  etc. </a:t>
            </a:r>
          </a:p>
        </p:txBody>
      </p:sp>
      <p:graphicFrame>
        <p:nvGraphicFramePr>
          <p:cNvPr id="53253" name="Object 3"/>
          <p:cNvGraphicFramePr>
            <a:graphicFrameLocks noChangeAspect="1"/>
          </p:cNvGraphicFramePr>
          <p:nvPr>
            <p:extLst>
              <p:ext uri="{D42A27DB-BD31-4B8C-83A1-F6EECF244321}">
                <p14:modId xmlns:p14="http://schemas.microsoft.com/office/powerpoint/2010/main" val="3421473119"/>
              </p:ext>
            </p:extLst>
          </p:nvPr>
        </p:nvGraphicFramePr>
        <p:xfrm>
          <a:off x="68263" y="3571875"/>
          <a:ext cx="8937625" cy="2581275"/>
        </p:xfrm>
        <a:graphic>
          <a:graphicData uri="http://schemas.openxmlformats.org/presentationml/2006/ole">
            <mc:AlternateContent xmlns:mc="http://schemas.openxmlformats.org/markup-compatibility/2006">
              <mc:Choice xmlns:v="urn:schemas-microsoft-com:vml" Requires="v">
                <p:oleObj spid="_x0000_s1088" name="Worksheet" r:id="rId3" imgW="10687082" imgH="2771678" progId="Excel.Sheet.8">
                  <p:link updateAutomatic="1"/>
                </p:oleObj>
              </mc:Choice>
              <mc:Fallback>
                <p:oleObj name="Worksheet" r:id="rId3" imgW="10687082" imgH="2771678" progId="Excel.Sheet.8">
                  <p:link updateAutomatic="1"/>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263" y="3571875"/>
                        <a:ext cx="8937625" cy="258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8" name="Object 2"/>
          <p:cNvGraphicFramePr>
            <a:graphicFrameLocks noChangeAspect="1"/>
          </p:cNvGraphicFramePr>
          <p:nvPr>
            <p:extLst>
              <p:ext uri="{D42A27DB-BD31-4B8C-83A1-F6EECF244321}">
                <p14:modId xmlns:p14="http://schemas.microsoft.com/office/powerpoint/2010/main" val="513852047"/>
              </p:ext>
            </p:extLst>
          </p:nvPr>
        </p:nvGraphicFramePr>
        <p:xfrm>
          <a:off x="376239" y="812750"/>
          <a:ext cx="8553479" cy="2616250"/>
        </p:xfrm>
        <a:graphic>
          <a:graphicData uri="http://schemas.openxmlformats.org/presentationml/2006/ole">
            <mc:AlternateContent xmlns:mc="http://schemas.openxmlformats.org/markup-compatibility/2006">
              <mc:Choice xmlns:v="urn:schemas-microsoft-com:vml" Requires="v">
                <p:oleObj spid="_x0000_s1089" name="Worksheet" r:id="rId3" imgW="9848975" imgH="2771678" progId="Excel.Sheet.8">
                  <p:link updateAutomatic="1"/>
                </p:oleObj>
              </mc:Choice>
              <mc:Fallback>
                <p:oleObj name="Worksheet" r:id="rId3" imgW="9848975" imgH="2771678" progId="Excel.Sheet.8">
                  <p:link updateAutomatic="1"/>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6239" y="812750"/>
                        <a:ext cx="8553479" cy="261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extLst>
      <p:ext uri="{BB962C8B-B14F-4D97-AF65-F5344CB8AC3E}">
        <p14:creationId xmlns:p14="http://schemas.microsoft.com/office/powerpoint/2010/main" val="1035695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53253"/>
                                        </p:tgtEl>
                                        <p:attrNameLst>
                                          <p:attrName>style.visibility</p:attrName>
                                        </p:attrNameLst>
                                      </p:cBhvr>
                                      <p:to>
                                        <p:strVal val="visible"/>
                                      </p:to>
                                    </p:set>
                                    <p:anim calcmode="lin" valueType="num">
                                      <p:cBhvr additive="base">
                                        <p:cTn id="13" dur="500" fill="hold"/>
                                        <p:tgtEl>
                                          <p:spTgt spid="53253"/>
                                        </p:tgtEl>
                                        <p:attrNameLst>
                                          <p:attrName>ppt_x</p:attrName>
                                        </p:attrNameLst>
                                      </p:cBhvr>
                                      <p:tavLst>
                                        <p:tav tm="0">
                                          <p:val>
                                            <p:strVal val="1+#ppt_w/2"/>
                                          </p:val>
                                        </p:tav>
                                        <p:tav tm="100000">
                                          <p:val>
                                            <p:strVal val="#ppt_x"/>
                                          </p:val>
                                        </p:tav>
                                      </p:tavLst>
                                    </p:anim>
                                    <p:anim calcmode="lin" valueType="num">
                                      <p:cBhvr additive="base">
                                        <p:cTn id="14" dur="500" fill="hold"/>
                                        <p:tgtEl>
                                          <p:spTgt spid="5325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0-#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AFR (9)</a:t>
            </a:r>
            <a:endParaRPr lang="fr-FR" sz="3600" b="1" dirty="0">
              <a:latin typeface="Arial" pitchFamily="34" charset="0"/>
              <a:cs typeface="Arial" pitchFamily="34" charset="0"/>
            </a:endParaRPr>
          </a:p>
        </p:txBody>
      </p:sp>
      <p:sp>
        <p:nvSpPr>
          <p:cNvPr id="4" name="Espace réservé du contenu 2"/>
          <p:cNvSpPr txBox="1">
            <a:spLocks/>
          </p:cNvSpPr>
          <p:nvPr/>
        </p:nvSpPr>
        <p:spPr>
          <a:xfrm>
            <a:off x="214282" y="1285860"/>
            <a:ext cx="8786843" cy="5572140"/>
          </a:xfrm>
          <a:prstGeom prst="rect">
            <a:avLst/>
          </a:prstGeom>
        </p:spPr>
        <p:txBody>
          <a:bodyPr vert="horz" lIns="91440" tIns="45720" rIns="91440" bIns="45720" rtlCol="0">
            <a:normAutofit/>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sng" strike="noStrike" kern="1200" cap="none" spc="0" normalizeH="0" baseline="0" noProof="0" dirty="0" smtClean="0">
                <a:ln>
                  <a:noFill/>
                </a:ln>
                <a:solidFill>
                  <a:srgbClr val="FF0000"/>
                </a:solidFill>
                <a:effectLst/>
                <a:uLnTx/>
                <a:uFillTx/>
                <a:latin typeface="+mn-lt"/>
                <a:ea typeface="+mn-ea"/>
                <a:cs typeface="+mn-cs"/>
              </a:rPr>
              <a:t>GRANDS PROJETS D’INVESTISSEMENT</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Projets d’investissement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&gt; 50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M€</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Application de taux réduits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Obligation de notifier individuellement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lang="fr-FR" sz="2800" b="1" dirty="0" smtClean="0">
                <a:solidFill>
                  <a:schemeClr val="tx2"/>
                </a:solidFill>
              </a:rPr>
              <a:t>Les aides à la Commission </a:t>
            </a:r>
            <a:endParaRPr kumimoji="0" lang="fr-FR" sz="28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1" i="0" u="sng" strike="noStrike" kern="1200" cap="none" spc="0" normalizeH="0" baseline="0" noProof="0" dirty="0" smtClean="0">
                <a:ln>
                  <a:noFill/>
                </a:ln>
                <a:solidFill>
                  <a:srgbClr val="FF0000"/>
                </a:solidFill>
                <a:effectLst/>
                <a:uLnTx/>
                <a:uFillTx/>
                <a:latin typeface="+mn-lt"/>
                <a:ea typeface="+mn-ea"/>
                <a:cs typeface="+mn-cs"/>
              </a:rPr>
              <a:t>Pas de seuil pour aides fonctionnement</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Taux d’aide réduits pour les grands projets (&gt;</a:t>
            </a:r>
            <a:r>
              <a:rPr kumimoji="0" lang="fr-FR" sz="2800" b="1" i="0" u="none" strike="noStrike" kern="1200" cap="none" spc="0" normalizeH="0" noProof="0" dirty="0" smtClean="0">
                <a:ln>
                  <a:noFill/>
                </a:ln>
                <a:solidFill>
                  <a:schemeClr val="tx2"/>
                </a:solidFill>
                <a:effectLst/>
                <a:uLnTx/>
                <a:uFillTx/>
                <a:latin typeface="+mn-lt"/>
                <a:ea typeface="+mn-ea"/>
                <a:cs typeface="+mn-cs"/>
              </a:rPr>
              <a:t>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50 M€)</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Taux réduits zone C: 		Taux réduits à Mayotte (A)</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8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8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8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8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800" b="1" i="0" u="none" strike="noStrike" kern="1200" cap="none" spc="0" normalizeH="0" baseline="0" noProof="0" dirty="0" smtClean="0">
              <a:ln>
                <a:noFill/>
              </a:ln>
              <a:solidFill>
                <a:schemeClr val="tx2"/>
              </a:solidFill>
              <a:effectLst/>
              <a:uLnTx/>
              <a:uFillTx/>
              <a:latin typeface="+mn-lt"/>
              <a:ea typeface="+mn-ea"/>
              <a:cs typeface="+mn-cs"/>
            </a:endParaRPr>
          </a:p>
          <a:p>
            <a:pPr marL="457200" marR="0" lvl="1"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kumimoji="0" lang="fr-FR" sz="2400" b="1" i="0" u="none" strike="noStrike" kern="1200" cap="none" spc="0" normalizeH="0" baseline="0" noProof="0" dirty="0" smtClean="0">
              <a:ln>
                <a:noFill/>
              </a:ln>
              <a:solidFill>
                <a:schemeClr val="tx2"/>
              </a:solidFill>
              <a:effectLst/>
              <a:uLnTx/>
              <a:uFillTx/>
              <a:latin typeface="+mn-lt"/>
              <a:ea typeface="+mn-ea"/>
              <a:cs typeface="+mn-cs"/>
            </a:endParaRPr>
          </a:p>
        </p:txBody>
      </p:sp>
      <p:graphicFrame>
        <p:nvGraphicFramePr>
          <p:cNvPr id="5" name="Object 5"/>
          <p:cNvGraphicFramePr>
            <a:graphicFrameLocks noChangeAspect="1"/>
          </p:cNvGraphicFramePr>
          <p:nvPr>
            <p:extLst>
              <p:ext uri="{D42A27DB-BD31-4B8C-83A1-F6EECF244321}">
                <p14:modId xmlns:p14="http://schemas.microsoft.com/office/powerpoint/2010/main" val="2215762081"/>
              </p:ext>
            </p:extLst>
          </p:nvPr>
        </p:nvGraphicFramePr>
        <p:xfrm>
          <a:off x="1" y="5298688"/>
          <a:ext cx="4516438" cy="1559312"/>
        </p:xfrm>
        <a:graphic>
          <a:graphicData uri="http://schemas.openxmlformats.org/presentationml/2006/ole">
            <mc:AlternateContent xmlns:mc="http://schemas.openxmlformats.org/markup-compatibility/2006">
              <mc:Choice xmlns:v="urn:schemas-microsoft-com:vml" Requires="v">
                <p:oleObj spid="_x0000_s101536" name="Worksheet" r:id="rId3" imgW="3524351" imgH="1228770" progId="Excel.Sheet.8">
                  <p:link updateAutomatic="1"/>
                </p:oleObj>
              </mc:Choice>
              <mc:Fallback>
                <p:oleObj name="Worksheet" r:id="rId3" imgW="3524351" imgH="1228770" progId="Excel.Sheet.8">
                  <p:link updateAutomatic="1"/>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5298688"/>
                        <a:ext cx="4516438" cy="1559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 name="Object 10"/>
          <p:cNvGraphicFramePr>
            <a:graphicFrameLocks noChangeAspect="1"/>
          </p:cNvGraphicFramePr>
          <p:nvPr>
            <p:extLst>
              <p:ext uri="{D42A27DB-BD31-4B8C-83A1-F6EECF244321}">
                <p14:modId xmlns:p14="http://schemas.microsoft.com/office/powerpoint/2010/main" val="1763856660"/>
              </p:ext>
            </p:extLst>
          </p:nvPr>
        </p:nvGraphicFramePr>
        <p:xfrm>
          <a:off x="4500562" y="5286389"/>
          <a:ext cx="4643439" cy="1571612"/>
        </p:xfrm>
        <a:graphic>
          <a:graphicData uri="http://schemas.openxmlformats.org/presentationml/2006/ole">
            <mc:AlternateContent xmlns:mc="http://schemas.openxmlformats.org/markup-compatibility/2006">
              <mc:Choice xmlns:v="urn:schemas-microsoft-com:vml" Requires="v">
                <p:oleObj spid="_x0000_s101537" name="Worksheet" r:id="rId5" imgW="3524351" imgH="1228770" progId="Excel.Sheet.8">
                  <p:link updateAutomatic="1"/>
                </p:oleObj>
              </mc:Choice>
              <mc:Fallback>
                <p:oleObj name="Worksheet" r:id="rId5" imgW="3524351" imgH="1228770" progId="Excel.Sheet.8">
                  <p:link updateAutomatic="1"/>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00562" y="5286389"/>
                        <a:ext cx="4643439" cy="157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8" name="Tableau 7"/>
          <p:cNvGraphicFramePr>
            <a:graphicFrameLocks noGrp="1"/>
          </p:cNvGraphicFramePr>
          <p:nvPr/>
        </p:nvGraphicFramePr>
        <p:xfrm>
          <a:off x="6072198" y="785792"/>
          <a:ext cx="3071802" cy="3500464"/>
        </p:xfrm>
        <a:graphic>
          <a:graphicData uri="http://schemas.openxmlformats.org/drawingml/2006/table">
            <a:tbl>
              <a:tblPr/>
              <a:tblGrid>
                <a:gridCol w="1538054"/>
                <a:gridCol w="1533748"/>
              </a:tblGrid>
              <a:tr h="295220">
                <a:tc>
                  <a:txBody>
                    <a:bodyPr/>
                    <a:lstStyle/>
                    <a:p>
                      <a:pPr algn="ctr" fontAlgn="b"/>
                      <a:r>
                        <a:rPr lang="fr-FR" sz="1800" b="1" i="0" u="none" strike="noStrike" dirty="0">
                          <a:solidFill>
                            <a:srgbClr val="1F497D"/>
                          </a:solidFill>
                          <a:latin typeface="Calibri"/>
                        </a:rPr>
                        <a:t>Taux d'aide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fr-FR" sz="1800" b="1" i="0" u="none" strike="noStrike">
                          <a:solidFill>
                            <a:srgbClr val="1F497D"/>
                          </a:solidFill>
                          <a:latin typeface="Calibri"/>
                        </a:rPr>
                        <a:t>Seuil de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295220">
                <a:tc>
                  <a:txBody>
                    <a:bodyPr/>
                    <a:lstStyle/>
                    <a:p>
                      <a:pPr algn="ctr" fontAlgn="b"/>
                      <a:r>
                        <a:rPr lang="fr-FR" sz="1800" b="1" i="0" u="none" strike="noStrike" dirty="0">
                          <a:solidFill>
                            <a:srgbClr val="1F497D"/>
                          </a:solidFill>
                          <a:latin typeface="Calibri"/>
                        </a:rPr>
                        <a:t>AFR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fr-FR" sz="1800" b="1" i="0" u="none" strike="noStrike">
                          <a:solidFill>
                            <a:srgbClr val="1F497D"/>
                          </a:solidFill>
                          <a:latin typeface="Calibri"/>
                        </a:rPr>
                        <a:t>notification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r>
              <a:tr h="309279">
                <a:tc>
                  <a:txBody>
                    <a:bodyPr/>
                    <a:lstStyle/>
                    <a:p>
                      <a:pPr algn="ctr" fontAlgn="b"/>
                      <a:r>
                        <a:rPr lang="fr-FR" sz="1800" b="1" i="0" u="none" strike="noStrike" dirty="0">
                          <a:solidFill>
                            <a:srgbClr val="1F497D"/>
                          </a:solidFill>
                          <a:latin typeface="Calibri"/>
                        </a:rPr>
                        <a:t>(GE)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fr-FR" sz="1800" b="1" i="0" u="none" strike="noStrike" dirty="0">
                          <a:solidFill>
                            <a:srgbClr val="1F497D"/>
                          </a:solidFill>
                          <a:latin typeface="Calibri"/>
                        </a:rPr>
                        <a:t>(en M€ d'aide)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r h="283973">
                <a:tc>
                  <a:txBody>
                    <a:bodyPr/>
                    <a:lstStyle/>
                    <a:p>
                      <a:pPr algn="ctr" fontAlgn="b"/>
                      <a:r>
                        <a:rPr lang="fr-FR" sz="1800" b="1" i="0" u="none" strike="noStrike">
                          <a:solidFill>
                            <a:srgbClr val="1F497D"/>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fr-FR" sz="1800" b="1" i="0" u="none" strike="noStrike">
                          <a:solidFill>
                            <a:srgbClr val="1F497D"/>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295220">
                <a:tc>
                  <a:txBody>
                    <a:bodyPr/>
                    <a:lstStyle/>
                    <a:p>
                      <a:pPr algn="ctr" fontAlgn="b"/>
                      <a:r>
                        <a:rPr lang="fr-FR" sz="1800" b="1" i="0" u="none" strike="noStrike">
                          <a:solidFill>
                            <a:srgbClr val="1F497D"/>
                          </a:solidFill>
                          <a:latin typeface="Calibri"/>
                        </a:rPr>
                        <a:t>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fr-FR" sz="1800" b="1" i="0" u="none" strike="noStrike">
                          <a:solidFill>
                            <a:srgbClr val="FF0000"/>
                          </a:solidFill>
                          <a:latin typeface="Calibri"/>
                        </a:rPr>
                        <a:t>7,5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r>
              <a:tr h="283973">
                <a:tc>
                  <a:txBody>
                    <a:bodyPr/>
                    <a:lstStyle/>
                    <a:p>
                      <a:pPr algn="ctr" fontAlgn="b"/>
                      <a:r>
                        <a:rPr lang="fr-FR" sz="1800" b="1" i="0" u="none" strike="noStrike">
                          <a:solidFill>
                            <a:srgbClr val="1F497D"/>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fr-FR" sz="1800" b="1" i="0" u="none" strike="noStrike">
                          <a:solidFill>
                            <a:srgbClr val="FF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r>
              <a:tr h="295220">
                <a:tc>
                  <a:txBody>
                    <a:bodyPr/>
                    <a:lstStyle/>
                    <a:p>
                      <a:pPr algn="ctr" fontAlgn="b"/>
                      <a:r>
                        <a:rPr lang="fr-FR" sz="1800" b="1" i="0" u="none" strike="noStrike" dirty="0">
                          <a:solidFill>
                            <a:srgbClr val="1F497D"/>
                          </a:solidFill>
                          <a:latin typeface="Calibri"/>
                        </a:rPr>
                        <a:t>45%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fr-FR" sz="1800" b="1" i="0" u="none" strike="noStrike" dirty="0">
                          <a:solidFill>
                            <a:srgbClr val="FF0000"/>
                          </a:solidFill>
                          <a:latin typeface="Calibri"/>
                        </a:rPr>
                        <a:t>33,75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r>
              <a:tr h="283973">
                <a:tc>
                  <a:txBody>
                    <a:bodyPr/>
                    <a:lstStyle/>
                    <a:p>
                      <a:pPr algn="ctr" fontAlgn="b"/>
                      <a:r>
                        <a:rPr lang="fr-FR" sz="1800" b="1" i="0" u="none" strike="noStrike">
                          <a:solidFill>
                            <a:srgbClr val="1F497D"/>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fr-FR" sz="1800" b="1" i="0" u="none" strike="noStrike" dirty="0">
                          <a:solidFill>
                            <a:srgbClr val="FF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r>
              <a:tr h="295220">
                <a:tc>
                  <a:txBody>
                    <a:bodyPr/>
                    <a:lstStyle/>
                    <a:p>
                      <a:pPr algn="ctr" fontAlgn="b"/>
                      <a:r>
                        <a:rPr lang="fr-FR" sz="1800" b="1" i="0" u="none" strike="noStrike" dirty="0">
                          <a:solidFill>
                            <a:srgbClr val="1F497D"/>
                          </a:solidFill>
                          <a:latin typeface="Calibri"/>
                        </a:rPr>
                        <a:t>55%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fr-FR" sz="1800" b="1" i="0" u="none" strike="noStrike" dirty="0" smtClean="0">
                          <a:solidFill>
                            <a:srgbClr val="FF0000"/>
                          </a:solidFill>
                          <a:latin typeface="Calibri"/>
                        </a:rPr>
                        <a:t>41,25</a:t>
                      </a:r>
                      <a:endParaRPr lang="fr-FR" sz="1800" b="1" i="0" u="none" strike="noStrike" dirty="0">
                        <a:solidFill>
                          <a:srgbClr val="FF0000"/>
                        </a:solidFill>
                        <a:latin typeface="Calibri"/>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r>
              <a:tr h="283973">
                <a:tc>
                  <a:txBody>
                    <a:bodyPr/>
                    <a:lstStyle/>
                    <a:p>
                      <a:pPr algn="ctr" fontAlgn="b"/>
                      <a:r>
                        <a:rPr lang="fr-FR" sz="1800" b="1" i="0" u="none" strike="noStrike" dirty="0">
                          <a:solidFill>
                            <a:srgbClr val="1F497D"/>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fr-FR" sz="1800" b="1" i="0" u="none" strike="noStrike">
                          <a:solidFill>
                            <a:srgbClr val="FF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r>
              <a:tr h="295220">
                <a:tc>
                  <a:txBody>
                    <a:bodyPr/>
                    <a:lstStyle/>
                    <a:p>
                      <a:pPr algn="ctr" fontAlgn="b"/>
                      <a:r>
                        <a:rPr lang="fr-FR" sz="1800" b="1" i="0" u="none" strike="noStrike" dirty="0">
                          <a:solidFill>
                            <a:srgbClr val="1F497D"/>
                          </a:solidFill>
                          <a:latin typeface="Calibri"/>
                        </a:rPr>
                        <a:t>70%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fr-FR" sz="1800" b="1" i="0" u="none" strike="noStrike" dirty="0" smtClean="0">
                          <a:solidFill>
                            <a:srgbClr val="FF0000"/>
                          </a:solidFill>
                          <a:latin typeface="Calibri"/>
                        </a:rPr>
                        <a:t>52,5</a:t>
                      </a:r>
                      <a:endParaRPr lang="fr-FR" sz="1800" b="1" i="0" u="none" strike="noStrike" dirty="0">
                        <a:solidFill>
                          <a:srgbClr val="FF0000"/>
                        </a:solidFill>
                        <a:latin typeface="Calibri"/>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r>
              <a:tr h="283973">
                <a:tc>
                  <a:txBody>
                    <a:bodyPr/>
                    <a:lstStyle/>
                    <a:p>
                      <a:pPr algn="ctr" fontAlgn="b"/>
                      <a:r>
                        <a:rPr lang="fr-FR" sz="1800" b="1" i="0" u="none" strike="noStrike">
                          <a:solidFill>
                            <a:srgbClr val="1F497D"/>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fr-FR" sz="1800" b="1" i="0" u="none" strike="noStrike" dirty="0">
                          <a:solidFill>
                            <a:srgbClr val="1F497D"/>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9" name="Espace réservé du pied de page 8"/>
          <p:cNvSpPr>
            <a:spLocks noGrp="1"/>
          </p:cNvSpPr>
          <p:nvPr>
            <p:ph type="ftr" sz="quarter" idx="11"/>
          </p:nvPr>
        </p:nvSpPr>
        <p:spPr/>
        <p:txBody>
          <a:bodyPr/>
          <a:lstStyle/>
          <a:p>
            <a:r>
              <a:rPr lang="fr-FR" smtClean="0"/>
              <a:t>JP Bove www.fcae.eu</a:t>
            </a:r>
            <a:endParaRPr lang="fr-FR"/>
          </a:p>
        </p:txBody>
      </p:sp>
      <p:sp>
        <p:nvSpPr>
          <p:cNvPr id="10" name="Espace réservé du numéro de diapositive 9"/>
          <p:cNvSpPr>
            <a:spLocks noGrp="1"/>
          </p:cNvSpPr>
          <p:nvPr>
            <p:ph type="sldNum" sz="quarter" idx="12"/>
          </p:nvPr>
        </p:nvSpPr>
        <p:spPr/>
        <p:txBody>
          <a:bodyPr/>
          <a:lstStyle/>
          <a:p>
            <a:fld id="{2B825D18-8F47-4676-AC87-C8BC662B5306}" type="slidenum">
              <a:rPr lang="fr-FR" smtClean="0"/>
              <a:pPr/>
              <a:t>30</a:t>
            </a:fld>
            <a:endParaRPr lang="fr-FR"/>
          </a:p>
        </p:txBody>
      </p:sp>
      <p:sp>
        <p:nvSpPr>
          <p:cNvPr id="2" name="Espace réservé de la date 1"/>
          <p:cNvSpPr>
            <a:spLocks noGrp="1"/>
          </p:cNvSpPr>
          <p:nvPr>
            <p:ph type="dt" sz="half" idx="10"/>
          </p:nvPr>
        </p:nvSpPr>
        <p:spPr/>
        <p:txBody>
          <a:bodyPr/>
          <a:lstStyle/>
          <a:p>
            <a:fld id="{71711A38-1415-8040-95AE-2A6BFAED6AA1}"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1+#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5" end="5"/>
                                            </p:txEl>
                                          </p:spTgt>
                                        </p:tgtEl>
                                        <p:attrNameLst>
                                          <p:attrName>style.visibility</p:attrName>
                                        </p:attrNameLst>
                                      </p:cBhvr>
                                      <p:to>
                                        <p:strVal val="visible"/>
                                      </p:to>
                                    </p:set>
                                    <p:anim calcmode="lin" valueType="num">
                                      <p:cBhvr additive="base">
                                        <p:cTn id="4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6" end="6"/>
                                            </p:txEl>
                                          </p:spTgt>
                                        </p:tgtEl>
                                        <p:attrNameLst>
                                          <p:attrName>style.visibility</p:attrName>
                                        </p:attrNameLst>
                                      </p:cBhvr>
                                      <p:to>
                                        <p:strVal val="visible"/>
                                      </p:to>
                                    </p:set>
                                    <p:anim calcmode="lin" valueType="num">
                                      <p:cBhvr additive="base">
                                        <p:cTn id="4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7" end="7"/>
                                            </p:txEl>
                                          </p:spTgt>
                                        </p:tgtEl>
                                        <p:attrNameLst>
                                          <p:attrName>style.visibility</p:attrName>
                                        </p:attrNameLst>
                                      </p:cBhvr>
                                      <p:to>
                                        <p:strVal val="visible"/>
                                      </p:to>
                                    </p:set>
                                    <p:anim calcmode="lin" valueType="num">
                                      <p:cBhvr additive="base">
                                        <p:cTn id="5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additive="base">
                                        <p:cTn id="61" dur="500" fill="hold"/>
                                        <p:tgtEl>
                                          <p:spTgt spid="5"/>
                                        </p:tgtEl>
                                        <p:attrNameLst>
                                          <p:attrName>ppt_x</p:attrName>
                                        </p:attrNameLst>
                                      </p:cBhvr>
                                      <p:tavLst>
                                        <p:tav tm="0">
                                          <p:val>
                                            <p:strVal val="0-#ppt_w/2"/>
                                          </p:val>
                                        </p:tav>
                                        <p:tav tm="100000">
                                          <p:val>
                                            <p:strVal val="#ppt_x"/>
                                          </p:val>
                                        </p:tav>
                                      </p:tavLst>
                                    </p:anim>
                                    <p:anim calcmode="lin" valueType="num">
                                      <p:cBhvr additive="base">
                                        <p:cTn id="6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nodeType="clickEffect">
                                  <p:stCondLst>
                                    <p:cond delay="0"/>
                                  </p:stCondLst>
                                  <p:childTnLst>
                                    <p:set>
                                      <p:cBhvr>
                                        <p:cTn id="66" dur="1" fill="hold">
                                          <p:stCondLst>
                                            <p:cond delay="0"/>
                                          </p:stCondLst>
                                        </p:cTn>
                                        <p:tgtEl>
                                          <p:spTgt spid="6"/>
                                        </p:tgtEl>
                                        <p:attrNameLst>
                                          <p:attrName>style.visibility</p:attrName>
                                        </p:attrNameLst>
                                      </p:cBhvr>
                                      <p:to>
                                        <p:strVal val="visible"/>
                                      </p:to>
                                    </p:set>
                                    <p:anim calcmode="lin" valueType="num">
                                      <p:cBhvr additive="base">
                                        <p:cTn id="67" dur="500" fill="hold"/>
                                        <p:tgtEl>
                                          <p:spTgt spid="6"/>
                                        </p:tgtEl>
                                        <p:attrNameLst>
                                          <p:attrName>ppt_x</p:attrName>
                                        </p:attrNameLst>
                                      </p:cBhvr>
                                      <p:tavLst>
                                        <p:tav tm="0">
                                          <p:val>
                                            <p:strVal val="1+#ppt_w/2"/>
                                          </p:val>
                                        </p:tav>
                                        <p:tav tm="100000">
                                          <p:val>
                                            <p:strVal val="#ppt_x"/>
                                          </p:val>
                                        </p:tav>
                                      </p:tavLst>
                                    </p:anim>
                                    <p:anim calcmode="lin" valueType="num">
                                      <p:cBhvr additive="base">
                                        <p:cTn id="6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AFR (10)</a:t>
            </a:r>
            <a:endParaRPr lang="fr-FR" sz="3600" b="1" dirty="0">
              <a:latin typeface="Arial" pitchFamily="34" charset="0"/>
              <a:cs typeface="Arial" pitchFamily="34" charset="0"/>
            </a:endParaRPr>
          </a:p>
        </p:txBody>
      </p:sp>
      <p:sp>
        <p:nvSpPr>
          <p:cNvPr id="4" name="Espace réservé du contenu 2"/>
          <p:cNvSpPr txBox="1">
            <a:spLocks/>
          </p:cNvSpPr>
          <p:nvPr/>
        </p:nvSpPr>
        <p:spPr>
          <a:xfrm>
            <a:off x="0" y="1357298"/>
            <a:ext cx="9144000" cy="5286390"/>
          </a:xfrm>
          <a:prstGeom prst="rect">
            <a:avLst/>
          </a:prstGeom>
        </p:spPr>
        <p:txBody>
          <a:bodyPr vert="horz" lIns="91440" tIns="45720" rIns="91440" bIns="45720" rtlCol="0">
            <a:normAutofit/>
          </a:bodyPr>
          <a:lstStyle/>
          <a:p>
            <a:pPr marL="582613" marR="0" lvl="0" indent="-514350" algn="ctr"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2800" b="1" i="0" strike="noStrike" kern="1200" cap="none" spc="0" normalizeH="0" baseline="0" noProof="0" dirty="0" smtClean="0">
                <a:ln>
                  <a:noFill/>
                </a:ln>
                <a:solidFill>
                  <a:schemeClr val="tx2"/>
                </a:solidFill>
                <a:effectLst/>
                <a:uLnTx/>
                <a:uFillTx/>
                <a:latin typeface="+mn-lt"/>
                <a:ea typeface="+mn-ea"/>
                <a:cs typeface="+mn-cs"/>
              </a:rPr>
              <a:t>Régime AFR d’aide exemptés de notification (au 1/1/15)</a:t>
            </a:r>
          </a:p>
          <a:p>
            <a:pPr marL="582613" marR="0" lvl="0" indent="-51435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800" b="1" i="0" strike="noStrike" kern="1200" cap="none" spc="0" normalizeH="0" baseline="0" noProof="0" dirty="0" smtClean="0">
              <a:ln>
                <a:noFill/>
              </a:ln>
              <a:solidFill>
                <a:schemeClr val="tx2"/>
              </a:solidFill>
              <a:effectLst/>
              <a:uLnTx/>
              <a:uFillTx/>
              <a:latin typeface="+mn-lt"/>
              <a:ea typeface="+mn-ea"/>
              <a:cs typeface="+mn-cs"/>
            </a:endParaRPr>
          </a:p>
          <a:p>
            <a:pPr marL="582613" marR="0" lvl="0" indent="-51435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800" b="1" i="0" strike="noStrike" kern="1200" cap="none" spc="0" normalizeH="0" baseline="0" noProof="0" dirty="0" smtClean="0">
              <a:ln>
                <a:noFill/>
              </a:ln>
              <a:solidFill>
                <a:schemeClr val="tx2"/>
              </a:solidFill>
              <a:effectLst/>
              <a:uLnTx/>
              <a:uFillTx/>
              <a:latin typeface="+mn-lt"/>
              <a:ea typeface="+mn-ea"/>
              <a:cs typeface="+mn-cs"/>
            </a:endParaRPr>
          </a:p>
        </p:txBody>
      </p:sp>
      <p:graphicFrame>
        <p:nvGraphicFramePr>
          <p:cNvPr id="5" name="Object 3"/>
          <p:cNvGraphicFramePr>
            <a:graphicFrameLocks noChangeAspect="1"/>
          </p:cNvGraphicFramePr>
          <p:nvPr>
            <p:extLst>
              <p:ext uri="{D42A27DB-BD31-4B8C-83A1-F6EECF244321}">
                <p14:modId xmlns:p14="http://schemas.microsoft.com/office/powerpoint/2010/main" val="4205169315"/>
              </p:ext>
            </p:extLst>
          </p:nvPr>
        </p:nvGraphicFramePr>
        <p:xfrm>
          <a:off x="0" y="1844824"/>
          <a:ext cx="9144000" cy="3863270"/>
        </p:xfrm>
        <a:graphic>
          <a:graphicData uri="http://schemas.openxmlformats.org/presentationml/2006/ole">
            <mc:AlternateContent xmlns:mc="http://schemas.openxmlformats.org/markup-compatibility/2006">
              <mc:Choice xmlns:v="urn:schemas-microsoft-com:vml" Requires="v">
                <p:oleObj spid="_x0000_s102496" name="Worksheet" r:id="rId3" imgW="7572423" imgH="3476745" progId="Excel.Sheet.8">
                  <p:link updateAutomatic="1"/>
                </p:oleObj>
              </mc:Choice>
              <mc:Fallback>
                <p:oleObj name="Worksheet" r:id="rId3" imgW="7572423" imgH="3476745" progId="Excel.Sheet.8">
                  <p:link updateAutomatic="1"/>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844824"/>
                        <a:ext cx="9144000" cy="3863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31</a:t>
            </a:fld>
            <a:endParaRPr lang="fr-FR"/>
          </a:p>
        </p:txBody>
      </p:sp>
      <p:sp>
        <p:nvSpPr>
          <p:cNvPr id="2" name="Espace réservé de la date 1"/>
          <p:cNvSpPr>
            <a:spLocks noGrp="1"/>
          </p:cNvSpPr>
          <p:nvPr>
            <p:ph type="dt" sz="half" idx="10"/>
          </p:nvPr>
        </p:nvSpPr>
        <p:spPr/>
        <p:txBody>
          <a:bodyPr/>
          <a:lstStyle/>
          <a:p>
            <a:fld id="{AA73B065-9579-6B4B-B865-D2E3DC6644CB}"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lipse 4"/>
          <p:cNvSpPr/>
          <p:nvPr/>
        </p:nvSpPr>
        <p:spPr>
          <a:xfrm>
            <a:off x="500034" y="4572008"/>
            <a:ext cx="500066" cy="42862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AIDES A L’INVESTISSEMENT DES PME</a:t>
            </a:r>
            <a:endParaRPr lang="fr-FR" sz="3600" b="1" dirty="0">
              <a:latin typeface="Arial" pitchFamily="34" charset="0"/>
              <a:cs typeface="Arial" pitchFamily="34" charset="0"/>
            </a:endParaRPr>
          </a:p>
        </p:txBody>
      </p:sp>
      <p:sp>
        <p:nvSpPr>
          <p:cNvPr id="4" name="Espace réservé du contenu 2"/>
          <p:cNvSpPr txBox="1">
            <a:spLocks/>
          </p:cNvSpPr>
          <p:nvPr/>
        </p:nvSpPr>
        <p:spPr>
          <a:xfrm>
            <a:off x="142875" y="1214422"/>
            <a:ext cx="9001125" cy="4714908"/>
          </a:xfrm>
          <a:prstGeom prst="rect">
            <a:avLst/>
          </a:prstGeom>
        </p:spPr>
        <p:txBody>
          <a:bodyPr vert="horz" lIns="91440" tIns="45720" rIns="91440" bIns="45720" rtlCol="0">
            <a:normAutofit fontScale="70000" lnSpcReduction="20000"/>
          </a:bodyPr>
          <a:lstStyle/>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Maintien des taux d’aide </a:t>
            </a:r>
            <a:r>
              <a:rPr kumimoji="0" lang="fr-FR" sz="3200" b="1" i="0" u="sng" strike="noStrike" kern="1200" cap="none" spc="0" normalizeH="0" baseline="0" noProof="0" dirty="0" smtClean="0">
                <a:ln>
                  <a:noFill/>
                </a:ln>
                <a:solidFill>
                  <a:schemeClr val="tx2"/>
                </a:solidFill>
                <a:effectLst/>
                <a:uLnTx/>
                <a:uFillTx/>
                <a:latin typeface="+mn-lt"/>
                <a:ea typeface="+mn-ea"/>
                <a:cs typeface="+mn-cs"/>
              </a:rPr>
              <a:t>à </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10 </a:t>
            </a:r>
            <a:r>
              <a:rPr kumimoji="0" lang="fr-FR" sz="3200" b="1" i="0" u="sng" strike="noStrike" kern="1200" cap="none" spc="0" normalizeH="0" baseline="0" noProof="0" dirty="0" smtClean="0">
                <a:ln>
                  <a:noFill/>
                </a:ln>
                <a:solidFill>
                  <a:schemeClr val="tx2"/>
                </a:solidFill>
                <a:effectLst/>
                <a:uLnTx/>
                <a:uFillTx/>
                <a:latin typeface="+mn-lt"/>
                <a:ea typeface="+mn-ea"/>
                <a:cs typeface="+mn-cs"/>
              </a:rPr>
              <a:t>% ME ou </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20 </a:t>
            </a:r>
            <a:r>
              <a:rPr kumimoji="0" lang="fr-FR" sz="3200" b="1" i="0" u="sng" strike="noStrike" kern="1200" cap="none" spc="0" normalizeH="0" baseline="0" noProof="0" dirty="0" smtClean="0">
                <a:ln>
                  <a:noFill/>
                </a:ln>
                <a:solidFill>
                  <a:schemeClr val="tx2"/>
                </a:solidFill>
                <a:effectLst/>
                <a:uLnTx/>
                <a:uFillTx/>
                <a:latin typeface="+mn-lt"/>
                <a:ea typeface="+mn-ea"/>
                <a:cs typeface="+mn-cs"/>
              </a:rPr>
              <a:t>% PE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Coûts éligibles (idem que pour les AFR) investissement et/ou emploi</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Création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d’établissement</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Extension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d’établissement</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r>
              <a:rPr kumimoji="0" lang="fr-FR" sz="2800" b="1" i="0" u="none" strike="noStrike" kern="1200" cap="none" spc="0" normalizeH="0" baseline="0" noProof="0" dirty="0" smtClean="0">
                <a:ln>
                  <a:noFill/>
                </a:ln>
                <a:solidFill>
                  <a:srgbClr val="FF0000"/>
                </a:solidFill>
                <a:effectLst/>
                <a:uLnTx/>
                <a:uFillTx/>
                <a:latin typeface="+mn-lt"/>
                <a:ea typeface="+mn-ea"/>
                <a:cs typeface="+mn-cs"/>
              </a:rPr>
              <a:t>  Diversification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de la production</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Changement</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 fondamental du processus de production</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Reprise</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 d’un établissement qui a ou aurait fermé (indépendance acheteur /vendeur sauf succession familiale)</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Assiette des aides:</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Coûts des actifs corporels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ou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incorporels immobilisés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(Exploités dans l’entreprise, amortis dans le bilan de l’entreprise pendant 3 ans)</a:t>
            </a:r>
          </a:p>
          <a:p>
            <a:pPr marL="412052" marR="0" lvl="0" indent="0" defTabSz="914400" rtl="0" eaLnBrk="1" fontAlgn="auto" latinLnBrk="0" hangingPunct="1">
              <a:lnSpc>
                <a:spcPct val="100000"/>
              </a:lnSpc>
              <a:spcBef>
                <a:spcPct val="20000"/>
              </a:spcBef>
              <a:spcAft>
                <a:spcPts val="0"/>
              </a:spcAft>
              <a:buClrTx/>
              <a:buSzTx/>
              <a:tabLst/>
              <a:defRPr/>
            </a:pPr>
            <a:r>
              <a:rPr kumimoji="0" lang="fr-FR" sz="3200" b="1" i="1" strike="noStrike" kern="1200" cap="none" spc="0" normalizeH="0" baseline="0" noProof="0" dirty="0" smtClean="0">
                <a:ln>
                  <a:noFill/>
                </a:ln>
                <a:solidFill>
                  <a:srgbClr val="FF0000"/>
                </a:solidFill>
                <a:effectLst/>
                <a:uLnTx/>
                <a:uFillTx/>
                <a:latin typeface="+mn-lt"/>
                <a:ea typeface="+mn-ea"/>
                <a:cs typeface="+mn-cs"/>
              </a:rPr>
              <a:t>et</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Coûts des créations d’emploi</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(nettes),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emplois maintenus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3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ans</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Assiette : coût salarial emplois créés sur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2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ans</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Pas d’obligation de maintien des actifs corporels </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2800" b="0" i="0" u="none" strike="noStrike" kern="1200" cap="none" spc="0" normalizeH="0" baseline="0" noProof="0" dirty="0" smtClean="0">
              <a:ln>
                <a:noFill/>
              </a:ln>
              <a:solidFill>
                <a:schemeClr val="tx2"/>
              </a:solidFill>
              <a:effectLst/>
              <a:uLnTx/>
              <a:uFillTx/>
              <a:latin typeface="+mn-lt"/>
              <a:ea typeface="+mn-ea"/>
              <a:cs typeface="+mn-cs"/>
            </a:endParaRPr>
          </a:p>
          <a:p>
            <a:pPr marL="1481328" marR="0" lvl="4" indent="-210312" defTabSz="914400" rtl="0" eaLnBrk="1" fontAlgn="auto" latinLnBrk="0" hangingPunct="1">
              <a:lnSpc>
                <a:spcPct val="100000"/>
              </a:lnSpc>
              <a:spcBef>
                <a:spcPct val="20000"/>
              </a:spcBef>
              <a:spcAft>
                <a:spcPts val="0"/>
              </a:spcAft>
              <a:buClr>
                <a:schemeClr val="accent3"/>
              </a:buClr>
              <a:buSzTx/>
              <a:buFont typeface="Wingdings 2"/>
              <a:buChar char=""/>
              <a:tabLst/>
              <a:defRPr/>
            </a:pPr>
            <a:endParaRPr kumimoji="0" lang="fr-FR" sz="2000" b="1" i="0" u="sng" strike="noStrike" kern="1200" cap="none" spc="0" normalizeH="0" baseline="0" noProof="0" dirty="0" smtClean="0">
              <a:ln>
                <a:noFill/>
              </a:ln>
              <a:solidFill>
                <a:schemeClr val="tx2"/>
              </a:solidFill>
              <a:effectLst/>
              <a:uLnTx/>
              <a:uFillTx/>
              <a:latin typeface="+mn-lt"/>
              <a:ea typeface="+mn-ea"/>
              <a:cs typeface="+mn-cs"/>
            </a:endParaRPr>
          </a:p>
        </p:txBody>
      </p:sp>
      <p:sp>
        <p:nvSpPr>
          <p:cNvPr id="6" name="ZoneTexte 5"/>
          <p:cNvSpPr txBox="1"/>
          <p:nvPr/>
        </p:nvSpPr>
        <p:spPr>
          <a:xfrm>
            <a:off x="7000892" y="1000108"/>
            <a:ext cx="2071670" cy="500066"/>
          </a:xfrm>
          <a:prstGeom prst="rect">
            <a:avLst/>
          </a:prstGeom>
          <a:solidFill>
            <a:srgbClr val="FFFF00"/>
          </a:solidFill>
        </p:spPr>
        <p:txBody>
          <a:bodyPr wrap="square" rtlCol="0">
            <a:normAutofit fontScale="85000" lnSpcReduction="20000"/>
          </a:bodyPr>
          <a:lstStyle/>
          <a:p>
            <a:r>
              <a:rPr lang="fr-FR" b="1" dirty="0" smtClean="0">
                <a:solidFill>
                  <a:srgbClr val="FF0000"/>
                </a:solidFill>
              </a:rPr>
              <a:t>Régime cadre  exempté PME n° SA 40453</a:t>
            </a:r>
            <a:endParaRPr lang="fr-FR" b="1" dirty="0">
              <a:solidFill>
                <a:srgbClr val="FF0000"/>
              </a:solidFill>
            </a:endParaRPr>
          </a:p>
        </p:txBody>
      </p:sp>
      <p:sp>
        <p:nvSpPr>
          <p:cNvPr id="8" name="Espace réservé du pied de page 7"/>
          <p:cNvSpPr>
            <a:spLocks noGrp="1"/>
          </p:cNvSpPr>
          <p:nvPr>
            <p:ph type="ftr" sz="quarter" idx="11"/>
          </p:nvPr>
        </p:nvSpPr>
        <p:spPr/>
        <p:txBody>
          <a:bodyPr/>
          <a:lstStyle/>
          <a:p>
            <a:r>
              <a:rPr lang="fr-FR" smtClean="0"/>
              <a:t>JP Bove www.fcae.eu</a:t>
            </a:r>
            <a:endParaRPr lang="fr-FR"/>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32</a:t>
            </a:fld>
            <a:endParaRPr lang="fr-FR"/>
          </a:p>
        </p:txBody>
      </p:sp>
      <p:sp>
        <p:nvSpPr>
          <p:cNvPr id="2" name="Espace réservé de la date 1"/>
          <p:cNvSpPr>
            <a:spLocks noGrp="1"/>
          </p:cNvSpPr>
          <p:nvPr>
            <p:ph type="dt" sz="half" idx="10"/>
          </p:nvPr>
        </p:nvSpPr>
        <p:spPr/>
        <p:txBody>
          <a:bodyPr/>
          <a:lstStyle/>
          <a:p>
            <a:fld id="{B878585C-7C28-C746-9423-4A69B4A117DF}"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5" end="5"/>
                                            </p:txEl>
                                          </p:spTgt>
                                        </p:tgtEl>
                                        <p:attrNameLst>
                                          <p:attrName>style.visibility</p:attrName>
                                        </p:attrNameLst>
                                      </p:cBhvr>
                                      <p:to>
                                        <p:strVal val="visible"/>
                                      </p:to>
                                    </p:set>
                                    <p:anim calcmode="lin" valueType="num">
                                      <p:cBhvr additive="base">
                                        <p:cTn id="4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6" end="6"/>
                                            </p:txEl>
                                          </p:spTgt>
                                        </p:tgtEl>
                                        <p:attrNameLst>
                                          <p:attrName>style.visibility</p:attrName>
                                        </p:attrNameLst>
                                      </p:cBhvr>
                                      <p:to>
                                        <p:strVal val="visible"/>
                                      </p:to>
                                    </p:set>
                                    <p:anim calcmode="lin" valueType="num">
                                      <p:cBhvr additive="base">
                                        <p:cTn id="4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7" end="7"/>
                                            </p:txEl>
                                          </p:spTgt>
                                        </p:tgtEl>
                                        <p:attrNameLst>
                                          <p:attrName>style.visibility</p:attrName>
                                        </p:attrNameLst>
                                      </p:cBhvr>
                                      <p:to>
                                        <p:strVal val="visible"/>
                                      </p:to>
                                    </p:set>
                                    <p:anim calcmode="lin" valueType="num">
                                      <p:cBhvr additive="base">
                                        <p:cTn id="5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txEl>
                                              <p:pRg st="8" end="8"/>
                                            </p:txEl>
                                          </p:spTgt>
                                        </p:tgtEl>
                                        <p:attrNameLst>
                                          <p:attrName>style.visibility</p:attrName>
                                        </p:attrNameLst>
                                      </p:cBhvr>
                                      <p:to>
                                        <p:strVal val="visible"/>
                                      </p:to>
                                    </p:set>
                                    <p:anim calcmode="lin" valueType="num">
                                      <p:cBhvr additive="base">
                                        <p:cTn id="61"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txEl>
                                              <p:pRg st="9" end="9"/>
                                            </p:txEl>
                                          </p:spTgt>
                                        </p:tgtEl>
                                        <p:attrNameLst>
                                          <p:attrName>style.visibility</p:attrName>
                                        </p:attrNameLst>
                                      </p:cBhvr>
                                      <p:to>
                                        <p:strVal val="visible"/>
                                      </p:to>
                                    </p:set>
                                    <p:anim calcmode="lin" valueType="num">
                                      <p:cBhvr additive="base">
                                        <p:cTn id="67"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5"/>
                                        </p:tgtEl>
                                        <p:attrNameLst>
                                          <p:attrName>style.visibility</p:attrName>
                                        </p:attrNameLst>
                                      </p:cBhvr>
                                      <p:to>
                                        <p:strVal val="visible"/>
                                      </p:to>
                                    </p:set>
                                    <p:anim calcmode="lin" valueType="num">
                                      <p:cBhvr additive="base">
                                        <p:cTn id="73" dur="500" fill="hold"/>
                                        <p:tgtEl>
                                          <p:spTgt spid="5"/>
                                        </p:tgtEl>
                                        <p:attrNameLst>
                                          <p:attrName>ppt_x</p:attrName>
                                        </p:attrNameLst>
                                      </p:cBhvr>
                                      <p:tavLst>
                                        <p:tav tm="0">
                                          <p:val>
                                            <p:strVal val="0-#ppt_w/2"/>
                                          </p:val>
                                        </p:tav>
                                        <p:tav tm="100000">
                                          <p:val>
                                            <p:strVal val="#ppt_x"/>
                                          </p:val>
                                        </p:tav>
                                      </p:tavLst>
                                    </p:anim>
                                    <p:anim calcmode="lin" valueType="num">
                                      <p:cBhvr additive="base">
                                        <p:cTn id="7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4">
                                            <p:txEl>
                                              <p:pRg st="10" end="10"/>
                                            </p:txEl>
                                          </p:spTgt>
                                        </p:tgtEl>
                                        <p:attrNameLst>
                                          <p:attrName>style.visibility</p:attrName>
                                        </p:attrNameLst>
                                      </p:cBhvr>
                                      <p:to>
                                        <p:strVal val="visible"/>
                                      </p:to>
                                    </p:set>
                                    <p:anim calcmode="lin" valueType="num">
                                      <p:cBhvr additive="base">
                                        <p:cTn id="79"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4">
                                            <p:txEl>
                                              <p:pRg st="11" end="11"/>
                                            </p:txEl>
                                          </p:spTgt>
                                        </p:tgtEl>
                                        <p:attrNameLst>
                                          <p:attrName>style.visibility</p:attrName>
                                        </p:attrNameLst>
                                      </p:cBhvr>
                                      <p:to>
                                        <p:strVal val="visible"/>
                                      </p:to>
                                    </p:set>
                                    <p:anim calcmode="lin" valueType="num">
                                      <p:cBhvr additive="base">
                                        <p:cTn id="85"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uiExpand="1" build="p"/>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à coins arrondis 5"/>
          <p:cNvSpPr/>
          <p:nvPr/>
        </p:nvSpPr>
        <p:spPr>
          <a:xfrm>
            <a:off x="0" y="1285860"/>
            <a:ext cx="9144000"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fr-FR"/>
          </a:p>
        </p:txBody>
      </p:sp>
      <p:sp>
        <p:nvSpPr>
          <p:cNvPr id="8" name="Rectangle à coins arrondis 7"/>
          <p:cNvSpPr/>
          <p:nvPr/>
        </p:nvSpPr>
        <p:spPr>
          <a:xfrm>
            <a:off x="0" y="3000372"/>
            <a:ext cx="9144000"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4" name="Titre 1"/>
          <p:cNvSpPr txBox="1">
            <a:spLocks/>
          </p:cNvSpPr>
          <p:nvPr/>
        </p:nvSpPr>
        <p:spPr>
          <a:xfrm>
            <a:off x="331912" y="836142"/>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AIDES A L’INVESTISSEMENT DES PME</a:t>
            </a:r>
            <a:endParaRPr lang="fr-FR" sz="3600" b="1" dirty="0">
              <a:latin typeface="Arial" pitchFamily="34" charset="0"/>
              <a:cs typeface="Arial" pitchFamily="34" charset="0"/>
            </a:endParaRPr>
          </a:p>
        </p:txBody>
      </p:sp>
      <p:sp>
        <p:nvSpPr>
          <p:cNvPr id="5" name="Espace réservé du contenu 2"/>
          <p:cNvSpPr txBox="1">
            <a:spLocks/>
          </p:cNvSpPr>
          <p:nvPr/>
        </p:nvSpPr>
        <p:spPr>
          <a:xfrm>
            <a:off x="214313" y="1285860"/>
            <a:ext cx="8929687" cy="4643470"/>
          </a:xfrm>
          <a:prstGeom prst="rect">
            <a:avLst/>
          </a:prstGeom>
        </p:spPr>
        <p:txBody>
          <a:bodyPr vert="horz" lIns="91440" tIns="45720" rIns="91440" bIns="45720" rtlCol="0">
            <a:normAutofit fontScale="85000" lnSpcReduction="20000"/>
          </a:bodyPr>
          <a:lstStyle/>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AIDES AU CONSEIL PME – nouveau régime </a:t>
            </a:r>
            <a:r>
              <a:rPr kumimoji="0" lang="fr-FR" sz="3200" b="1" i="1" u="none" strike="noStrike" kern="1200" cap="none" spc="0" normalizeH="0" baseline="0" noProof="0" dirty="0" smtClean="0">
                <a:ln>
                  <a:noFill/>
                </a:ln>
                <a:solidFill>
                  <a:schemeClr val="tx2"/>
                </a:solidFill>
                <a:effectLst/>
                <a:uLnTx/>
                <a:uFillTx/>
                <a:latin typeface="+mn-lt"/>
                <a:ea typeface="+mn-ea"/>
                <a:cs typeface="+mn-cs"/>
              </a:rPr>
              <a:t>N° SA.40453</a:t>
            </a: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Aides au conseil  pour les conseils externes</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Sauf conseil de routine (publicité, fiscalité, juridique…)</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none" strike="noStrike" kern="1200" cap="none" spc="0" normalizeH="0" baseline="0" noProof="0" dirty="0" smtClean="0">
                <a:ln>
                  <a:noFill/>
                </a:ln>
                <a:solidFill>
                  <a:srgbClr val="FF0000"/>
                </a:solidFill>
                <a:effectLst/>
                <a:uLnTx/>
                <a:uFillTx/>
                <a:latin typeface="+mn-lt"/>
                <a:ea typeface="+mn-ea"/>
                <a:cs typeface="+mn-cs"/>
              </a:rPr>
              <a:t>50</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d’aide </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800" b="1" i="0" u="none" strike="noStrike" kern="1200" cap="none" spc="0" normalizeH="0" baseline="0" noProof="0" dirty="0" smtClean="0">
              <a:ln>
                <a:noFill/>
              </a:ln>
              <a:solidFill>
                <a:schemeClr val="tx2"/>
              </a:solidFill>
              <a:effectLst/>
              <a:uLnTx/>
              <a:uFillTx/>
              <a:latin typeface="+mn-lt"/>
              <a:ea typeface="+mn-ea"/>
              <a:cs typeface="+mn-cs"/>
            </a:endParaRPr>
          </a:p>
          <a:p>
            <a:pPr marL="41148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AIDES PME AUX FOIRES  nouveau régime </a:t>
            </a:r>
            <a:r>
              <a:rPr kumimoji="0" lang="fr-FR" sz="3200" b="1" i="1" u="none" strike="noStrike" kern="1200" cap="none" spc="0" normalizeH="0" baseline="0" noProof="0" dirty="0" smtClean="0">
                <a:ln>
                  <a:noFill/>
                </a:ln>
                <a:solidFill>
                  <a:schemeClr val="tx2"/>
                </a:solidFill>
                <a:effectLst/>
                <a:uLnTx/>
                <a:uFillTx/>
                <a:latin typeface="+mn-lt"/>
                <a:ea typeface="+mn-ea"/>
                <a:cs typeface="+mn-cs"/>
              </a:rPr>
              <a:t>N° SA.40453</a:t>
            </a: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Coûts de location et mise en place d’un stand pour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toute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participation à une foire ou un salon</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Suppression de la limitation à la première participation</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strike="noStrike" kern="1200" cap="none" spc="0" normalizeH="0" baseline="0" noProof="0" dirty="0" smtClean="0">
                <a:ln>
                  <a:noFill/>
                </a:ln>
                <a:solidFill>
                  <a:schemeClr val="tx2"/>
                </a:solidFill>
                <a:effectLst/>
                <a:uLnTx/>
                <a:uFillTx/>
                <a:latin typeface="+mn-lt"/>
                <a:ea typeface="+mn-ea"/>
                <a:cs typeface="+mn-cs"/>
              </a:rPr>
              <a:t> -&gt; </a:t>
            </a:r>
            <a:r>
              <a:rPr kumimoji="0" lang="fr-FR" sz="3200" b="1" i="0" u="sng" strike="noStrike" kern="1200" cap="none" spc="0" normalizeH="0" baseline="0" noProof="0" dirty="0" smtClean="0">
                <a:ln>
                  <a:noFill/>
                </a:ln>
                <a:solidFill>
                  <a:schemeClr val="tx2"/>
                </a:solidFill>
                <a:effectLst/>
                <a:uLnTx/>
                <a:uFillTx/>
                <a:latin typeface="+mn-lt"/>
                <a:ea typeface="+mn-ea"/>
                <a:cs typeface="+mn-cs"/>
              </a:rPr>
              <a:t>suppression des frais de déplacement</a:t>
            </a:r>
          </a:p>
          <a:p>
            <a:pPr marL="1482027" marR="0" lvl="4"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2000" b="1" i="0" u="sng"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strike="noStrike" kern="1200" cap="none" spc="0" normalizeH="0" baseline="0" noProof="0" dirty="0" smtClean="0">
                <a:ln>
                  <a:noFill/>
                </a:ln>
                <a:solidFill>
                  <a:schemeClr val="tx2"/>
                </a:solidFill>
                <a:effectLst/>
                <a:uLnTx/>
                <a:uFillTx/>
                <a:latin typeface="+mn-lt"/>
                <a:ea typeface="+mn-ea"/>
                <a:cs typeface="+mn-cs"/>
              </a:rPr>
              <a:t>  </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50%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d’aide </a:t>
            </a:r>
          </a:p>
          <a:p>
            <a:pPr marL="1482027" marR="0" lvl="4"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2000" b="0"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2800" b="0" i="0" u="none" strike="noStrike" kern="1200" cap="none" spc="0" normalizeH="0" baseline="0" noProof="0" dirty="0" smtClean="0">
              <a:ln>
                <a:noFill/>
              </a:ln>
              <a:solidFill>
                <a:schemeClr val="tx2"/>
              </a:solidFill>
              <a:effectLst/>
              <a:uLnTx/>
              <a:uFillTx/>
              <a:latin typeface="+mn-lt"/>
              <a:ea typeface="+mn-ea"/>
              <a:cs typeface="+mn-cs"/>
            </a:endParaRPr>
          </a:p>
          <a:p>
            <a:pPr marL="1481328" marR="0" lvl="4" indent="-210312" defTabSz="914400" rtl="0" eaLnBrk="1" fontAlgn="auto" latinLnBrk="0" hangingPunct="1">
              <a:lnSpc>
                <a:spcPct val="100000"/>
              </a:lnSpc>
              <a:spcBef>
                <a:spcPct val="20000"/>
              </a:spcBef>
              <a:spcAft>
                <a:spcPts val="0"/>
              </a:spcAft>
              <a:buClr>
                <a:schemeClr val="accent3"/>
              </a:buClr>
              <a:buSzTx/>
              <a:buFont typeface="Wingdings 2"/>
              <a:buChar char=""/>
              <a:tabLst/>
              <a:defRPr/>
            </a:pPr>
            <a:endParaRPr kumimoji="0" lang="fr-FR" sz="2000" b="1" i="0" u="sng" strike="noStrike" kern="1200" cap="none" spc="0" normalizeH="0" baseline="0" noProof="0" dirty="0" smtClean="0">
              <a:ln>
                <a:noFill/>
              </a:ln>
              <a:solidFill>
                <a:schemeClr val="tx2"/>
              </a:solidFill>
              <a:effectLst/>
              <a:uLnTx/>
              <a:uFillTx/>
              <a:latin typeface="+mn-lt"/>
              <a:ea typeface="+mn-ea"/>
              <a:cs typeface="+mn-cs"/>
            </a:endParaRPr>
          </a:p>
        </p:txBody>
      </p:sp>
      <p:sp>
        <p:nvSpPr>
          <p:cNvPr id="7" name="Espace réservé du pied de page 6"/>
          <p:cNvSpPr>
            <a:spLocks noGrp="1"/>
          </p:cNvSpPr>
          <p:nvPr>
            <p:ph type="ftr" sz="quarter" idx="11"/>
          </p:nvPr>
        </p:nvSpPr>
        <p:spPr/>
        <p:txBody>
          <a:bodyPr/>
          <a:lstStyle/>
          <a:p>
            <a:r>
              <a:rPr lang="fr-FR" smtClean="0"/>
              <a:t>JP Bove www.fcae.eu</a:t>
            </a:r>
            <a:endParaRPr lang="fr-FR"/>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33</a:t>
            </a:fld>
            <a:endParaRPr lang="fr-FR"/>
          </a:p>
        </p:txBody>
      </p:sp>
      <p:sp>
        <p:nvSpPr>
          <p:cNvPr id="2" name="Espace réservé de la date 1"/>
          <p:cNvSpPr>
            <a:spLocks noGrp="1"/>
          </p:cNvSpPr>
          <p:nvPr>
            <p:ph type="dt" sz="half" idx="10"/>
          </p:nvPr>
        </p:nvSpPr>
        <p:spPr/>
        <p:txBody>
          <a:bodyPr/>
          <a:lstStyle/>
          <a:p>
            <a:fld id="{FF38BA8F-E031-534A-941F-E326D7D30599}"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additive="base">
                                        <p:cTn id="1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additive="base">
                                        <p:cTn id="3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0-#ppt_w/2"/>
                                          </p:val>
                                        </p:tav>
                                        <p:tav tm="100000">
                                          <p:val>
                                            <p:strVal val="#ppt_x"/>
                                          </p:val>
                                        </p:tav>
                                      </p:tavLst>
                                    </p:anim>
                                    <p:anim calcmode="lin" valueType="num">
                                      <p:cBhvr additive="base">
                                        <p:cTn id="4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6" end="6"/>
                                            </p:txEl>
                                          </p:spTgt>
                                        </p:tgtEl>
                                        <p:attrNameLst>
                                          <p:attrName>style.visibility</p:attrName>
                                        </p:attrNameLst>
                                      </p:cBhvr>
                                      <p:to>
                                        <p:strVal val="visible"/>
                                      </p:to>
                                    </p:set>
                                    <p:anim calcmode="lin" valueType="num">
                                      <p:cBhvr additive="base">
                                        <p:cTn id="49"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xEl>
                                              <p:pRg st="7" end="7"/>
                                            </p:txEl>
                                          </p:spTgt>
                                        </p:tgtEl>
                                        <p:attrNameLst>
                                          <p:attrName>style.visibility</p:attrName>
                                        </p:attrNameLst>
                                      </p:cBhvr>
                                      <p:to>
                                        <p:strVal val="visible"/>
                                      </p:to>
                                    </p:set>
                                    <p:anim calcmode="lin" valueType="num">
                                      <p:cBhvr additive="base">
                                        <p:cTn id="55"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txEl>
                                              <p:pRg st="8" end="8"/>
                                            </p:txEl>
                                          </p:spTgt>
                                        </p:tgtEl>
                                        <p:attrNameLst>
                                          <p:attrName>style.visibility</p:attrName>
                                        </p:attrNameLst>
                                      </p:cBhvr>
                                      <p:to>
                                        <p:strVal val="visible"/>
                                      </p:to>
                                    </p:set>
                                    <p:anim calcmode="lin" valueType="num">
                                      <p:cBhvr additive="base">
                                        <p:cTn id="61"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5">
                                            <p:txEl>
                                              <p:pRg st="10" end="10"/>
                                            </p:txEl>
                                          </p:spTgt>
                                        </p:tgtEl>
                                        <p:attrNameLst>
                                          <p:attrName>style.visibility</p:attrName>
                                        </p:attrNameLst>
                                      </p:cBhvr>
                                      <p:to>
                                        <p:strVal val="visible"/>
                                      </p:to>
                                    </p:set>
                                    <p:anim calcmode="lin" valueType="num">
                                      <p:cBhvr additive="base">
                                        <p:cTn id="67"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5"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85786" y="1285860"/>
            <a:ext cx="7772400" cy="1362075"/>
          </a:xfrm>
        </p:spPr>
        <p:txBody>
          <a:bodyPr>
            <a:normAutofit fontScale="90000"/>
          </a:bodyPr>
          <a:lstStyle/>
          <a:p>
            <a:pPr algn="ctr"/>
            <a:r>
              <a:rPr lang="fr-FR" dirty="0" smtClean="0"/>
              <a:t>3) LES AIDES A LA RECHERCHE-DEVELOPPEMENT ET A l’INNOVATION</a:t>
            </a:r>
            <a:br>
              <a:rPr lang="fr-FR" dirty="0" smtClean="0"/>
            </a:br>
            <a:r>
              <a:rPr lang="fr-FR" sz="2700" dirty="0" err="1" smtClean="0"/>
              <a:t>feder</a:t>
            </a:r>
            <a:r>
              <a:rPr lang="fr-FR" sz="2700" dirty="0" smtClean="0"/>
              <a:t> FSE </a:t>
            </a:r>
            <a:r>
              <a:rPr lang="fr-FR" sz="2700" dirty="0" err="1" smtClean="0"/>
              <a:t>feamp</a:t>
            </a:r>
            <a:r>
              <a:rPr lang="fr-FR" sz="2700" dirty="0" smtClean="0"/>
              <a:t> </a:t>
            </a:r>
            <a:r>
              <a:rPr lang="fr-FR" sz="2700" dirty="0" err="1" smtClean="0"/>
              <a:t>feader</a:t>
            </a:r>
            <a:endParaRPr lang="fr-FR" sz="2700" dirty="0"/>
          </a:p>
        </p:txBody>
      </p:sp>
      <p:pic>
        <p:nvPicPr>
          <p:cNvPr id="3" name="Ima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86116" y="3071810"/>
            <a:ext cx="2643206" cy="2157593"/>
          </a:xfrm>
          <a:prstGeom prst="rect">
            <a:avLst/>
          </a:prstGeom>
        </p:spPr>
      </p:pic>
      <p:sp>
        <p:nvSpPr>
          <p:cNvPr id="4" name="Espace réservé du pied de page 3"/>
          <p:cNvSpPr>
            <a:spLocks noGrp="1"/>
          </p:cNvSpPr>
          <p:nvPr>
            <p:ph type="ftr" sz="quarter" idx="11"/>
          </p:nvPr>
        </p:nvSpPr>
        <p:spPr/>
        <p:txBody>
          <a:bodyPr/>
          <a:lstStyle/>
          <a:p>
            <a:r>
              <a:rPr lang="fr-FR" smtClean="0"/>
              <a:t>JP Bove www.fcae.eu</a:t>
            </a:r>
            <a:endParaRPr lang="fr-FR"/>
          </a:p>
        </p:txBody>
      </p:sp>
      <p:sp>
        <p:nvSpPr>
          <p:cNvPr id="5" name="Espace réservé du numéro de diapositive 4"/>
          <p:cNvSpPr>
            <a:spLocks noGrp="1"/>
          </p:cNvSpPr>
          <p:nvPr>
            <p:ph type="sldNum" sz="quarter" idx="12"/>
          </p:nvPr>
        </p:nvSpPr>
        <p:spPr/>
        <p:txBody>
          <a:bodyPr/>
          <a:lstStyle/>
          <a:p>
            <a:fld id="{2B825D18-8F47-4676-AC87-C8BC662B5306}" type="slidenum">
              <a:rPr lang="fr-FR" smtClean="0"/>
              <a:pPr/>
              <a:t>34</a:t>
            </a:fld>
            <a:endParaRPr lang="fr-FR"/>
          </a:p>
        </p:txBody>
      </p:sp>
      <p:sp>
        <p:nvSpPr>
          <p:cNvPr id="6" name="Espace réservé de la date 5"/>
          <p:cNvSpPr>
            <a:spLocks noGrp="1"/>
          </p:cNvSpPr>
          <p:nvPr>
            <p:ph type="dt" sz="half" idx="10"/>
          </p:nvPr>
        </p:nvSpPr>
        <p:spPr/>
        <p:txBody>
          <a:bodyPr/>
          <a:lstStyle/>
          <a:p>
            <a:fld id="{3041154D-00A9-E14A-A9C0-CFB94A32C4DE}" type="datetime1">
              <a:rPr lang="fr-FR" smtClean="0"/>
              <a:t>18/11/2016</a:t>
            </a:fld>
            <a:endParaRPr lang="fr-F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RDI (1) Les textes juridiques européens</a:t>
            </a:r>
            <a:endParaRPr lang="fr-FR" sz="3600" b="1" dirty="0">
              <a:latin typeface="Arial" pitchFamily="34" charset="0"/>
              <a:cs typeface="Arial" pitchFamily="34" charset="0"/>
            </a:endParaRPr>
          </a:p>
        </p:txBody>
      </p:sp>
      <p:sp>
        <p:nvSpPr>
          <p:cNvPr id="4" name="Espace réservé du contenu 2"/>
          <p:cNvSpPr txBox="1">
            <a:spLocks/>
          </p:cNvSpPr>
          <p:nvPr/>
        </p:nvSpPr>
        <p:spPr>
          <a:xfrm>
            <a:off x="214313" y="1357297"/>
            <a:ext cx="4289425" cy="4643471"/>
          </a:xfrm>
          <a:prstGeom prst="rect">
            <a:avLst/>
          </a:prstGeom>
        </p:spPr>
        <p:txBody>
          <a:bodyPr vert="horz" lIns="91440" tIns="45720" rIns="91440" bIns="45720" rtlCol="0">
            <a:normAutofit fontScale="85000" lnSpcReduction="20000"/>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sng" strike="noStrike" kern="1200" cap="none" spc="0" normalizeH="0" baseline="0" noProof="0" dirty="0" smtClean="0">
                <a:ln>
                  <a:noFill/>
                </a:ln>
                <a:solidFill>
                  <a:schemeClr val="tx2"/>
                </a:solidFill>
                <a:effectLst/>
                <a:uLnTx/>
                <a:uFillTx/>
                <a:latin typeface="+mn-lt"/>
                <a:ea typeface="+mn-ea"/>
                <a:cs typeface="+mn-cs"/>
              </a:rPr>
              <a:t>Encadrement RDI 27/6/14</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1" u="sng" strike="noStrike" kern="1200" cap="none" spc="0" normalizeH="0" baseline="0" noProof="0" dirty="0" smtClean="0">
                <a:ln>
                  <a:noFill/>
                </a:ln>
                <a:solidFill>
                  <a:srgbClr val="FF0000"/>
                </a:solidFill>
                <a:effectLst/>
                <a:uLnTx/>
                <a:uFillTx/>
                <a:latin typeface="+mn-lt"/>
                <a:ea typeface="+mn-ea"/>
                <a:cs typeface="+mn-cs"/>
              </a:rPr>
              <a:t>Aides à</a:t>
            </a:r>
            <a:r>
              <a:rPr kumimoji="0" lang="fr-FR" sz="3200" b="1" i="1" u="sng" strike="noStrike" kern="1200" cap="none" spc="0" normalizeH="0" noProof="0" dirty="0" smtClean="0">
                <a:ln>
                  <a:noFill/>
                </a:ln>
                <a:solidFill>
                  <a:srgbClr val="FF0000"/>
                </a:solidFill>
                <a:effectLst/>
                <a:uLnTx/>
                <a:uFillTx/>
                <a:latin typeface="+mn-lt"/>
                <a:ea typeface="+mn-ea"/>
                <a:cs typeface="+mn-cs"/>
              </a:rPr>
              <a:t> notifier – démontrer 7 critères pour l’approbation</a:t>
            </a: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lang="fr-FR" sz="3200" b="1" u="sng" dirty="0" smtClean="0">
                <a:solidFill>
                  <a:schemeClr val="tx2"/>
                </a:solidFill>
              </a:rPr>
              <a:t>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projets de RDI</a:t>
            </a: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lang="fr-FR" sz="3200" dirty="0" smtClean="0">
                <a:solidFill>
                  <a:schemeClr val="tx2"/>
                </a:solidFill>
              </a:rPr>
              <a:t>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études de faisabilité</a:t>
            </a: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lang="fr-FR" sz="3200" dirty="0" smtClean="0">
                <a:solidFill>
                  <a:schemeClr val="tx2"/>
                </a:solidFill>
              </a:rPr>
              <a:t>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Construction modernisation d’infra de RDI</a:t>
            </a: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lang="fr-FR" sz="3200" dirty="0" smtClean="0">
                <a:solidFill>
                  <a:schemeClr val="tx2"/>
                </a:solidFill>
              </a:rPr>
              <a:t>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Activités d’innovation (PME et GE)</a:t>
            </a: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lang="fr-FR" sz="3200" dirty="0" smtClean="0">
                <a:solidFill>
                  <a:schemeClr val="tx2"/>
                </a:solidFill>
              </a:rPr>
              <a:t>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Pôles d’innovation</a:t>
            </a: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lang="fr-FR" sz="3200" dirty="0" smtClean="0">
                <a:solidFill>
                  <a:schemeClr val="tx2"/>
                </a:solidFill>
              </a:rPr>
              <a:t> </a:t>
            </a: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1828800" marR="0" lvl="4" indent="0" defTabSz="914400" rtl="0" eaLnBrk="1" fontAlgn="auto" latinLnBrk="0" hangingPunct="1">
              <a:lnSpc>
                <a:spcPct val="100000"/>
              </a:lnSpc>
              <a:spcBef>
                <a:spcPct val="20000"/>
              </a:spcBef>
              <a:spcAft>
                <a:spcPts val="0"/>
              </a:spcAft>
              <a:buClrTx/>
              <a:buSzTx/>
              <a:buFont typeface="Wingdings" pitchFamily="2" charset="2"/>
              <a:buChar char=""/>
              <a:tabLst/>
              <a:defRPr/>
            </a:pPr>
            <a:endParaRPr kumimoji="0" lang="fr-FR" sz="2000" b="1" i="0" u="sng" strike="noStrike" kern="1200" cap="none" spc="0" normalizeH="0" baseline="0" noProof="0" dirty="0" smtClean="0">
              <a:ln>
                <a:noFill/>
              </a:ln>
              <a:solidFill>
                <a:schemeClr val="tx2"/>
              </a:solidFill>
              <a:effectLst/>
              <a:uLnTx/>
              <a:uFillTx/>
              <a:latin typeface="+mn-lt"/>
              <a:ea typeface="+mn-ea"/>
              <a:cs typeface="+mn-cs"/>
            </a:endParaRPr>
          </a:p>
        </p:txBody>
      </p:sp>
      <p:sp>
        <p:nvSpPr>
          <p:cNvPr id="5" name="Espace réservé du contenu 6"/>
          <p:cNvSpPr txBox="1">
            <a:spLocks/>
          </p:cNvSpPr>
          <p:nvPr/>
        </p:nvSpPr>
        <p:spPr>
          <a:xfrm>
            <a:off x="4656138" y="1353768"/>
            <a:ext cx="4487862" cy="4586145"/>
          </a:xfrm>
          <a:prstGeom prst="rect">
            <a:avLst/>
          </a:prstGeom>
        </p:spPr>
        <p:txBody>
          <a:bodyPr>
            <a:normAutofit fontScale="85000" lnSpcReduction="20000"/>
          </a:bodyPr>
          <a:lstStyle/>
          <a:p>
            <a:pPr marL="342900" marR="0" lvl="0" indent="-34290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sng" strike="noStrike" kern="1200" cap="none" spc="0" normalizeH="0" baseline="0" noProof="0" dirty="0" smtClean="0">
                <a:ln>
                  <a:noFill/>
                </a:ln>
                <a:solidFill>
                  <a:schemeClr val="tx2"/>
                </a:solidFill>
                <a:effectLst/>
                <a:uLnTx/>
                <a:uFillTx/>
                <a:latin typeface="+mn-lt"/>
                <a:ea typeface="+mn-ea"/>
                <a:cs typeface="+mn-cs"/>
              </a:rPr>
              <a:t>RGEC du 17 juin 2014 </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1" u="sng" strike="noStrike" kern="1200" cap="none" spc="0" normalizeH="0" baseline="0" noProof="0" dirty="0" smtClean="0">
                <a:ln>
                  <a:noFill/>
                </a:ln>
                <a:solidFill>
                  <a:srgbClr val="FF0000"/>
                </a:solidFill>
                <a:effectLst/>
                <a:uLnTx/>
                <a:uFillTx/>
                <a:latin typeface="+mn-lt"/>
                <a:ea typeface="+mn-ea"/>
                <a:cs typeface="+mn-cs"/>
              </a:rPr>
              <a:t>Aides sans notification m</a:t>
            </a:r>
            <a:r>
              <a:rPr lang="fr-FR" sz="3200" b="1" i="1" u="sng" dirty="0" smtClean="0">
                <a:solidFill>
                  <a:srgbClr val="FF0000"/>
                </a:solidFill>
              </a:rPr>
              <a:t>ais avec information à la CE</a:t>
            </a:r>
            <a:endParaRPr kumimoji="0" lang="fr-FR" sz="3200" b="1" i="1" u="sng" strike="noStrike" kern="1200" cap="none" spc="0" normalizeH="0" baseline="0" noProof="0" dirty="0" smtClean="0">
              <a:ln>
                <a:noFill/>
              </a:ln>
              <a:solidFill>
                <a:srgbClr val="FF0000"/>
              </a:solidFill>
              <a:effectLst/>
              <a:uLnTx/>
              <a:uFillTx/>
              <a:latin typeface="+mn-lt"/>
              <a:ea typeface="+mn-ea"/>
              <a:cs typeface="+mn-cs"/>
            </a:endParaRP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projets de RDI (art 25)</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Infra de RDI (art 26)</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Pôles d’innovation (art 27)</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Innovation des PME (28)</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Innovation de procédé et d’organisation (art 29)</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RDI pêche aquaculture (art. 30)</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6" name="ZoneTexte 5"/>
          <p:cNvSpPr txBox="1"/>
          <p:nvPr/>
        </p:nvSpPr>
        <p:spPr>
          <a:xfrm>
            <a:off x="5072066" y="5643578"/>
            <a:ext cx="3786214" cy="646331"/>
          </a:xfrm>
          <a:prstGeom prst="rect">
            <a:avLst/>
          </a:prstGeom>
          <a:solidFill>
            <a:srgbClr val="FFFF00"/>
          </a:solidFill>
        </p:spPr>
        <p:txBody>
          <a:bodyPr wrap="square" rtlCol="0">
            <a:spAutoFit/>
          </a:bodyPr>
          <a:lstStyle/>
          <a:p>
            <a:r>
              <a:rPr lang="fr-FR" b="1" dirty="0" smtClean="0">
                <a:solidFill>
                  <a:srgbClr val="FF0000"/>
                </a:solidFill>
              </a:rPr>
              <a:t>Utiliser le régime cadre exempté RDI n°</a:t>
            </a:r>
            <a:r>
              <a:rPr lang="fr-FR" b="1" i="1" dirty="0" smtClean="0">
                <a:solidFill>
                  <a:srgbClr val="FF0000"/>
                </a:solidFill>
              </a:rPr>
              <a:t>SA.40391</a:t>
            </a:r>
            <a:endParaRPr lang="fr-FR" dirty="0">
              <a:solidFill>
                <a:srgbClr val="FF0000"/>
              </a:solidFill>
            </a:endParaRPr>
          </a:p>
        </p:txBody>
      </p:sp>
      <p:sp>
        <p:nvSpPr>
          <p:cNvPr id="8" name="Espace réservé du pied de page 7"/>
          <p:cNvSpPr>
            <a:spLocks noGrp="1"/>
          </p:cNvSpPr>
          <p:nvPr>
            <p:ph type="ftr" sz="quarter" idx="11"/>
          </p:nvPr>
        </p:nvSpPr>
        <p:spPr/>
        <p:txBody>
          <a:bodyPr/>
          <a:lstStyle/>
          <a:p>
            <a:r>
              <a:rPr lang="fr-FR" smtClean="0"/>
              <a:t>JP Bove www.fcae.eu</a:t>
            </a:r>
            <a:endParaRPr lang="fr-FR"/>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35</a:t>
            </a:fld>
            <a:endParaRPr lang="fr-FR"/>
          </a:p>
        </p:txBody>
      </p:sp>
      <p:sp>
        <p:nvSpPr>
          <p:cNvPr id="2" name="Espace réservé de la date 1"/>
          <p:cNvSpPr>
            <a:spLocks noGrp="1"/>
          </p:cNvSpPr>
          <p:nvPr>
            <p:ph type="dt" sz="half" idx="10"/>
          </p:nvPr>
        </p:nvSpPr>
        <p:spPr/>
        <p:txBody>
          <a:bodyPr/>
          <a:lstStyle/>
          <a:p>
            <a:fld id="{428258C8-BF33-194B-9D53-73F67D70B5BA}"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5">
                                            <p:txEl>
                                              <p:pRg st="0" end="0"/>
                                            </p:txEl>
                                          </p:spTgt>
                                        </p:tgtEl>
                                        <p:attrNameLst>
                                          <p:attrName>style.visibility</p:attrName>
                                        </p:attrNameLst>
                                      </p:cBhvr>
                                      <p:to>
                                        <p:strVal val="visible"/>
                                      </p:to>
                                    </p:set>
                                    <p:anim calcmode="lin" valueType="num">
                                      <p:cBhvr additive="base">
                                        <p:cTn id="55"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5">
                                            <p:txEl>
                                              <p:pRg st="1" end="1"/>
                                            </p:txEl>
                                          </p:spTgt>
                                        </p:tgtEl>
                                        <p:attrNameLst>
                                          <p:attrName>style.visibility</p:attrName>
                                        </p:attrNameLst>
                                      </p:cBhvr>
                                      <p:to>
                                        <p:strVal val="visible"/>
                                      </p:to>
                                    </p:set>
                                    <p:anim calcmode="lin" valueType="num">
                                      <p:cBhvr additive="base">
                                        <p:cTn id="61" dur="500" fill="hold"/>
                                        <p:tgtEl>
                                          <p:spTgt spid="5">
                                            <p:txEl>
                                              <p:pRg st="1" end="1"/>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grpId="0" nodeType="clickEffect">
                                  <p:stCondLst>
                                    <p:cond delay="0"/>
                                  </p:stCondLst>
                                  <p:childTnLst>
                                    <p:set>
                                      <p:cBhvr>
                                        <p:cTn id="66" dur="1" fill="hold">
                                          <p:stCondLst>
                                            <p:cond delay="0"/>
                                          </p:stCondLst>
                                        </p:cTn>
                                        <p:tgtEl>
                                          <p:spTgt spid="5">
                                            <p:txEl>
                                              <p:pRg st="2" end="2"/>
                                            </p:txEl>
                                          </p:spTgt>
                                        </p:tgtEl>
                                        <p:attrNameLst>
                                          <p:attrName>style.visibility</p:attrName>
                                        </p:attrNameLst>
                                      </p:cBhvr>
                                      <p:to>
                                        <p:strVal val="visible"/>
                                      </p:to>
                                    </p:set>
                                    <p:anim calcmode="lin" valueType="num">
                                      <p:cBhvr additive="base">
                                        <p:cTn id="67" dur="500" fill="hold"/>
                                        <p:tgtEl>
                                          <p:spTgt spid="5">
                                            <p:txEl>
                                              <p:pRg st="2" end="2"/>
                                            </p:txEl>
                                          </p:spTgt>
                                        </p:tgtEl>
                                        <p:attrNameLst>
                                          <p:attrName>ppt_x</p:attrName>
                                        </p:attrNameLst>
                                      </p:cBhvr>
                                      <p:tavLst>
                                        <p:tav tm="0">
                                          <p:val>
                                            <p:strVal val="1+#ppt_w/2"/>
                                          </p:val>
                                        </p:tav>
                                        <p:tav tm="100000">
                                          <p:val>
                                            <p:strVal val="#ppt_x"/>
                                          </p:val>
                                        </p:tav>
                                      </p:tavLst>
                                    </p:anim>
                                    <p:anim calcmode="lin" valueType="num">
                                      <p:cBhvr additive="base">
                                        <p:cTn id="68"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grpId="0" nodeType="clickEffect">
                                  <p:stCondLst>
                                    <p:cond delay="0"/>
                                  </p:stCondLst>
                                  <p:childTnLst>
                                    <p:set>
                                      <p:cBhvr>
                                        <p:cTn id="72" dur="1" fill="hold">
                                          <p:stCondLst>
                                            <p:cond delay="0"/>
                                          </p:stCondLst>
                                        </p:cTn>
                                        <p:tgtEl>
                                          <p:spTgt spid="5">
                                            <p:txEl>
                                              <p:pRg st="3" end="3"/>
                                            </p:txEl>
                                          </p:spTgt>
                                        </p:tgtEl>
                                        <p:attrNameLst>
                                          <p:attrName>style.visibility</p:attrName>
                                        </p:attrNameLst>
                                      </p:cBhvr>
                                      <p:to>
                                        <p:strVal val="visible"/>
                                      </p:to>
                                    </p:set>
                                    <p:anim calcmode="lin" valueType="num">
                                      <p:cBhvr additive="base">
                                        <p:cTn id="73" dur="500" fill="hold"/>
                                        <p:tgtEl>
                                          <p:spTgt spid="5">
                                            <p:txEl>
                                              <p:pRg st="3" end="3"/>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2" fill="hold" grpId="0" nodeType="clickEffect">
                                  <p:stCondLst>
                                    <p:cond delay="0"/>
                                  </p:stCondLst>
                                  <p:childTnLst>
                                    <p:set>
                                      <p:cBhvr>
                                        <p:cTn id="78" dur="1" fill="hold">
                                          <p:stCondLst>
                                            <p:cond delay="0"/>
                                          </p:stCondLst>
                                        </p:cTn>
                                        <p:tgtEl>
                                          <p:spTgt spid="5">
                                            <p:txEl>
                                              <p:pRg st="4" end="4"/>
                                            </p:txEl>
                                          </p:spTgt>
                                        </p:tgtEl>
                                        <p:attrNameLst>
                                          <p:attrName>style.visibility</p:attrName>
                                        </p:attrNameLst>
                                      </p:cBhvr>
                                      <p:to>
                                        <p:strVal val="visible"/>
                                      </p:to>
                                    </p:set>
                                    <p:anim calcmode="lin" valueType="num">
                                      <p:cBhvr additive="base">
                                        <p:cTn id="79" dur="500" fill="hold"/>
                                        <p:tgtEl>
                                          <p:spTgt spid="5">
                                            <p:txEl>
                                              <p:pRg st="4" end="4"/>
                                            </p:txEl>
                                          </p:spTgt>
                                        </p:tgtEl>
                                        <p:attrNameLst>
                                          <p:attrName>ppt_x</p:attrName>
                                        </p:attrNameLst>
                                      </p:cBhvr>
                                      <p:tavLst>
                                        <p:tav tm="0">
                                          <p:val>
                                            <p:strVal val="1+#ppt_w/2"/>
                                          </p:val>
                                        </p:tav>
                                        <p:tav tm="100000">
                                          <p:val>
                                            <p:strVal val="#ppt_x"/>
                                          </p:val>
                                        </p:tav>
                                      </p:tavLst>
                                    </p:anim>
                                    <p:anim calcmode="lin" valueType="num">
                                      <p:cBhvr additive="base">
                                        <p:cTn id="80"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2" fill="hold" grpId="0" nodeType="clickEffect">
                                  <p:stCondLst>
                                    <p:cond delay="0"/>
                                  </p:stCondLst>
                                  <p:childTnLst>
                                    <p:set>
                                      <p:cBhvr>
                                        <p:cTn id="84" dur="1" fill="hold">
                                          <p:stCondLst>
                                            <p:cond delay="0"/>
                                          </p:stCondLst>
                                        </p:cTn>
                                        <p:tgtEl>
                                          <p:spTgt spid="5">
                                            <p:txEl>
                                              <p:pRg st="5" end="5"/>
                                            </p:txEl>
                                          </p:spTgt>
                                        </p:tgtEl>
                                        <p:attrNameLst>
                                          <p:attrName>style.visibility</p:attrName>
                                        </p:attrNameLst>
                                      </p:cBhvr>
                                      <p:to>
                                        <p:strVal val="visible"/>
                                      </p:to>
                                    </p:set>
                                    <p:anim calcmode="lin" valueType="num">
                                      <p:cBhvr additive="base">
                                        <p:cTn id="85" dur="500" fill="hold"/>
                                        <p:tgtEl>
                                          <p:spTgt spid="5">
                                            <p:txEl>
                                              <p:pRg st="5" end="5"/>
                                            </p:txEl>
                                          </p:spTgt>
                                        </p:tgtEl>
                                        <p:attrNameLst>
                                          <p:attrName>ppt_x</p:attrName>
                                        </p:attrNameLst>
                                      </p:cBhvr>
                                      <p:tavLst>
                                        <p:tav tm="0">
                                          <p:val>
                                            <p:strVal val="1+#ppt_w/2"/>
                                          </p:val>
                                        </p:tav>
                                        <p:tav tm="100000">
                                          <p:val>
                                            <p:strVal val="#ppt_x"/>
                                          </p:val>
                                        </p:tav>
                                      </p:tavLst>
                                    </p:anim>
                                    <p:anim calcmode="lin" valueType="num">
                                      <p:cBhvr additive="base">
                                        <p:cTn id="86"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2" fill="hold" grpId="0" nodeType="clickEffect">
                                  <p:stCondLst>
                                    <p:cond delay="0"/>
                                  </p:stCondLst>
                                  <p:childTnLst>
                                    <p:set>
                                      <p:cBhvr>
                                        <p:cTn id="90" dur="1" fill="hold">
                                          <p:stCondLst>
                                            <p:cond delay="0"/>
                                          </p:stCondLst>
                                        </p:cTn>
                                        <p:tgtEl>
                                          <p:spTgt spid="5">
                                            <p:txEl>
                                              <p:pRg st="6" end="6"/>
                                            </p:txEl>
                                          </p:spTgt>
                                        </p:tgtEl>
                                        <p:attrNameLst>
                                          <p:attrName>style.visibility</p:attrName>
                                        </p:attrNameLst>
                                      </p:cBhvr>
                                      <p:to>
                                        <p:strVal val="visible"/>
                                      </p:to>
                                    </p:set>
                                    <p:anim calcmode="lin" valueType="num">
                                      <p:cBhvr additive="base">
                                        <p:cTn id="91" dur="500" fill="hold"/>
                                        <p:tgtEl>
                                          <p:spTgt spid="5">
                                            <p:txEl>
                                              <p:pRg st="6" end="6"/>
                                            </p:txEl>
                                          </p:spTgt>
                                        </p:tgtEl>
                                        <p:attrNameLst>
                                          <p:attrName>ppt_x</p:attrName>
                                        </p:attrNameLst>
                                      </p:cBhvr>
                                      <p:tavLst>
                                        <p:tav tm="0">
                                          <p:val>
                                            <p:strVal val="1+#ppt_w/2"/>
                                          </p:val>
                                        </p:tav>
                                        <p:tav tm="100000">
                                          <p:val>
                                            <p:strVal val="#ppt_x"/>
                                          </p:val>
                                        </p:tav>
                                      </p:tavLst>
                                    </p:anim>
                                    <p:anim calcmode="lin" valueType="num">
                                      <p:cBhvr additive="base">
                                        <p:cTn id="92" dur="500" fill="hold"/>
                                        <p:tgtEl>
                                          <p:spTgt spid="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2" fill="hold" grpId="0" nodeType="clickEffect">
                                  <p:stCondLst>
                                    <p:cond delay="0"/>
                                  </p:stCondLst>
                                  <p:childTnLst>
                                    <p:set>
                                      <p:cBhvr>
                                        <p:cTn id="96" dur="1" fill="hold">
                                          <p:stCondLst>
                                            <p:cond delay="0"/>
                                          </p:stCondLst>
                                        </p:cTn>
                                        <p:tgtEl>
                                          <p:spTgt spid="5">
                                            <p:txEl>
                                              <p:pRg st="7" end="7"/>
                                            </p:txEl>
                                          </p:spTgt>
                                        </p:tgtEl>
                                        <p:attrNameLst>
                                          <p:attrName>style.visibility</p:attrName>
                                        </p:attrNameLst>
                                      </p:cBhvr>
                                      <p:to>
                                        <p:strVal val="visible"/>
                                      </p:to>
                                    </p:set>
                                    <p:anim calcmode="lin" valueType="num">
                                      <p:cBhvr additive="base">
                                        <p:cTn id="97" dur="500" fill="hold"/>
                                        <p:tgtEl>
                                          <p:spTgt spid="5">
                                            <p:txEl>
                                              <p:pRg st="7" end="7"/>
                                            </p:txEl>
                                          </p:spTgt>
                                        </p:tgtEl>
                                        <p:attrNameLst>
                                          <p:attrName>ppt_x</p:attrName>
                                        </p:attrNameLst>
                                      </p:cBhvr>
                                      <p:tavLst>
                                        <p:tav tm="0">
                                          <p:val>
                                            <p:strVal val="1+#ppt_w/2"/>
                                          </p:val>
                                        </p:tav>
                                        <p:tav tm="100000">
                                          <p:val>
                                            <p:strVal val="#ppt_x"/>
                                          </p:val>
                                        </p:tav>
                                      </p:tavLst>
                                    </p:anim>
                                    <p:anim calcmode="lin" valueType="num">
                                      <p:cBhvr additive="base">
                                        <p:cTn id="98" dur="500" fill="hold"/>
                                        <p:tgtEl>
                                          <p:spTgt spid="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6"/>
                                        </p:tgtEl>
                                        <p:attrNameLst>
                                          <p:attrName>style.visibility</p:attrName>
                                        </p:attrNameLst>
                                      </p:cBhvr>
                                      <p:to>
                                        <p:strVal val="visible"/>
                                      </p:to>
                                    </p:set>
                                    <p:anim calcmode="lin" valueType="num">
                                      <p:cBhvr additive="base">
                                        <p:cTn id="103" dur="500" fill="hold"/>
                                        <p:tgtEl>
                                          <p:spTgt spid="6"/>
                                        </p:tgtEl>
                                        <p:attrNameLst>
                                          <p:attrName>ppt_x</p:attrName>
                                        </p:attrNameLst>
                                      </p:cBhvr>
                                      <p:tavLst>
                                        <p:tav tm="0">
                                          <p:val>
                                            <p:strVal val="#ppt_x"/>
                                          </p:val>
                                        </p:tav>
                                        <p:tav tm="100000">
                                          <p:val>
                                            <p:strVal val="#ppt_x"/>
                                          </p:val>
                                        </p:tav>
                                      </p:tavLst>
                                    </p:anim>
                                    <p:anim calcmode="lin" valueType="num">
                                      <p:cBhvr additive="base">
                                        <p:cTn id="10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P spid="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0"/>
            <a:ext cx="9144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à coins arrondis 18"/>
          <p:cNvSpPr/>
          <p:nvPr/>
        </p:nvSpPr>
        <p:spPr>
          <a:xfrm>
            <a:off x="0" y="0"/>
            <a:ext cx="9144000" cy="6858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fr-FR"/>
          </a:p>
        </p:txBody>
      </p:sp>
      <p:sp>
        <p:nvSpPr>
          <p:cNvPr id="2" name="Titre 1"/>
          <p:cNvSpPr>
            <a:spLocks noGrp="1"/>
          </p:cNvSpPr>
          <p:nvPr>
            <p:ph type="title"/>
          </p:nvPr>
        </p:nvSpPr>
        <p:spPr>
          <a:xfrm>
            <a:off x="142844" y="-24"/>
            <a:ext cx="8686800" cy="990600"/>
          </a:xfrm>
        </p:spPr>
        <p:txBody>
          <a:bodyPr>
            <a:normAutofit/>
          </a:bodyPr>
          <a:lstStyle/>
          <a:p>
            <a:pPr>
              <a:defRPr/>
            </a:pPr>
            <a:r>
              <a:rPr lang="fr-FR" b="1" dirty="0" smtClean="0">
                <a:solidFill>
                  <a:srgbClr val="FF0000"/>
                </a:solidFill>
              </a:rPr>
              <a:t>Principes de la réglementation R&amp;D</a:t>
            </a:r>
            <a:endParaRPr lang="fr-FR" b="1" dirty="0">
              <a:solidFill>
                <a:srgbClr val="FF0000"/>
              </a:solidFill>
            </a:endParaRPr>
          </a:p>
        </p:txBody>
      </p:sp>
      <p:sp>
        <p:nvSpPr>
          <p:cNvPr id="3" name="Espace réservé du contenu 2"/>
          <p:cNvSpPr>
            <a:spLocks noGrp="1"/>
          </p:cNvSpPr>
          <p:nvPr>
            <p:ph idx="1"/>
          </p:nvPr>
        </p:nvSpPr>
        <p:spPr>
          <a:xfrm>
            <a:off x="5795963" y="1557338"/>
            <a:ext cx="3313112" cy="1008062"/>
          </a:xfrm>
        </p:spPr>
        <p:txBody>
          <a:bodyPr>
            <a:normAutofit fontScale="92500" lnSpcReduction="20000"/>
          </a:bodyPr>
          <a:lstStyle/>
          <a:p>
            <a:pPr>
              <a:defRPr/>
            </a:pPr>
            <a:r>
              <a:rPr lang="fr-FR" sz="1800" b="1" dirty="0" smtClean="0">
                <a:solidFill>
                  <a:srgbClr val="002060"/>
                </a:solidFill>
              </a:rPr>
              <a:t>Phase de recherche </a:t>
            </a:r>
            <a:r>
              <a:rPr lang="fr-FR" sz="1800" dirty="0" smtClean="0">
                <a:solidFill>
                  <a:srgbClr val="002060"/>
                </a:solidFill>
              </a:rPr>
              <a:t>sans objectif précis ; </a:t>
            </a:r>
            <a:r>
              <a:rPr lang="fr-FR" sz="1800" b="1" dirty="0" smtClean="0">
                <a:solidFill>
                  <a:srgbClr val="002060"/>
                </a:solidFill>
              </a:rPr>
              <a:t>pas d’utilisation commerciale directe</a:t>
            </a:r>
          </a:p>
          <a:p>
            <a:pPr>
              <a:defRPr/>
            </a:pPr>
            <a:endParaRPr lang="fr-FR" dirty="0">
              <a:solidFill>
                <a:srgbClr val="002060"/>
              </a:solidFill>
            </a:endParaRPr>
          </a:p>
          <a:p>
            <a:pPr>
              <a:defRPr/>
            </a:pPr>
            <a:endParaRPr lang="fr-FR" dirty="0" smtClean="0">
              <a:solidFill>
                <a:srgbClr val="002060"/>
              </a:solidFill>
            </a:endParaRPr>
          </a:p>
          <a:p>
            <a:pPr>
              <a:defRPr/>
            </a:pPr>
            <a:endParaRPr lang="fr-FR" dirty="0">
              <a:solidFill>
                <a:srgbClr val="002060"/>
              </a:solidFill>
            </a:endParaRPr>
          </a:p>
          <a:p>
            <a:pPr>
              <a:defRPr/>
            </a:pPr>
            <a:endParaRPr lang="fr-FR" dirty="0">
              <a:solidFill>
                <a:srgbClr val="002060"/>
              </a:solidFill>
            </a:endParaRPr>
          </a:p>
        </p:txBody>
      </p:sp>
      <p:sp>
        <p:nvSpPr>
          <p:cNvPr id="52229" name="Espace réservé du pied de page 3"/>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fr-FR" smtClean="0">
                <a:ea typeface="ヒラギノ角ゴ Pro W3"/>
                <a:cs typeface="ヒラギノ角ゴ Pro W3"/>
              </a:rPr>
              <a:t>JP Bove www.fcae.eu</a:t>
            </a:r>
          </a:p>
        </p:txBody>
      </p:sp>
      <p:sp>
        <p:nvSpPr>
          <p:cNvPr id="6" name="Espace réservé du contenu 2"/>
          <p:cNvSpPr txBox="1">
            <a:spLocks/>
          </p:cNvSpPr>
          <p:nvPr/>
        </p:nvSpPr>
        <p:spPr>
          <a:xfrm>
            <a:off x="5724525" y="2781300"/>
            <a:ext cx="3455988" cy="1000125"/>
          </a:xfrm>
          <a:prstGeom prst="rect">
            <a:avLst/>
          </a:prstGeom>
        </p:spPr>
        <p:txBody>
          <a:bodyPr>
            <a:normAutofit fontScale="70000" lnSpcReduction="20000"/>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a:defRPr/>
            </a:pPr>
            <a:r>
              <a:rPr lang="fr-FR" b="1" dirty="0" smtClean="0">
                <a:solidFill>
                  <a:srgbClr val="002060"/>
                </a:solidFill>
              </a:rPr>
              <a:t>Phase de recherche dans le but d’aboutir à un produit précis</a:t>
            </a:r>
            <a:r>
              <a:rPr lang="fr-FR" dirty="0" smtClean="0">
                <a:solidFill>
                  <a:srgbClr val="002060"/>
                </a:solidFill>
              </a:rPr>
              <a:t>, ou pour améliorer un produit. Objectif identifié et planifié;</a:t>
            </a:r>
          </a:p>
          <a:p>
            <a:pPr>
              <a:defRPr/>
            </a:pPr>
            <a:endParaRPr lang="fr-FR" dirty="0" smtClean="0">
              <a:solidFill>
                <a:srgbClr val="002060"/>
              </a:solidFill>
            </a:endParaRPr>
          </a:p>
          <a:p>
            <a:pPr>
              <a:defRPr/>
            </a:pPr>
            <a:endParaRPr lang="fr-FR" dirty="0" smtClean="0">
              <a:solidFill>
                <a:srgbClr val="002060"/>
              </a:solidFill>
            </a:endParaRPr>
          </a:p>
          <a:p>
            <a:pPr>
              <a:defRPr/>
            </a:pPr>
            <a:endParaRPr lang="fr-FR" dirty="0" smtClean="0">
              <a:solidFill>
                <a:srgbClr val="002060"/>
              </a:solidFill>
            </a:endParaRPr>
          </a:p>
          <a:p>
            <a:pPr>
              <a:defRPr/>
            </a:pPr>
            <a:endParaRPr lang="fr-FR" dirty="0">
              <a:solidFill>
                <a:srgbClr val="002060"/>
              </a:solidFill>
            </a:endParaRPr>
          </a:p>
        </p:txBody>
      </p:sp>
      <p:sp>
        <p:nvSpPr>
          <p:cNvPr id="7" name="Espace réservé du contenu 2"/>
          <p:cNvSpPr txBox="1">
            <a:spLocks/>
          </p:cNvSpPr>
          <p:nvPr/>
        </p:nvSpPr>
        <p:spPr bwMode="auto">
          <a:xfrm>
            <a:off x="5833045" y="4077122"/>
            <a:ext cx="3419475" cy="1008062"/>
          </a:xfrm>
          <a:prstGeom prst="rect">
            <a:avLst/>
          </a:prstGeom>
          <a:noFill/>
          <a:ln w="9525">
            <a:noFill/>
            <a:miter lim="800000"/>
            <a:headEnd/>
            <a:tailEnd/>
          </a:ln>
        </p:spPr>
        <p:txBody>
          <a:bodyPr/>
          <a:lstStyle/>
          <a:p>
            <a:pPr marL="182563" indent="-182563">
              <a:spcBef>
                <a:spcPct val="20000"/>
              </a:spcBef>
              <a:buClr>
                <a:schemeClr val="accent1"/>
              </a:buClr>
              <a:buSzPct val="85000"/>
              <a:buFont typeface="Arial" pitchFamily="34" charset="0"/>
              <a:buChar char="•"/>
            </a:pPr>
            <a:r>
              <a:rPr lang="fr-FR" sz="1800" b="1">
                <a:solidFill>
                  <a:srgbClr val="002060"/>
                </a:solidFill>
                <a:latin typeface="Calibri" pitchFamily="34" charset="0"/>
              </a:rPr>
              <a:t>Phase de test</a:t>
            </a:r>
            <a:r>
              <a:rPr lang="fr-FR" sz="1800">
                <a:solidFill>
                  <a:srgbClr val="002060"/>
                </a:solidFill>
                <a:latin typeface="Calibri" pitchFamily="34" charset="0"/>
              </a:rPr>
              <a:t>: essais, sur des prototypes, dessins, pilotes…</a:t>
            </a:r>
          </a:p>
          <a:p>
            <a:pPr marL="182563" indent="-182563">
              <a:spcBef>
                <a:spcPct val="20000"/>
              </a:spcBef>
              <a:buClr>
                <a:schemeClr val="accent1"/>
              </a:buClr>
              <a:buSzPct val="85000"/>
              <a:buFont typeface="Arial" pitchFamily="34" charset="0"/>
              <a:buChar char="•"/>
            </a:pPr>
            <a:endParaRPr lang="fr-FR" sz="2000" dirty="0">
              <a:solidFill>
                <a:srgbClr val="002060"/>
              </a:solidFill>
              <a:latin typeface="Calibri" pitchFamily="34" charset="0"/>
            </a:endParaRPr>
          </a:p>
          <a:p>
            <a:pPr marL="182563" indent="-182563">
              <a:spcBef>
                <a:spcPct val="20000"/>
              </a:spcBef>
              <a:buClr>
                <a:schemeClr val="accent1"/>
              </a:buClr>
              <a:buSzPct val="85000"/>
              <a:buFont typeface="Arial" pitchFamily="34" charset="0"/>
              <a:buChar char="•"/>
            </a:pPr>
            <a:endParaRPr lang="fr-FR" dirty="0">
              <a:solidFill>
                <a:srgbClr val="002060"/>
              </a:solidFill>
              <a:latin typeface="Calibri" pitchFamily="34" charset="0"/>
            </a:endParaRPr>
          </a:p>
          <a:p>
            <a:pPr marL="182563" indent="-182563">
              <a:spcBef>
                <a:spcPct val="20000"/>
              </a:spcBef>
              <a:buClr>
                <a:schemeClr val="accent1"/>
              </a:buClr>
              <a:buSzPct val="85000"/>
              <a:buFont typeface="Arial" pitchFamily="34" charset="0"/>
              <a:buChar char="•"/>
            </a:pPr>
            <a:endParaRPr lang="fr-FR" dirty="0">
              <a:solidFill>
                <a:srgbClr val="002060"/>
              </a:solidFill>
              <a:latin typeface="Calibri" pitchFamily="34" charset="0"/>
            </a:endParaRPr>
          </a:p>
          <a:p>
            <a:pPr marL="182563" indent="-182563">
              <a:spcBef>
                <a:spcPct val="20000"/>
              </a:spcBef>
              <a:buClr>
                <a:schemeClr val="accent1"/>
              </a:buClr>
              <a:buSzPct val="85000"/>
              <a:buFont typeface="Arial" pitchFamily="34" charset="0"/>
              <a:buChar char="•"/>
            </a:pPr>
            <a:endParaRPr lang="fr-FR" dirty="0">
              <a:solidFill>
                <a:srgbClr val="002060"/>
              </a:solidFill>
              <a:latin typeface="Calibri" pitchFamily="34" charset="0"/>
            </a:endParaRPr>
          </a:p>
        </p:txBody>
      </p:sp>
      <p:sp>
        <p:nvSpPr>
          <p:cNvPr id="8" name="Rectangle 7"/>
          <p:cNvSpPr/>
          <p:nvPr/>
        </p:nvSpPr>
        <p:spPr>
          <a:xfrm>
            <a:off x="2071688" y="5373688"/>
            <a:ext cx="2428875" cy="647700"/>
          </a:xfrm>
          <a:prstGeom prst="rect">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fr-FR" b="1" dirty="0"/>
              <a:t>MISE EN PRODUCTION </a:t>
            </a:r>
          </a:p>
        </p:txBody>
      </p:sp>
      <p:sp>
        <p:nvSpPr>
          <p:cNvPr id="9" name="Rectangle 8"/>
          <p:cNvSpPr/>
          <p:nvPr/>
        </p:nvSpPr>
        <p:spPr>
          <a:xfrm>
            <a:off x="107950" y="6400800"/>
            <a:ext cx="8856663" cy="41275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fr-FR" b="1" dirty="0"/>
              <a:t>COMMERCIALISATION DU BIEN -&gt; MARCHE</a:t>
            </a:r>
          </a:p>
        </p:txBody>
      </p:sp>
      <p:sp>
        <p:nvSpPr>
          <p:cNvPr id="10" name="Rectangle 9"/>
          <p:cNvSpPr/>
          <p:nvPr/>
        </p:nvSpPr>
        <p:spPr>
          <a:xfrm>
            <a:off x="2071688" y="4076700"/>
            <a:ext cx="2463800" cy="865188"/>
          </a:xfrm>
          <a:prstGeom prst="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fr-FR" b="1" dirty="0"/>
              <a:t>DEVELOPPEMENT EXPERIMENTAL</a:t>
            </a:r>
          </a:p>
        </p:txBody>
      </p:sp>
      <p:sp>
        <p:nvSpPr>
          <p:cNvPr id="11" name="Rectangle 10"/>
          <p:cNvSpPr/>
          <p:nvPr/>
        </p:nvSpPr>
        <p:spPr>
          <a:xfrm>
            <a:off x="2071688" y="2852738"/>
            <a:ext cx="2463800" cy="863600"/>
          </a:xfrm>
          <a:prstGeom prst="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fr-FR" b="1" dirty="0">
                <a:solidFill>
                  <a:schemeClr val="tx1"/>
                </a:solidFill>
              </a:rPr>
              <a:t>RECHERCHE INDUSTRIELLE </a:t>
            </a:r>
          </a:p>
        </p:txBody>
      </p:sp>
      <p:sp>
        <p:nvSpPr>
          <p:cNvPr id="12" name="Rectangle 11"/>
          <p:cNvSpPr/>
          <p:nvPr/>
        </p:nvSpPr>
        <p:spPr>
          <a:xfrm>
            <a:off x="2071688" y="1628775"/>
            <a:ext cx="2463800" cy="863600"/>
          </a:xfrm>
          <a:prstGeom prst="rect">
            <a:avLst/>
          </a:prstGeom>
          <a:solidFill>
            <a:srgbClr val="FFCC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fr-FR" b="1" dirty="0">
                <a:solidFill>
                  <a:srgbClr val="002060"/>
                </a:solidFill>
              </a:rPr>
              <a:t>RECHERCHE FONDAMENTALE</a:t>
            </a:r>
          </a:p>
        </p:txBody>
      </p:sp>
      <p:sp>
        <p:nvSpPr>
          <p:cNvPr id="13" name="Flèche vers le bas 12"/>
          <p:cNvSpPr/>
          <p:nvPr/>
        </p:nvSpPr>
        <p:spPr>
          <a:xfrm>
            <a:off x="0" y="1700213"/>
            <a:ext cx="2016125" cy="4537075"/>
          </a:xfrm>
          <a:prstGeom prst="downArrow">
            <a:avLst>
              <a:gd name="adj1" fmla="val 69172"/>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fr-FR" sz="1600" b="1" dirty="0"/>
              <a:t>PLUS </a:t>
            </a:r>
          </a:p>
          <a:p>
            <a:pPr algn="ctr" eaLnBrk="0" hangingPunct="0">
              <a:defRPr/>
            </a:pPr>
            <a:r>
              <a:rPr lang="fr-FR" sz="1600" b="1" dirty="0"/>
              <a:t>LE STADE DE RECHERCHE DU PROJET SE RAPPROCHE DU MARCHE PLUS L’AIDE RISQUE DE FAUSSER LA CONCUR-RENCE</a:t>
            </a:r>
          </a:p>
        </p:txBody>
      </p:sp>
      <p:sp>
        <p:nvSpPr>
          <p:cNvPr id="14" name="Espace réservé du contenu 2"/>
          <p:cNvSpPr txBox="1">
            <a:spLocks/>
          </p:cNvSpPr>
          <p:nvPr/>
        </p:nvSpPr>
        <p:spPr bwMode="auto">
          <a:xfrm>
            <a:off x="6153150" y="5373216"/>
            <a:ext cx="3419475" cy="1008062"/>
          </a:xfrm>
          <a:prstGeom prst="rect">
            <a:avLst/>
          </a:prstGeom>
          <a:noFill/>
          <a:ln w="9525">
            <a:noFill/>
            <a:miter lim="800000"/>
            <a:headEnd/>
            <a:tailEnd/>
          </a:ln>
        </p:spPr>
        <p:txBody>
          <a:bodyPr/>
          <a:lstStyle/>
          <a:p>
            <a:pPr marL="182563" indent="-182563">
              <a:spcBef>
                <a:spcPct val="20000"/>
              </a:spcBef>
              <a:buClr>
                <a:schemeClr val="accent1"/>
              </a:buClr>
              <a:buSzPct val="85000"/>
              <a:buFont typeface="Arial" pitchFamily="34" charset="0"/>
              <a:buChar char="•"/>
            </a:pPr>
            <a:r>
              <a:rPr lang="fr-FR" sz="1800" b="1">
                <a:solidFill>
                  <a:srgbClr val="002060"/>
                </a:solidFill>
                <a:latin typeface="Calibri" pitchFamily="34" charset="0"/>
              </a:rPr>
              <a:t>Fabrication du bien </a:t>
            </a:r>
            <a:endParaRPr lang="fr-FR" sz="1800">
              <a:solidFill>
                <a:srgbClr val="002060"/>
              </a:solidFill>
              <a:latin typeface="Calibri" pitchFamily="34" charset="0"/>
            </a:endParaRPr>
          </a:p>
          <a:p>
            <a:pPr marL="182563" indent="-182563">
              <a:spcBef>
                <a:spcPct val="20000"/>
              </a:spcBef>
              <a:buClr>
                <a:schemeClr val="accent1"/>
              </a:buClr>
              <a:buSzPct val="85000"/>
              <a:buFont typeface="Arial" pitchFamily="34" charset="0"/>
              <a:buChar char="•"/>
            </a:pPr>
            <a:endParaRPr lang="fr-FR" sz="2000">
              <a:solidFill>
                <a:srgbClr val="002060"/>
              </a:solidFill>
              <a:latin typeface="Calibri" pitchFamily="34" charset="0"/>
            </a:endParaRPr>
          </a:p>
          <a:p>
            <a:pPr marL="182563" indent="-182563">
              <a:spcBef>
                <a:spcPct val="20000"/>
              </a:spcBef>
              <a:buClr>
                <a:schemeClr val="accent1"/>
              </a:buClr>
              <a:buSzPct val="85000"/>
              <a:buFont typeface="Arial" pitchFamily="34" charset="0"/>
              <a:buChar char="•"/>
            </a:pPr>
            <a:endParaRPr lang="fr-FR">
              <a:solidFill>
                <a:srgbClr val="002060"/>
              </a:solidFill>
              <a:latin typeface="Calibri" pitchFamily="34" charset="0"/>
            </a:endParaRPr>
          </a:p>
          <a:p>
            <a:pPr marL="182563" indent="-182563">
              <a:spcBef>
                <a:spcPct val="20000"/>
              </a:spcBef>
              <a:buClr>
                <a:schemeClr val="accent1"/>
              </a:buClr>
              <a:buSzPct val="85000"/>
              <a:buFont typeface="Arial" pitchFamily="34" charset="0"/>
              <a:buChar char="•"/>
            </a:pPr>
            <a:endParaRPr lang="fr-FR">
              <a:solidFill>
                <a:srgbClr val="002060"/>
              </a:solidFill>
              <a:latin typeface="Calibri" pitchFamily="34" charset="0"/>
            </a:endParaRPr>
          </a:p>
          <a:p>
            <a:pPr marL="182563" indent="-182563">
              <a:spcBef>
                <a:spcPct val="20000"/>
              </a:spcBef>
              <a:buClr>
                <a:schemeClr val="accent1"/>
              </a:buClr>
              <a:buSzPct val="85000"/>
              <a:buFont typeface="Arial" pitchFamily="34" charset="0"/>
              <a:buChar char="•"/>
            </a:pPr>
            <a:endParaRPr lang="fr-FR">
              <a:solidFill>
                <a:srgbClr val="002060"/>
              </a:solidFill>
              <a:latin typeface="Calibri" pitchFamily="34" charset="0"/>
            </a:endParaRPr>
          </a:p>
        </p:txBody>
      </p:sp>
      <p:sp>
        <p:nvSpPr>
          <p:cNvPr id="15" name="Flèche droite 14"/>
          <p:cNvSpPr/>
          <p:nvPr/>
        </p:nvSpPr>
        <p:spPr>
          <a:xfrm>
            <a:off x="4643438" y="1484313"/>
            <a:ext cx="1223962" cy="1081087"/>
          </a:xfrm>
          <a:prstGeom prst="rightArrow">
            <a:avLst>
              <a:gd name="adj1" fmla="val 65873"/>
              <a:gd name="adj2" fmla="val 50000"/>
            </a:avLst>
          </a:prstGeom>
          <a:solidFill>
            <a:srgbClr val="FFCC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fr-FR" sz="1600" b="1" dirty="0">
                <a:solidFill>
                  <a:srgbClr val="002060"/>
                </a:solidFill>
              </a:rPr>
              <a:t>AIDE 100%</a:t>
            </a:r>
            <a:endParaRPr lang="fr-FR" b="1" dirty="0">
              <a:solidFill>
                <a:srgbClr val="002060"/>
              </a:solidFill>
            </a:endParaRPr>
          </a:p>
        </p:txBody>
      </p:sp>
      <p:sp>
        <p:nvSpPr>
          <p:cNvPr id="16" name="Flèche droite 15"/>
          <p:cNvSpPr/>
          <p:nvPr/>
        </p:nvSpPr>
        <p:spPr>
          <a:xfrm>
            <a:off x="4643438" y="2636838"/>
            <a:ext cx="1223962" cy="1223962"/>
          </a:xfrm>
          <a:prstGeom prst="rightArrow">
            <a:avLst>
              <a:gd name="adj1" fmla="val 65873"/>
              <a:gd name="adj2" fmla="val 50000"/>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fr-FR" sz="1600" b="1" dirty="0">
                <a:solidFill>
                  <a:schemeClr val="bg1"/>
                </a:solidFill>
              </a:rPr>
              <a:t>AIDE 50%</a:t>
            </a:r>
            <a:endParaRPr lang="fr-FR" b="1" dirty="0">
              <a:solidFill>
                <a:schemeClr val="bg1"/>
              </a:solidFill>
            </a:endParaRPr>
          </a:p>
        </p:txBody>
      </p:sp>
      <p:sp>
        <p:nvSpPr>
          <p:cNvPr id="17" name="Flèche droite 16"/>
          <p:cNvSpPr/>
          <p:nvPr/>
        </p:nvSpPr>
        <p:spPr>
          <a:xfrm>
            <a:off x="4672013" y="3933825"/>
            <a:ext cx="1225550" cy="1082675"/>
          </a:xfrm>
          <a:prstGeom prst="rightArrow">
            <a:avLst>
              <a:gd name="adj1" fmla="val 65873"/>
              <a:gd name="adj2" fmla="val 50000"/>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fr-FR" sz="1600" b="1" dirty="0">
                <a:solidFill>
                  <a:schemeClr val="bg1"/>
                </a:solidFill>
              </a:rPr>
              <a:t>AIDE 25%</a:t>
            </a:r>
            <a:endParaRPr lang="fr-FR" b="1" dirty="0">
              <a:solidFill>
                <a:schemeClr val="bg1"/>
              </a:solidFill>
            </a:endParaRPr>
          </a:p>
        </p:txBody>
      </p:sp>
      <p:sp>
        <p:nvSpPr>
          <p:cNvPr id="18" name="Flèche droite 17"/>
          <p:cNvSpPr/>
          <p:nvPr/>
        </p:nvSpPr>
        <p:spPr>
          <a:xfrm>
            <a:off x="4686300" y="5157788"/>
            <a:ext cx="1528763" cy="1008062"/>
          </a:xfrm>
          <a:prstGeom prst="rightArrow">
            <a:avLst>
              <a:gd name="adj1" fmla="val 58099"/>
              <a:gd name="adj2" fmla="val 50000"/>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fr-FR" sz="1600" b="1" dirty="0">
                <a:solidFill>
                  <a:schemeClr val="bg1"/>
                </a:solidFill>
              </a:rPr>
              <a:t>AIDE 10% (AFR)</a:t>
            </a:r>
            <a:endParaRPr lang="fr-FR" b="1" dirty="0">
              <a:solidFill>
                <a:schemeClr val="bg1"/>
              </a:solidFill>
            </a:endParaRPr>
          </a:p>
        </p:txBody>
      </p:sp>
      <p:cxnSp>
        <p:nvCxnSpPr>
          <p:cNvPr id="20" name="Connecteur droit 19"/>
          <p:cNvCxnSpPr/>
          <p:nvPr/>
        </p:nvCxnSpPr>
        <p:spPr>
          <a:xfrm>
            <a:off x="2143125" y="5072063"/>
            <a:ext cx="6786563" cy="0"/>
          </a:xfrm>
          <a:prstGeom prst="line">
            <a:avLst/>
          </a:prstGeom>
          <a:ln w="38100" cmpd="sng">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Rectangle à coins arrondis 20"/>
          <p:cNvSpPr/>
          <p:nvPr/>
        </p:nvSpPr>
        <p:spPr>
          <a:xfrm>
            <a:off x="4643438" y="857250"/>
            <a:ext cx="928687" cy="571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fr-FR" sz="1400" b="1" dirty="0"/>
              <a:t>Taux d’aide GE</a:t>
            </a:r>
          </a:p>
        </p:txBody>
      </p:sp>
      <p:sp>
        <p:nvSpPr>
          <p:cNvPr id="22" name="Espace réservé du numéro de diapositive 21"/>
          <p:cNvSpPr>
            <a:spLocks noGrp="1"/>
          </p:cNvSpPr>
          <p:nvPr>
            <p:ph type="sldNum" sz="quarter" idx="12"/>
          </p:nvPr>
        </p:nvSpPr>
        <p:spPr/>
        <p:txBody>
          <a:bodyPr/>
          <a:lstStyle/>
          <a:p>
            <a:fld id="{2B825D18-8F47-4676-AC87-C8BC662B5306}" type="slidenum">
              <a:rPr lang="fr-FR" smtClean="0"/>
              <a:pPr/>
              <a:t>36</a:t>
            </a:fld>
            <a:endParaRPr lang="fr-FR"/>
          </a:p>
        </p:txBody>
      </p:sp>
      <p:sp>
        <p:nvSpPr>
          <p:cNvPr id="4" name="Espace réservé de la date 3"/>
          <p:cNvSpPr>
            <a:spLocks noGrp="1"/>
          </p:cNvSpPr>
          <p:nvPr>
            <p:ph type="dt" sz="half" idx="10"/>
          </p:nvPr>
        </p:nvSpPr>
        <p:spPr/>
        <p:txBody>
          <a:bodyPr/>
          <a:lstStyle/>
          <a:p>
            <a:fld id="{EE1ECEE2-C22D-B34D-99B9-2BFDECD938CF}" type="datetime1">
              <a:rPr lang="fr-FR" smtClean="0"/>
              <a:t>18/11/2016</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0-#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ppt_x"/>
                                          </p:val>
                                        </p:tav>
                                        <p:tav tm="100000">
                                          <p:val>
                                            <p:strVal val="#ppt_x"/>
                                          </p:val>
                                        </p:tav>
                                      </p:tavLst>
                                    </p:anim>
                                    <p:anim calcmode="lin" valueType="num">
                                      <p:cBhvr additive="base">
                                        <p:cTn id="25"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0-#ppt_w/2"/>
                                          </p:val>
                                        </p:tav>
                                        <p:tav tm="100000">
                                          <p:val>
                                            <p:strVal val="#ppt_x"/>
                                          </p:val>
                                        </p:tav>
                                      </p:tavLst>
                                    </p:anim>
                                    <p:anim calcmode="lin" valueType="num">
                                      <p:cBhvr additive="base">
                                        <p:cTn id="31"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2"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1+#ppt_w/2"/>
                                          </p:val>
                                        </p:tav>
                                        <p:tav tm="100000">
                                          <p:val>
                                            <p:strVal val="#ppt_x"/>
                                          </p:val>
                                        </p:tav>
                                      </p:tavLst>
                                    </p:anim>
                                    <p:anim calcmode="lin" valueType="num">
                                      <p:cBhvr additive="base">
                                        <p:cTn id="37"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0-#ppt_w/2"/>
                                          </p:val>
                                        </p:tav>
                                        <p:tav tm="100000">
                                          <p:val>
                                            <p:strVal val="#ppt_x"/>
                                          </p:val>
                                        </p:tav>
                                      </p:tavLst>
                                    </p:anim>
                                    <p:anim calcmode="lin" valueType="num">
                                      <p:cBhvr additive="base">
                                        <p:cTn id="43"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2" fill="hold" grpId="0" nodeType="click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fill="hold"/>
                                        <p:tgtEl>
                                          <p:spTgt spid="7"/>
                                        </p:tgtEl>
                                        <p:attrNameLst>
                                          <p:attrName>ppt_x</p:attrName>
                                        </p:attrNameLst>
                                      </p:cBhvr>
                                      <p:tavLst>
                                        <p:tav tm="0">
                                          <p:val>
                                            <p:strVal val="1+#ppt_w/2"/>
                                          </p:val>
                                        </p:tav>
                                        <p:tav tm="100000">
                                          <p:val>
                                            <p:strVal val="#ppt_x"/>
                                          </p:val>
                                        </p:tav>
                                      </p:tavLst>
                                    </p:anim>
                                    <p:anim calcmode="lin" valueType="num">
                                      <p:cBhvr additive="base">
                                        <p:cTn id="49"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8"/>
                                        </p:tgtEl>
                                        <p:attrNameLst>
                                          <p:attrName>style.visibility</p:attrName>
                                        </p:attrNameLst>
                                      </p:cBhvr>
                                      <p:to>
                                        <p:strVal val="visible"/>
                                      </p:to>
                                    </p:set>
                                    <p:anim calcmode="lin" valueType="num">
                                      <p:cBhvr additive="base">
                                        <p:cTn id="54" dur="500" fill="hold"/>
                                        <p:tgtEl>
                                          <p:spTgt spid="8"/>
                                        </p:tgtEl>
                                        <p:attrNameLst>
                                          <p:attrName>ppt_x</p:attrName>
                                        </p:attrNameLst>
                                      </p:cBhvr>
                                      <p:tavLst>
                                        <p:tav tm="0">
                                          <p:val>
                                            <p:strVal val="0-#ppt_w/2"/>
                                          </p:val>
                                        </p:tav>
                                        <p:tav tm="100000">
                                          <p:val>
                                            <p:strVal val="#ppt_x"/>
                                          </p:val>
                                        </p:tav>
                                      </p:tavLst>
                                    </p:anim>
                                    <p:anim calcmode="lin" valueType="num">
                                      <p:cBhvr additive="base">
                                        <p:cTn id="55"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56" fill="hold" nodeType="clickPar">
                      <p:stCondLst>
                        <p:cond delay="indefinite"/>
                      </p:stCondLst>
                      <p:childTnLst>
                        <p:par>
                          <p:cTn id="57" fill="hold" nodeType="withGroup">
                            <p:stCondLst>
                              <p:cond delay="0"/>
                            </p:stCondLst>
                            <p:childTnLst>
                              <p:par>
                                <p:cTn id="58" presetID="2" presetClass="entr" presetSubtype="2" fill="hold" grpId="0" nodeType="click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fill="hold"/>
                                        <p:tgtEl>
                                          <p:spTgt spid="14"/>
                                        </p:tgtEl>
                                        <p:attrNameLst>
                                          <p:attrName>ppt_x</p:attrName>
                                        </p:attrNameLst>
                                      </p:cBhvr>
                                      <p:tavLst>
                                        <p:tav tm="0">
                                          <p:val>
                                            <p:strVal val="1+#ppt_w/2"/>
                                          </p:val>
                                        </p:tav>
                                        <p:tav tm="100000">
                                          <p:val>
                                            <p:strVal val="#ppt_x"/>
                                          </p:val>
                                        </p:tav>
                                      </p:tavLst>
                                    </p:anim>
                                    <p:anim calcmode="lin" valueType="num">
                                      <p:cBhvr additive="base">
                                        <p:cTn id="61"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62" fill="hold" nodeType="clickPar">
                      <p:stCondLst>
                        <p:cond delay="indefinite"/>
                      </p:stCondLst>
                      <p:childTnLst>
                        <p:par>
                          <p:cTn id="63" fill="hold" nodeType="withGroup">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9"/>
                                        </p:tgtEl>
                                        <p:attrNameLst>
                                          <p:attrName>style.visibility</p:attrName>
                                        </p:attrNameLst>
                                      </p:cBhvr>
                                      <p:to>
                                        <p:strVal val="visible"/>
                                      </p:to>
                                    </p:set>
                                    <p:anim calcmode="lin" valueType="num">
                                      <p:cBhvr additive="base">
                                        <p:cTn id="66" dur="500" fill="hold"/>
                                        <p:tgtEl>
                                          <p:spTgt spid="9"/>
                                        </p:tgtEl>
                                        <p:attrNameLst>
                                          <p:attrName>ppt_x</p:attrName>
                                        </p:attrNameLst>
                                      </p:cBhvr>
                                      <p:tavLst>
                                        <p:tav tm="0">
                                          <p:val>
                                            <p:strVal val="#ppt_x"/>
                                          </p:val>
                                        </p:tav>
                                        <p:tav tm="100000">
                                          <p:val>
                                            <p:strVal val="#ppt_x"/>
                                          </p:val>
                                        </p:tav>
                                      </p:tavLst>
                                    </p:anim>
                                    <p:anim calcmode="lin" valueType="num">
                                      <p:cBhvr additive="base">
                                        <p:cTn id="6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68" fill="hold" nodeType="clickPar">
                      <p:stCondLst>
                        <p:cond delay="indefinite"/>
                      </p:stCondLst>
                      <p:childTnLst>
                        <p:par>
                          <p:cTn id="69" fill="hold" nodeType="withGroup">
                            <p:stCondLst>
                              <p:cond delay="0"/>
                            </p:stCondLst>
                            <p:childTnLst>
                              <p:par>
                                <p:cTn id="70" presetID="2" presetClass="entr" presetSubtype="1" fill="hold" grpId="0" nodeType="clickEffect">
                                  <p:stCondLst>
                                    <p:cond delay="0"/>
                                  </p:stCondLst>
                                  <p:childTnLst>
                                    <p:set>
                                      <p:cBhvr>
                                        <p:cTn id="71" dur="1" fill="hold">
                                          <p:stCondLst>
                                            <p:cond delay="0"/>
                                          </p:stCondLst>
                                        </p:cTn>
                                        <p:tgtEl>
                                          <p:spTgt spid="13"/>
                                        </p:tgtEl>
                                        <p:attrNameLst>
                                          <p:attrName>style.visibility</p:attrName>
                                        </p:attrNameLst>
                                      </p:cBhvr>
                                      <p:to>
                                        <p:strVal val="visible"/>
                                      </p:to>
                                    </p:set>
                                    <p:anim calcmode="lin" valueType="num">
                                      <p:cBhvr additive="base">
                                        <p:cTn id="72" dur="500" fill="hold"/>
                                        <p:tgtEl>
                                          <p:spTgt spid="13"/>
                                        </p:tgtEl>
                                        <p:attrNameLst>
                                          <p:attrName>ppt_x</p:attrName>
                                        </p:attrNameLst>
                                      </p:cBhvr>
                                      <p:tavLst>
                                        <p:tav tm="0">
                                          <p:val>
                                            <p:strVal val="#ppt_x"/>
                                          </p:val>
                                        </p:tav>
                                        <p:tav tm="100000">
                                          <p:val>
                                            <p:strVal val="#ppt_x"/>
                                          </p:val>
                                        </p:tav>
                                      </p:tavLst>
                                    </p:anim>
                                    <p:anim calcmode="lin" valueType="num">
                                      <p:cBhvr additive="base">
                                        <p:cTn id="73"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74" fill="hold" nodeType="clickPar">
                      <p:stCondLst>
                        <p:cond delay="indefinite"/>
                      </p:stCondLst>
                      <p:childTnLst>
                        <p:par>
                          <p:cTn id="75" fill="hold" nodeType="withGroup">
                            <p:stCondLst>
                              <p:cond delay="0"/>
                            </p:stCondLst>
                            <p:childTnLst>
                              <p:par>
                                <p:cTn id="76" presetID="2" presetClass="entr" presetSubtype="8" fill="hold" grpId="0" nodeType="clickEffect">
                                  <p:stCondLst>
                                    <p:cond delay="0"/>
                                  </p:stCondLst>
                                  <p:childTnLst>
                                    <p:set>
                                      <p:cBhvr>
                                        <p:cTn id="77" dur="1" fill="hold">
                                          <p:stCondLst>
                                            <p:cond delay="0"/>
                                          </p:stCondLst>
                                        </p:cTn>
                                        <p:tgtEl>
                                          <p:spTgt spid="15"/>
                                        </p:tgtEl>
                                        <p:attrNameLst>
                                          <p:attrName>style.visibility</p:attrName>
                                        </p:attrNameLst>
                                      </p:cBhvr>
                                      <p:to>
                                        <p:strVal val="visible"/>
                                      </p:to>
                                    </p:set>
                                    <p:anim calcmode="lin" valueType="num">
                                      <p:cBhvr additive="base">
                                        <p:cTn id="78" dur="500" fill="hold"/>
                                        <p:tgtEl>
                                          <p:spTgt spid="15"/>
                                        </p:tgtEl>
                                        <p:attrNameLst>
                                          <p:attrName>ppt_x</p:attrName>
                                        </p:attrNameLst>
                                      </p:cBhvr>
                                      <p:tavLst>
                                        <p:tav tm="0">
                                          <p:val>
                                            <p:strVal val="0-#ppt_w/2"/>
                                          </p:val>
                                        </p:tav>
                                        <p:tav tm="100000">
                                          <p:val>
                                            <p:strVal val="#ppt_x"/>
                                          </p:val>
                                        </p:tav>
                                      </p:tavLst>
                                    </p:anim>
                                    <p:anim calcmode="lin" valueType="num">
                                      <p:cBhvr additive="base">
                                        <p:cTn id="79"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80" fill="hold" nodeType="clickPar">
                      <p:stCondLst>
                        <p:cond delay="indefinite"/>
                      </p:stCondLst>
                      <p:childTnLst>
                        <p:par>
                          <p:cTn id="81" fill="hold" nodeType="withGroup">
                            <p:stCondLst>
                              <p:cond delay="0"/>
                            </p:stCondLst>
                            <p:childTnLst>
                              <p:par>
                                <p:cTn id="82" presetID="2" presetClass="entr" presetSubtype="8" fill="hold" grpId="0" nodeType="clickEffect">
                                  <p:stCondLst>
                                    <p:cond delay="0"/>
                                  </p:stCondLst>
                                  <p:childTnLst>
                                    <p:set>
                                      <p:cBhvr>
                                        <p:cTn id="83" dur="1" fill="hold">
                                          <p:stCondLst>
                                            <p:cond delay="0"/>
                                          </p:stCondLst>
                                        </p:cTn>
                                        <p:tgtEl>
                                          <p:spTgt spid="16"/>
                                        </p:tgtEl>
                                        <p:attrNameLst>
                                          <p:attrName>style.visibility</p:attrName>
                                        </p:attrNameLst>
                                      </p:cBhvr>
                                      <p:to>
                                        <p:strVal val="visible"/>
                                      </p:to>
                                    </p:set>
                                    <p:anim calcmode="lin" valueType="num">
                                      <p:cBhvr additive="base">
                                        <p:cTn id="84" dur="500" fill="hold"/>
                                        <p:tgtEl>
                                          <p:spTgt spid="16"/>
                                        </p:tgtEl>
                                        <p:attrNameLst>
                                          <p:attrName>ppt_x</p:attrName>
                                        </p:attrNameLst>
                                      </p:cBhvr>
                                      <p:tavLst>
                                        <p:tav tm="0">
                                          <p:val>
                                            <p:strVal val="0-#ppt_w/2"/>
                                          </p:val>
                                        </p:tav>
                                        <p:tav tm="100000">
                                          <p:val>
                                            <p:strVal val="#ppt_x"/>
                                          </p:val>
                                        </p:tav>
                                      </p:tavLst>
                                    </p:anim>
                                    <p:anim calcmode="lin" valueType="num">
                                      <p:cBhvr additive="base">
                                        <p:cTn id="85"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86" fill="hold" nodeType="clickPar">
                      <p:stCondLst>
                        <p:cond delay="indefinite"/>
                      </p:stCondLst>
                      <p:childTnLst>
                        <p:par>
                          <p:cTn id="87" fill="hold" nodeType="withGroup">
                            <p:stCondLst>
                              <p:cond delay="0"/>
                            </p:stCondLst>
                            <p:childTnLst>
                              <p:par>
                                <p:cTn id="88" presetID="2" presetClass="entr" presetSubtype="8" fill="hold" grpId="0" nodeType="clickEffect">
                                  <p:stCondLst>
                                    <p:cond delay="0"/>
                                  </p:stCondLst>
                                  <p:childTnLst>
                                    <p:set>
                                      <p:cBhvr>
                                        <p:cTn id="89" dur="1" fill="hold">
                                          <p:stCondLst>
                                            <p:cond delay="0"/>
                                          </p:stCondLst>
                                        </p:cTn>
                                        <p:tgtEl>
                                          <p:spTgt spid="17"/>
                                        </p:tgtEl>
                                        <p:attrNameLst>
                                          <p:attrName>style.visibility</p:attrName>
                                        </p:attrNameLst>
                                      </p:cBhvr>
                                      <p:to>
                                        <p:strVal val="visible"/>
                                      </p:to>
                                    </p:set>
                                    <p:anim calcmode="lin" valueType="num">
                                      <p:cBhvr additive="base">
                                        <p:cTn id="90" dur="500" fill="hold"/>
                                        <p:tgtEl>
                                          <p:spTgt spid="17"/>
                                        </p:tgtEl>
                                        <p:attrNameLst>
                                          <p:attrName>ppt_x</p:attrName>
                                        </p:attrNameLst>
                                      </p:cBhvr>
                                      <p:tavLst>
                                        <p:tav tm="0">
                                          <p:val>
                                            <p:strVal val="0-#ppt_w/2"/>
                                          </p:val>
                                        </p:tav>
                                        <p:tav tm="100000">
                                          <p:val>
                                            <p:strVal val="#ppt_x"/>
                                          </p:val>
                                        </p:tav>
                                      </p:tavLst>
                                    </p:anim>
                                    <p:anim calcmode="lin" valueType="num">
                                      <p:cBhvr additive="base">
                                        <p:cTn id="91"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2" fill="hold" nodeType="clickPar">
                      <p:stCondLst>
                        <p:cond delay="indefinite"/>
                      </p:stCondLst>
                      <p:childTnLst>
                        <p:par>
                          <p:cTn id="93" fill="hold" nodeType="withGroup">
                            <p:stCondLst>
                              <p:cond delay="0"/>
                            </p:stCondLst>
                            <p:childTnLst>
                              <p:par>
                                <p:cTn id="94" presetID="2" presetClass="entr" presetSubtype="8" fill="hold" grpId="0" nodeType="clickEffect">
                                  <p:stCondLst>
                                    <p:cond delay="0"/>
                                  </p:stCondLst>
                                  <p:childTnLst>
                                    <p:set>
                                      <p:cBhvr>
                                        <p:cTn id="95" dur="1" fill="hold">
                                          <p:stCondLst>
                                            <p:cond delay="0"/>
                                          </p:stCondLst>
                                        </p:cTn>
                                        <p:tgtEl>
                                          <p:spTgt spid="18"/>
                                        </p:tgtEl>
                                        <p:attrNameLst>
                                          <p:attrName>style.visibility</p:attrName>
                                        </p:attrNameLst>
                                      </p:cBhvr>
                                      <p:to>
                                        <p:strVal val="visible"/>
                                      </p:to>
                                    </p:set>
                                    <p:anim calcmode="lin" valueType="num">
                                      <p:cBhvr additive="base">
                                        <p:cTn id="96" dur="500" fill="hold"/>
                                        <p:tgtEl>
                                          <p:spTgt spid="18"/>
                                        </p:tgtEl>
                                        <p:attrNameLst>
                                          <p:attrName>ppt_x</p:attrName>
                                        </p:attrNameLst>
                                      </p:cBhvr>
                                      <p:tavLst>
                                        <p:tav tm="0">
                                          <p:val>
                                            <p:strVal val="0-#ppt_w/2"/>
                                          </p:val>
                                        </p:tav>
                                        <p:tav tm="100000">
                                          <p:val>
                                            <p:strVal val="#ppt_x"/>
                                          </p:val>
                                        </p:tav>
                                      </p:tavLst>
                                    </p:anim>
                                    <p:anim calcmode="lin" valueType="num">
                                      <p:cBhvr additive="base">
                                        <p:cTn id="97"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P spid="7" grpId="0"/>
      <p:bldP spid="8" grpId="0" animBg="1"/>
      <p:bldP spid="9" grpId="0" animBg="1"/>
      <p:bldP spid="10" grpId="0" animBg="1"/>
      <p:bldP spid="11" grpId="0" animBg="1"/>
      <p:bldP spid="12" grpId="0" animBg="1"/>
      <p:bldP spid="13" grpId="0" animBg="1"/>
      <p:bldP spid="14" grpId="0"/>
      <p:bldP spid="15" grpId="0" animBg="1"/>
      <p:bldP spid="16" grpId="0" animBg="1"/>
      <p:bldP spid="17" grpId="0" animBg="1"/>
      <p:bldP spid="18" grpId="0" animBg="1"/>
      <p:bldP spid="2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RDI (3) – Aides aux projets de RDI</a:t>
            </a:r>
            <a:endParaRPr lang="fr-FR" sz="3600" b="1" dirty="0">
              <a:latin typeface="Arial" pitchFamily="34" charset="0"/>
              <a:cs typeface="Arial" pitchFamily="34" charset="0"/>
            </a:endParaRPr>
          </a:p>
        </p:txBody>
      </p:sp>
      <p:sp>
        <p:nvSpPr>
          <p:cNvPr id="4" name="Espace réservé du contenu 2"/>
          <p:cNvSpPr txBox="1">
            <a:spLocks/>
          </p:cNvSpPr>
          <p:nvPr/>
        </p:nvSpPr>
        <p:spPr>
          <a:xfrm>
            <a:off x="214313" y="1214422"/>
            <a:ext cx="8929687" cy="4643470"/>
          </a:xfrm>
          <a:prstGeom prst="rect">
            <a:avLst/>
          </a:prstGeom>
        </p:spPr>
        <p:txBody>
          <a:bodyPr vert="horz" lIns="91440" tIns="45720" rIns="91440" bIns="45720" rtlCol="0">
            <a:normAutofit fontScale="92500" lnSpcReduction="20000"/>
          </a:bodyPr>
          <a:lstStyle/>
          <a:p>
            <a:pPr marL="1482027" marR="0" lvl="4"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600" b="1" i="0" u="sng"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400" b="0" i="0" u="none" strike="noStrike" kern="1200" cap="none" spc="0" normalizeH="0" baseline="0" noProof="0" dirty="0" smtClean="0">
                <a:ln>
                  <a:noFill/>
                </a:ln>
                <a:solidFill>
                  <a:schemeClr val="tx2"/>
                </a:solidFill>
                <a:effectLst/>
                <a:uLnTx/>
                <a:uFillTx/>
                <a:latin typeface="+mn-lt"/>
                <a:ea typeface="+mn-ea"/>
                <a:cs typeface="+mn-cs"/>
              </a:rPr>
              <a:t> Mêmes règles globalement que sur la période 2007-2013</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400" b="1" i="0" u="none" strike="noStrike" kern="1200" cap="none" spc="0" normalizeH="0" baseline="0" noProof="0" dirty="0" smtClean="0">
                <a:ln>
                  <a:noFill/>
                </a:ln>
                <a:solidFill>
                  <a:srgbClr val="FF0000"/>
                </a:solidFill>
                <a:effectLst/>
                <a:uLnTx/>
                <a:uFillTx/>
                <a:latin typeface="+mn-lt"/>
                <a:ea typeface="+mn-ea"/>
                <a:cs typeface="+mn-cs"/>
              </a:rPr>
              <a:t> 4 types d’aides aux projets de R&amp;D:</a:t>
            </a:r>
          </a:p>
          <a:p>
            <a:pPr marL="740664" marR="0" lvl="1" indent="0" defTabSz="914400" rtl="0" eaLnBrk="1" fontAlgn="auto" latinLnBrk="0" hangingPunct="1">
              <a:lnSpc>
                <a:spcPct val="100000"/>
              </a:lnSpc>
              <a:spcBef>
                <a:spcPct val="20000"/>
              </a:spcBef>
              <a:spcAft>
                <a:spcPts val="0"/>
              </a:spcAft>
              <a:buClrTx/>
              <a:buSzTx/>
              <a:tabLst/>
              <a:defRPr/>
            </a:pPr>
            <a:r>
              <a:rPr kumimoji="0" lang="fr-FR" sz="2000" b="1" i="0" u="none" strike="noStrike" kern="1200" cap="none" spc="0" normalizeH="0" baseline="0" noProof="0" dirty="0" smtClean="0">
                <a:ln>
                  <a:noFill/>
                </a:ln>
                <a:solidFill>
                  <a:schemeClr val="tx2"/>
                </a:solidFill>
                <a:effectLst/>
                <a:uLnTx/>
                <a:uFillTx/>
                <a:latin typeface="+mn-lt"/>
                <a:ea typeface="+mn-ea"/>
                <a:cs typeface="+mn-cs"/>
              </a:rPr>
              <a:t>1) Recherche fondamentale, </a:t>
            </a:r>
          </a:p>
          <a:p>
            <a:pPr marL="740664" marR="0" lvl="1" indent="0" defTabSz="914400" rtl="0" eaLnBrk="1" fontAlgn="auto" latinLnBrk="0" hangingPunct="1">
              <a:lnSpc>
                <a:spcPct val="100000"/>
              </a:lnSpc>
              <a:spcBef>
                <a:spcPct val="20000"/>
              </a:spcBef>
              <a:spcAft>
                <a:spcPts val="0"/>
              </a:spcAft>
              <a:buClrTx/>
              <a:buSzTx/>
              <a:tabLst/>
              <a:defRPr/>
            </a:pPr>
            <a:r>
              <a:rPr kumimoji="0" lang="fr-FR" sz="2000" b="1" i="0" u="none" strike="noStrike" kern="1200" cap="none" spc="0" normalizeH="0" baseline="0" noProof="0" dirty="0" smtClean="0">
                <a:ln>
                  <a:noFill/>
                </a:ln>
                <a:solidFill>
                  <a:schemeClr val="tx2"/>
                </a:solidFill>
                <a:effectLst/>
                <a:uLnTx/>
                <a:uFillTx/>
                <a:latin typeface="+mn-lt"/>
                <a:ea typeface="+mn-ea"/>
                <a:cs typeface="+mn-cs"/>
              </a:rPr>
              <a:t>2) Recherche industrielle, </a:t>
            </a:r>
          </a:p>
          <a:p>
            <a:pPr marL="740664" marR="0" lvl="1" indent="0" defTabSz="914400" rtl="0" eaLnBrk="1" fontAlgn="auto" latinLnBrk="0" hangingPunct="1">
              <a:lnSpc>
                <a:spcPct val="100000"/>
              </a:lnSpc>
              <a:spcBef>
                <a:spcPct val="20000"/>
              </a:spcBef>
              <a:spcAft>
                <a:spcPts val="0"/>
              </a:spcAft>
              <a:buClrTx/>
              <a:buSzTx/>
              <a:tabLst/>
              <a:defRPr/>
            </a:pPr>
            <a:r>
              <a:rPr kumimoji="0" lang="fr-FR" sz="2000" b="1" i="0" u="none" strike="noStrike" kern="1200" cap="none" spc="0" normalizeH="0" baseline="0" noProof="0" dirty="0" smtClean="0">
                <a:ln>
                  <a:noFill/>
                </a:ln>
                <a:solidFill>
                  <a:schemeClr val="tx2"/>
                </a:solidFill>
                <a:effectLst/>
                <a:uLnTx/>
                <a:uFillTx/>
                <a:latin typeface="+mn-lt"/>
                <a:ea typeface="+mn-ea"/>
                <a:cs typeface="+mn-cs"/>
              </a:rPr>
              <a:t>3) Développement expérimental</a:t>
            </a:r>
          </a:p>
          <a:p>
            <a:pPr marL="740664" marR="0" lvl="1" indent="0" defTabSz="914400" rtl="0" eaLnBrk="1" fontAlgn="auto" latinLnBrk="0" hangingPunct="1">
              <a:lnSpc>
                <a:spcPct val="100000"/>
              </a:lnSpc>
              <a:spcBef>
                <a:spcPct val="20000"/>
              </a:spcBef>
              <a:spcAft>
                <a:spcPts val="0"/>
              </a:spcAft>
              <a:buClrTx/>
              <a:buSzTx/>
              <a:tabLst/>
              <a:defRPr/>
            </a:pPr>
            <a:r>
              <a:rPr kumimoji="0" lang="fr-FR" sz="2000" b="1" i="0" u="none" strike="noStrike" kern="1200" cap="none" spc="0" normalizeH="0" baseline="0" noProof="0" dirty="0" smtClean="0">
                <a:ln>
                  <a:noFill/>
                </a:ln>
                <a:solidFill>
                  <a:schemeClr val="tx2"/>
                </a:solidFill>
                <a:effectLst/>
                <a:uLnTx/>
                <a:uFillTx/>
                <a:latin typeface="+mn-lt"/>
                <a:ea typeface="+mn-ea"/>
                <a:cs typeface="+mn-cs"/>
              </a:rPr>
              <a:t>4) Etudes de faisabilité</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2400" b="0"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4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Mêmes </a:t>
            </a:r>
            <a:r>
              <a:rPr kumimoji="0" lang="fr-FR" sz="2400" b="1" i="0" u="none" strike="noStrike" kern="1200" cap="none" spc="0" normalizeH="0" baseline="0" noProof="0" dirty="0" smtClean="0">
                <a:ln>
                  <a:noFill/>
                </a:ln>
                <a:solidFill>
                  <a:srgbClr val="FF0000"/>
                </a:solidFill>
                <a:effectLst/>
                <a:uLnTx/>
                <a:uFillTx/>
                <a:latin typeface="+mn-lt"/>
                <a:ea typeface="+mn-ea"/>
                <a:cs typeface="+mn-cs"/>
              </a:rPr>
              <a:t>Coûts éligibles : </a:t>
            </a:r>
            <a:r>
              <a:rPr kumimoji="0" lang="fr-FR" sz="2400" i="0" u="none" strike="noStrike" kern="1200" cap="none" spc="0" normalizeH="0" baseline="0" noProof="0" dirty="0" smtClean="0">
                <a:ln>
                  <a:noFill/>
                </a:ln>
                <a:solidFill>
                  <a:schemeClr val="tx2"/>
                </a:solidFill>
                <a:effectLst/>
                <a:uLnTx/>
                <a:uFillTx/>
                <a:latin typeface="+mn-lt"/>
                <a:ea typeface="+mn-ea"/>
                <a:cs typeface="+mn-cs"/>
              </a:rPr>
              <a:t>Pris </a:t>
            </a:r>
            <a:r>
              <a:rPr lang="fr-FR" sz="2400" dirty="0" smtClean="0">
                <a:solidFill>
                  <a:schemeClr val="tx2"/>
                </a:solidFill>
              </a:rPr>
              <a:t>a</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u prorata de leur utilisation sur le projet, pendant la durée où ils</a:t>
            </a:r>
            <a:r>
              <a:rPr kumimoji="0" lang="fr-FR" sz="2400" b="0" i="0" u="none" strike="noStrike" kern="1200" cap="none" spc="0" normalizeH="0" noProof="0" dirty="0" smtClean="0">
                <a:ln>
                  <a:noFill/>
                </a:ln>
                <a:solidFill>
                  <a:schemeClr val="tx2"/>
                </a:solidFill>
                <a:effectLst/>
                <a:uLnTx/>
                <a:uFillTx/>
                <a:latin typeface="+mn-lt"/>
                <a:ea typeface="+mn-ea"/>
                <a:cs typeface="+mn-cs"/>
              </a:rPr>
              <a:t> sont utilisés sur le projet </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(amortissement)</a:t>
            </a:r>
          </a:p>
          <a:p>
            <a:pPr marL="740664" marR="0" lvl="1" indent="0" defTabSz="914400" rtl="0" eaLnBrk="1" fontAlgn="auto" latinLnBrk="0" hangingPunct="1">
              <a:lnSpc>
                <a:spcPct val="100000"/>
              </a:lnSpc>
              <a:spcBef>
                <a:spcPct val="20000"/>
              </a:spcBef>
              <a:spcAft>
                <a:spcPts val="0"/>
              </a:spcAft>
              <a:buClrTx/>
              <a:buSzTx/>
              <a:tabLst/>
              <a:defRPr/>
            </a:pPr>
            <a:r>
              <a:rPr kumimoji="0" lang="fr-FR" sz="2000" b="1" i="0" u="none" strike="noStrike" kern="1200" cap="none" spc="0" normalizeH="0" baseline="0" noProof="0" dirty="0" smtClean="0">
                <a:ln>
                  <a:noFill/>
                </a:ln>
                <a:solidFill>
                  <a:schemeClr val="tx2"/>
                </a:solidFill>
                <a:effectLst/>
                <a:uLnTx/>
                <a:uFillTx/>
                <a:latin typeface="+mn-lt"/>
                <a:ea typeface="+mn-ea"/>
                <a:cs typeface="+mn-cs"/>
              </a:rPr>
              <a:t>- Frais de personnel </a:t>
            </a:r>
            <a:r>
              <a:rPr kumimoji="0" lang="fr-FR" sz="2000" b="0" i="0" u="none" strike="noStrike" kern="1200" cap="none" spc="0" normalizeH="0" baseline="0" noProof="0" dirty="0" smtClean="0">
                <a:ln>
                  <a:noFill/>
                </a:ln>
                <a:solidFill>
                  <a:schemeClr val="tx2"/>
                </a:solidFill>
                <a:effectLst/>
                <a:uLnTx/>
                <a:uFillTx/>
                <a:latin typeface="+mn-lt"/>
                <a:ea typeface="+mn-ea"/>
                <a:cs typeface="+mn-cs"/>
              </a:rPr>
              <a:t>(chercheurs techniciens personnels..) pas d’obligation de création</a:t>
            </a:r>
          </a:p>
          <a:p>
            <a:pPr marL="740664" marR="0" lvl="1" indent="0" defTabSz="914400" rtl="0" eaLnBrk="1" fontAlgn="auto" latinLnBrk="0" hangingPunct="1">
              <a:lnSpc>
                <a:spcPct val="100000"/>
              </a:lnSpc>
              <a:spcBef>
                <a:spcPct val="20000"/>
              </a:spcBef>
              <a:spcAft>
                <a:spcPts val="0"/>
              </a:spcAft>
              <a:buClrTx/>
              <a:buSzTx/>
              <a:tabLst/>
              <a:defRPr/>
            </a:pPr>
            <a:r>
              <a:rPr kumimoji="0" lang="fr-FR" sz="2000" b="1" i="0" u="none" strike="noStrike" kern="1200" cap="none" spc="0" normalizeH="0" baseline="0" noProof="0" dirty="0" smtClean="0">
                <a:ln>
                  <a:noFill/>
                </a:ln>
                <a:solidFill>
                  <a:schemeClr val="tx2"/>
                </a:solidFill>
                <a:effectLst/>
                <a:uLnTx/>
                <a:uFillTx/>
                <a:latin typeface="+mn-lt"/>
                <a:ea typeface="+mn-ea"/>
                <a:cs typeface="+mn-cs"/>
              </a:rPr>
              <a:t>- Coût de matériel</a:t>
            </a:r>
            <a:r>
              <a:rPr kumimoji="0" lang="fr-FR" sz="20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2000" b="1" i="0" u="none" strike="noStrike" kern="1200" cap="none" spc="0" normalizeH="0" baseline="0" noProof="0" dirty="0" smtClean="0">
                <a:ln>
                  <a:noFill/>
                </a:ln>
                <a:solidFill>
                  <a:schemeClr val="tx2"/>
                </a:solidFill>
                <a:effectLst/>
                <a:uLnTx/>
                <a:uFillTx/>
                <a:latin typeface="+mn-lt"/>
                <a:ea typeface="+mn-ea"/>
                <a:cs typeface="+mn-cs"/>
              </a:rPr>
              <a:t>instruments</a:t>
            </a:r>
            <a:r>
              <a:rPr kumimoji="0" lang="fr-FR" sz="20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2000" b="1" i="0" u="none" strike="noStrike" kern="1200" cap="none" spc="0" normalizeH="0" baseline="0" noProof="0" dirty="0" smtClean="0">
                <a:ln>
                  <a:noFill/>
                </a:ln>
                <a:solidFill>
                  <a:schemeClr val="tx2"/>
                </a:solidFill>
                <a:effectLst/>
                <a:uLnTx/>
                <a:uFillTx/>
                <a:latin typeface="+mn-lt"/>
                <a:ea typeface="+mn-ea"/>
                <a:cs typeface="+mn-cs"/>
              </a:rPr>
              <a:t>bâtiments, terrain </a:t>
            </a:r>
          </a:p>
          <a:p>
            <a:pPr marL="996252" marR="0" lvl="2" indent="0" defTabSz="914400" rtl="0" eaLnBrk="1" fontAlgn="auto" latinLnBrk="0" hangingPunct="1">
              <a:lnSpc>
                <a:spcPct val="100000"/>
              </a:lnSpc>
              <a:spcBef>
                <a:spcPct val="20000"/>
              </a:spcBef>
              <a:spcAft>
                <a:spcPts val="0"/>
              </a:spcAft>
              <a:buClrTx/>
              <a:buSzTx/>
              <a:buFont typeface="Wingdings"/>
              <a:buChar char=""/>
              <a:tabLst/>
              <a:defRPr/>
            </a:pPr>
            <a:r>
              <a:rPr kumimoji="0" lang="fr-FR" sz="1600" b="1" i="0" u="none" strike="noStrike" kern="1200" cap="none" spc="0" normalizeH="0" baseline="0" noProof="0" dirty="0" smtClean="0">
                <a:ln>
                  <a:noFill/>
                </a:ln>
                <a:solidFill>
                  <a:schemeClr val="tx2"/>
                </a:solidFill>
                <a:effectLst/>
                <a:uLnTx/>
                <a:uFillTx/>
                <a:latin typeface="+mn-lt"/>
                <a:ea typeface="+mn-ea"/>
                <a:cs typeface="+mn-cs"/>
              </a:rPr>
              <a:t>-&gt; amortissement</a:t>
            </a:r>
          </a:p>
          <a:p>
            <a:pPr marL="740664" marR="0" lvl="1" indent="0" defTabSz="914400" rtl="0" eaLnBrk="1" fontAlgn="auto" latinLnBrk="0" hangingPunct="1">
              <a:lnSpc>
                <a:spcPct val="100000"/>
              </a:lnSpc>
              <a:spcBef>
                <a:spcPct val="20000"/>
              </a:spcBef>
              <a:spcAft>
                <a:spcPts val="0"/>
              </a:spcAft>
              <a:buClrTx/>
              <a:buSzTx/>
              <a:tabLst/>
              <a:defRPr/>
            </a:pPr>
            <a:r>
              <a:rPr kumimoji="0" lang="fr-FR" sz="2000" b="1" i="0" u="none" strike="noStrike" kern="1200" cap="none" spc="0" normalizeH="0" baseline="0" noProof="0" dirty="0" smtClean="0">
                <a:ln>
                  <a:noFill/>
                </a:ln>
                <a:solidFill>
                  <a:schemeClr val="tx2"/>
                </a:solidFill>
                <a:effectLst/>
                <a:uLnTx/>
                <a:uFillTx/>
                <a:latin typeface="+mn-lt"/>
                <a:ea typeface="+mn-ea"/>
                <a:cs typeface="+mn-cs"/>
              </a:rPr>
              <a:t>- Coûts de recherche contractuelle</a:t>
            </a:r>
            <a:r>
              <a:rPr kumimoji="0" lang="fr-FR" sz="2000" b="0" i="0" u="none" strike="noStrike" kern="1200" cap="none" spc="0" normalizeH="0" baseline="0" noProof="0" dirty="0" smtClean="0">
                <a:ln>
                  <a:noFill/>
                </a:ln>
                <a:solidFill>
                  <a:schemeClr val="tx2"/>
                </a:solidFill>
                <a:effectLst/>
                <a:uLnTx/>
                <a:uFillTx/>
                <a:latin typeface="+mn-lt"/>
                <a:ea typeface="+mn-ea"/>
                <a:cs typeface="+mn-cs"/>
              </a:rPr>
              <a:t>, services de </a:t>
            </a:r>
            <a:r>
              <a:rPr kumimoji="0" lang="fr-FR" sz="2000" b="1" i="0" u="none" strike="noStrike" kern="1200" cap="none" spc="0" normalizeH="0" baseline="0" noProof="0" dirty="0" smtClean="0">
                <a:ln>
                  <a:noFill/>
                </a:ln>
                <a:solidFill>
                  <a:schemeClr val="tx2"/>
                </a:solidFill>
                <a:effectLst/>
                <a:uLnTx/>
                <a:uFillTx/>
                <a:latin typeface="+mn-lt"/>
                <a:ea typeface="+mn-ea"/>
                <a:cs typeface="+mn-cs"/>
              </a:rPr>
              <a:t>conseil</a:t>
            </a:r>
          </a:p>
          <a:p>
            <a:pPr marL="740664" marR="0" lvl="1" indent="0" defTabSz="914400" rtl="0" eaLnBrk="1" fontAlgn="auto" latinLnBrk="0" hangingPunct="1">
              <a:lnSpc>
                <a:spcPct val="100000"/>
              </a:lnSpc>
              <a:spcBef>
                <a:spcPct val="20000"/>
              </a:spcBef>
              <a:spcAft>
                <a:spcPts val="0"/>
              </a:spcAft>
              <a:buClrTx/>
              <a:buSzTx/>
              <a:tabLst/>
              <a:defRPr/>
            </a:pPr>
            <a:r>
              <a:rPr kumimoji="0" lang="fr-FR" sz="2000" b="1" i="0" u="none" strike="noStrike" kern="1200" cap="none" spc="0" normalizeH="0" baseline="0" noProof="0" dirty="0" smtClean="0">
                <a:ln>
                  <a:noFill/>
                </a:ln>
                <a:solidFill>
                  <a:schemeClr val="tx2"/>
                </a:solidFill>
                <a:effectLst/>
                <a:uLnTx/>
                <a:uFillTx/>
                <a:latin typeface="+mn-lt"/>
                <a:ea typeface="+mn-ea"/>
                <a:cs typeface="+mn-cs"/>
              </a:rPr>
              <a:t>- Frais généraux </a:t>
            </a:r>
            <a:r>
              <a:rPr kumimoji="0" lang="fr-FR" sz="2000" b="0" i="0" u="none" strike="noStrike" kern="1200" cap="none" spc="0" normalizeH="0" baseline="0" noProof="0" dirty="0" smtClean="0">
                <a:ln>
                  <a:noFill/>
                </a:ln>
                <a:solidFill>
                  <a:schemeClr val="tx2"/>
                </a:solidFill>
                <a:effectLst/>
                <a:uLnTx/>
                <a:uFillTx/>
                <a:latin typeface="+mn-lt"/>
                <a:ea typeface="+mn-ea"/>
                <a:cs typeface="+mn-cs"/>
              </a:rPr>
              <a:t>additionnels liés au projet</a:t>
            </a:r>
            <a:endParaRPr kumimoji="0" lang="fr-FR" sz="2400" b="1" i="0" u="sng" strike="noStrike" kern="1200" cap="none" spc="0" normalizeH="0" baseline="0" noProof="0" dirty="0" smtClean="0">
              <a:ln>
                <a:noFill/>
              </a:ln>
              <a:solidFill>
                <a:schemeClr val="tx2"/>
              </a:solidFill>
              <a:effectLst/>
              <a:uLnTx/>
              <a:uFillTx/>
              <a:latin typeface="+mn-lt"/>
              <a:ea typeface="+mn-ea"/>
              <a:cs typeface="+mn-cs"/>
            </a:endParaRPr>
          </a:p>
          <a:p>
            <a:pPr marL="1482027" marR="0" lvl="4"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1400" b="1" i="0" u="sng" strike="noStrike" kern="1200" cap="none" spc="0" normalizeH="0" baseline="0" noProof="0" dirty="0" smtClean="0">
              <a:ln>
                <a:noFill/>
              </a:ln>
              <a:solidFill>
                <a:schemeClr val="tx2"/>
              </a:solidFill>
              <a:effectLst/>
              <a:uLnTx/>
              <a:uFillTx/>
              <a:latin typeface="+mn-lt"/>
              <a:ea typeface="+mn-ea"/>
              <a:cs typeface="+mn-cs"/>
            </a:endParaRP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37</a:t>
            </a:fld>
            <a:endParaRPr lang="fr-FR"/>
          </a:p>
        </p:txBody>
      </p:sp>
      <p:sp>
        <p:nvSpPr>
          <p:cNvPr id="2" name="Espace réservé de la date 1"/>
          <p:cNvSpPr>
            <a:spLocks noGrp="1"/>
          </p:cNvSpPr>
          <p:nvPr>
            <p:ph type="dt" sz="half" idx="10"/>
          </p:nvPr>
        </p:nvSpPr>
        <p:spPr/>
        <p:txBody>
          <a:bodyPr/>
          <a:lstStyle/>
          <a:p>
            <a:fld id="{BD291C13-554A-1242-8703-D1C54D228170}"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anim calcmode="lin" valueType="num">
                                      <p:cBhvr additive="base">
                                        <p:cTn id="4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9" end="9"/>
                                            </p:txEl>
                                          </p:spTgt>
                                        </p:tgtEl>
                                        <p:attrNameLst>
                                          <p:attrName>style.visibility</p:attrName>
                                        </p:attrNameLst>
                                      </p:cBhvr>
                                      <p:to>
                                        <p:strVal val="visible"/>
                                      </p:to>
                                    </p:set>
                                    <p:anim calcmode="lin" valueType="num">
                                      <p:cBhvr additive="base">
                                        <p:cTn id="49"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10" end="10"/>
                                            </p:txEl>
                                          </p:spTgt>
                                        </p:tgtEl>
                                        <p:attrNameLst>
                                          <p:attrName>style.visibility</p:attrName>
                                        </p:attrNameLst>
                                      </p:cBhvr>
                                      <p:to>
                                        <p:strVal val="visible"/>
                                      </p:to>
                                    </p:set>
                                    <p:anim calcmode="lin" valueType="num">
                                      <p:cBhvr additive="base">
                                        <p:cTn id="55"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txEl>
                                              <p:pRg st="11" end="11"/>
                                            </p:txEl>
                                          </p:spTgt>
                                        </p:tgtEl>
                                        <p:attrNameLst>
                                          <p:attrName>style.visibility</p:attrName>
                                        </p:attrNameLst>
                                      </p:cBhvr>
                                      <p:to>
                                        <p:strVal val="visible"/>
                                      </p:to>
                                    </p:set>
                                    <p:anim calcmode="lin" valueType="num">
                                      <p:cBhvr additive="base">
                                        <p:cTn id="61"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txEl>
                                              <p:pRg st="12" end="12"/>
                                            </p:txEl>
                                          </p:spTgt>
                                        </p:tgtEl>
                                        <p:attrNameLst>
                                          <p:attrName>style.visibility</p:attrName>
                                        </p:attrNameLst>
                                      </p:cBhvr>
                                      <p:to>
                                        <p:strVal val="visible"/>
                                      </p:to>
                                    </p:set>
                                    <p:anim calcmode="lin" valueType="num">
                                      <p:cBhvr additive="base">
                                        <p:cTn id="67"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
                                            <p:txEl>
                                              <p:pRg st="13" end="13"/>
                                            </p:txEl>
                                          </p:spTgt>
                                        </p:tgtEl>
                                        <p:attrNameLst>
                                          <p:attrName>style.visibility</p:attrName>
                                        </p:attrNameLst>
                                      </p:cBhvr>
                                      <p:to>
                                        <p:strVal val="visible"/>
                                      </p:to>
                                    </p:set>
                                    <p:anim calcmode="lin" valueType="num">
                                      <p:cBhvr additive="base">
                                        <p:cTn id="73" dur="500" fill="hold"/>
                                        <p:tgtEl>
                                          <p:spTgt spid="4">
                                            <p:txEl>
                                              <p:pRg st="13" end="13"/>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4">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à coins arrondis 5"/>
          <p:cNvSpPr/>
          <p:nvPr/>
        </p:nvSpPr>
        <p:spPr>
          <a:xfrm>
            <a:off x="571472" y="3214686"/>
            <a:ext cx="6643734" cy="35719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space réservé du contenu 2"/>
          <p:cNvSpPr txBox="1">
            <a:spLocks/>
          </p:cNvSpPr>
          <p:nvPr/>
        </p:nvSpPr>
        <p:spPr>
          <a:xfrm>
            <a:off x="285783" y="1500174"/>
            <a:ext cx="8929687" cy="4500594"/>
          </a:xfrm>
          <a:prstGeom prst="rect">
            <a:avLst/>
          </a:prstGeom>
        </p:spPr>
        <p:txBody>
          <a:bodyPr vert="horz" lIns="91440" tIns="45720" rIns="91440" bIns="45720" rtlCol="0">
            <a:normAutofit fontScale="62500" lnSpcReduction="20000"/>
          </a:bodyPr>
          <a:lstStyle/>
          <a:p>
            <a:pPr marL="412052" marR="0" lvl="0" indent="0" defTabSz="914400" rtl="0" eaLnBrk="1" fontAlgn="auto" latinLnBrk="0" hangingPunct="1">
              <a:lnSpc>
                <a:spcPct val="100000"/>
              </a:lnSpc>
              <a:spcBef>
                <a:spcPct val="20000"/>
              </a:spcBef>
              <a:spcAft>
                <a:spcPts val="0"/>
              </a:spcAft>
              <a:buClrTx/>
              <a:buSzTx/>
              <a:tabLst/>
              <a:defRPr/>
            </a:pP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1200" b="1" i="0" u="none" strike="noStrike" kern="1200" cap="none" spc="0" normalizeH="0" baseline="0" noProof="0" dirty="0" smtClean="0">
                <a:ln>
                  <a:noFill/>
                </a:ln>
                <a:solidFill>
                  <a:schemeClr val="tx2"/>
                </a:solidFill>
                <a:effectLst/>
                <a:uLnTx/>
                <a:uFillTx/>
                <a:latin typeface="+mn-lt"/>
                <a:ea typeface="+mn-ea"/>
                <a:cs typeface="+mn-cs"/>
              </a:rPr>
              <a:t>	</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1200" b="1" i="0" u="none" strike="noStrike" kern="1200" cap="none" spc="0" normalizeH="0" baseline="0" noProof="0" dirty="0" smtClean="0">
                <a:ln>
                  <a:noFill/>
                </a:ln>
                <a:solidFill>
                  <a:schemeClr val="tx2"/>
                </a:solidFill>
                <a:effectLst/>
                <a:uLnTx/>
                <a:uFillTx/>
                <a:latin typeface="+mn-lt"/>
                <a:ea typeface="+mn-ea"/>
                <a:cs typeface="+mn-cs"/>
              </a:rPr>
              <a:t>	</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3200" b="1" i="0" u="sng"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strike="noStrike" kern="1200" cap="none" spc="0" normalizeH="0" baseline="0" noProof="0" dirty="0" smtClean="0">
                <a:ln>
                  <a:noFill/>
                </a:ln>
                <a:solidFill>
                  <a:srgbClr val="FF0000"/>
                </a:solidFill>
                <a:effectLst/>
                <a:uLnTx/>
                <a:uFillTx/>
                <a:latin typeface="+mn-lt"/>
                <a:ea typeface="+mn-ea"/>
                <a:cs typeface="+mn-cs"/>
              </a:rPr>
              <a:t>AIDES A L’INVESTISSEMENT INFRASTRUCTURES Recherche</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Aide à l’Investissement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(corporel</a:t>
            </a:r>
            <a:r>
              <a:rPr kumimoji="0" lang="fr-FR" sz="3200" b="0" i="0" u="none" strike="noStrike" kern="1200" cap="none" spc="0" normalizeH="0" noProof="0" dirty="0" smtClean="0">
                <a:ln>
                  <a:noFill/>
                </a:ln>
                <a:solidFill>
                  <a:schemeClr val="tx2"/>
                </a:solidFill>
                <a:effectLst/>
                <a:uLnTx/>
                <a:uFillTx/>
                <a:latin typeface="+mn-lt"/>
                <a:ea typeface="+mn-ea"/>
                <a:cs typeface="+mn-cs"/>
              </a:rPr>
              <a:t> et incorporel) </a:t>
            </a:r>
            <a:r>
              <a:rPr kumimoji="0" lang="fr-FR" sz="3200" b="1" i="1" u="none" strike="noStrike" kern="1200" cap="none" spc="0" normalizeH="0" noProof="0" dirty="0" smtClean="0">
                <a:ln>
                  <a:noFill/>
                </a:ln>
                <a:solidFill>
                  <a:srgbClr val="FF0000"/>
                </a:solidFill>
                <a:effectLst/>
                <a:uLnTx/>
                <a:uFillTx/>
                <a:latin typeface="+mn-lt"/>
                <a:ea typeface="+mn-ea"/>
                <a:cs typeface="+mn-cs"/>
              </a:rPr>
              <a:t>pas de fonctionnement</a:t>
            </a:r>
            <a:endParaRPr kumimoji="0" lang="fr-FR" sz="3200" b="1" i="1" u="none" strike="noStrike" kern="1200" cap="none" spc="0" normalizeH="0" baseline="0" noProof="0" dirty="0" smtClean="0">
              <a:ln>
                <a:noFill/>
              </a:ln>
              <a:solidFill>
                <a:srgbClr val="FF0000"/>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Obligation de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comptabilité séparée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si activité économique et non économique dans l’infrastructure</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Prestations offertes aux conditions du marché</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Infrastructures ouvertes à toutes les entreprises</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les entreprises qui ont financé à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10%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l’infra peuvent y avoir un accès privilégié</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50%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d’aide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sur les coûts d’actifs corporels/incorporels</a:t>
            </a:r>
          </a:p>
          <a:p>
            <a:pPr marL="412052" marR="0" lvl="0" indent="0" defTabSz="914400" rtl="0" eaLnBrk="1" fontAlgn="auto" latinLnBrk="0" hangingPunct="1">
              <a:lnSpc>
                <a:spcPct val="100000"/>
              </a:lnSpc>
              <a:spcBef>
                <a:spcPct val="20000"/>
              </a:spcBef>
              <a:spcAft>
                <a:spcPts val="0"/>
              </a:spcAft>
              <a:buClrTx/>
              <a:buSzTx/>
              <a:tabLst/>
              <a:defRPr/>
            </a:pPr>
            <a:r>
              <a:rPr lang="fr-FR" sz="3200" b="1" i="1" dirty="0" smtClean="0">
                <a:solidFill>
                  <a:srgbClr val="FF0000"/>
                </a:solidFill>
              </a:rPr>
              <a:t>-&gt; Pas de répercussion des aides aux entreprises utilisatrices de l’infra</a:t>
            </a:r>
            <a:endParaRPr kumimoji="0" lang="fr-FR" sz="3200" b="1" i="1" strike="noStrike" kern="1200" cap="none" spc="0" normalizeH="0" baseline="0" noProof="0" dirty="0" smtClean="0">
              <a:ln>
                <a:noFill/>
              </a:ln>
              <a:solidFill>
                <a:srgbClr val="FF0000"/>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RDI (4)</a:t>
            </a:r>
            <a:endParaRPr lang="fr-FR" sz="3600" b="1" dirty="0">
              <a:latin typeface="Arial" pitchFamily="34" charset="0"/>
              <a:cs typeface="Arial" pitchFamily="34" charset="0"/>
            </a:endParaRPr>
          </a:p>
        </p:txBody>
      </p:sp>
      <p:graphicFrame>
        <p:nvGraphicFramePr>
          <p:cNvPr id="5" name="Object 2"/>
          <p:cNvGraphicFramePr>
            <a:graphicFrameLocks noChangeAspect="1"/>
          </p:cNvGraphicFramePr>
          <p:nvPr>
            <p:extLst>
              <p:ext uri="{D42A27DB-BD31-4B8C-83A1-F6EECF244321}">
                <p14:modId xmlns:p14="http://schemas.microsoft.com/office/powerpoint/2010/main" val="659280918"/>
              </p:ext>
            </p:extLst>
          </p:nvPr>
        </p:nvGraphicFramePr>
        <p:xfrm>
          <a:off x="432016" y="1214422"/>
          <a:ext cx="8561171" cy="1857387"/>
        </p:xfrm>
        <a:graphic>
          <a:graphicData uri="http://schemas.openxmlformats.org/presentationml/2006/ole">
            <mc:AlternateContent xmlns:mc="http://schemas.openxmlformats.org/markup-compatibility/2006">
              <mc:Choice xmlns:v="urn:schemas-microsoft-com:vml" Requires="v">
                <p:oleObj spid="_x0000_s104544" name="Worksheet" r:id="rId3" imgW="5505515" imgH="1190677" progId="Excel.Sheet.8">
                  <p:link updateAutomatic="1"/>
                </p:oleObj>
              </mc:Choice>
              <mc:Fallback>
                <p:oleObj name="Worksheet" r:id="rId3" imgW="5505515" imgH="1190677" progId="Excel.Sheet.8">
                  <p:link updateAutomatic="1"/>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016" y="1214422"/>
                        <a:ext cx="8561171" cy="185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9" name="Espace réservé du pied de page 8"/>
          <p:cNvSpPr>
            <a:spLocks noGrp="1"/>
          </p:cNvSpPr>
          <p:nvPr>
            <p:ph type="ftr" sz="quarter" idx="11"/>
          </p:nvPr>
        </p:nvSpPr>
        <p:spPr/>
        <p:txBody>
          <a:bodyPr/>
          <a:lstStyle/>
          <a:p>
            <a:r>
              <a:rPr lang="fr-FR" smtClean="0"/>
              <a:t>JP Bove www.fcae.eu</a:t>
            </a:r>
            <a:endParaRPr lang="fr-FR"/>
          </a:p>
        </p:txBody>
      </p:sp>
      <p:sp>
        <p:nvSpPr>
          <p:cNvPr id="10" name="Rectangle à coins arrondis 9"/>
          <p:cNvSpPr/>
          <p:nvPr/>
        </p:nvSpPr>
        <p:spPr>
          <a:xfrm>
            <a:off x="1500166" y="785794"/>
            <a:ext cx="3071834" cy="35719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b="1" dirty="0" smtClean="0">
                <a:solidFill>
                  <a:srgbClr val="FF0000"/>
                </a:solidFill>
              </a:rPr>
              <a:t>PROJETS DE RDI (suite)</a:t>
            </a:r>
            <a:endParaRPr lang="fr-FR" b="1" dirty="0">
              <a:solidFill>
                <a:srgbClr val="FF0000"/>
              </a:solidFill>
            </a:endParaRPr>
          </a:p>
        </p:txBody>
      </p:sp>
      <p:sp>
        <p:nvSpPr>
          <p:cNvPr id="11" name="Espace réservé du numéro de diapositive 10"/>
          <p:cNvSpPr>
            <a:spLocks noGrp="1"/>
          </p:cNvSpPr>
          <p:nvPr>
            <p:ph type="sldNum" sz="quarter" idx="12"/>
          </p:nvPr>
        </p:nvSpPr>
        <p:spPr/>
        <p:txBody>
          <a:bodyPr/>
          <a:lstStyle/>
          <a:p>
            <a:fld id="{2B825D18-8F47-4676-AC87-C8BC662B5306}" type="slidenum">
              <a:rPr lang="fr-FR" smtClean="0"/>
              <a:pPr/>
              <a:t>38</a:t>
            </a:fld>
            <a:endParaRPr lang="fr-FR"/>
          </a:p>
        </p:txBody>
      </p:sp>
      <p:sp>
        <p:nvSpPr>
          <p:cNvPr id="2" name="Espace réservé de la date 1"/>
          <p:cNvSpPr>
            <a:spLocks noGrp="1"/>
          </p:cNvSpPr>
          <p:nvPr>
            <p:ph type="dt" sz="half" idx="10"/>
          </p:nvPr>
        </p:nvSpPr>
        <p:spPr/>
        <p:txBody>
          <a:bodyPr/>
          <a:lstStyle/>
          <a:p>
            <a:fld id="{BF79DD1A-FEBE-514A-A520-3CA3E0921F97}"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anim calcmode="lin" valueType="num">
                                      <p:cBhvr additive="base">
                                        <p:cTn id="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anim calcmode="lin" valueType="num">
                                      <p:cBhvr additive="base">
                                        <p:cTn id="1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anim calcmode="lin" valueType="num">
                                      <p:cBhvr additive="base">
                                        <p:cTn id="2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0-#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8" end="8"/>
                                            </p:txEl>
                                          </p:spTgt>
                                        </p:tgtEl>
                                        <p:attrNameLst>
                                          <p:attrName>style.visibility</p:attrName>
                                        </p:attrNameLst>
                                      </p:cBhvr>
                                      <p:to>
                                        <p:strVal val="visible"/>
                                      </p:to>
                                    </p:set>
                                    <p:anim calcmode="lin" valueType="num">
                                      <p:cBhvr additive="base">
                                        <p:cTn id="37"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anim calcmode="lin" valueType="num">
                                      <p:cBhvr additive="base">
                                        <p:cTn id="43"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10" end="10"/>
                                            </p:txEl>
                                          </p:spTgt>
                                        </p:tgtEl>
                                        <p:attrNameLst>
                                          <p:attrName>style.visibility</p:attrName>
                                        </p:attrNameLst>
                                      </p:cBhvr>
                                      <p:to>
                                        <p:strVal val="visible"/>
                                      </p:to>
                                    </p:set>
                                    <p:anim calcmode="lin" valueType="num">
                                      <p:cBhvr additive="base">
                                        <p:cTn id="49"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11" end="11"/>
                                            </p:txEl>
                                          </p:spTgt>
                                        </p:tgtEl>
                                        <p:attrNameLst>
                                          <p:attrName>style.visibility</p:attrName>
                                        </p:attrNameLst>
                                      </p:cBhvr>
                                      <p:to>
                                        <p:strVal val="visible"/>
                                      </p:to>
                                    </p:set>
                                    <p:anim calcmode="lin" valueType="num">
                                      <p:cBhvr additive="base">
                                        <p:cTn id="55"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txEl>
                                              <p:pRg st="12" end="12"/>
                                            </p:txEl>
                                          </p:spTgt>
                                        </p:tgtEl>
                                        <p:attrNameLst>
                                          <p:attrName>style.visibility</p:attrName>
                                        </p:attrNameLst>
                                      </p:cBhvr>
                                      <p:to>
                                        <p:strVal val="visible"/>
                                      </p:to>
                                    </p:set>
                                    <p:anim calcmode="lin" valueType="num">
                                      <p:cBhvr additive="base">
                                        <p:cTn id="61"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txEl>
                                              <p:pRg st="13" end="13"/>
                                            </p:txEl>
                                          </p:spTgt>
                                        </p:tgtEl>
                                        <p:attrNameLst>
                                          <p:attrName>style.visibility</p:attrName>
                                        </p:attrNameLst>
                                      </p:cBhvr>
                                      <p:to>
                                        <p:strVal val="visible"/>
                                      </p:to>
                                    </p:set>
                                    <p:anim calcmode="lin" valueType="num">
                                      <p:cBhvr additive="base">
                                        <p:cTn id="67" dur="500" fill="hold"/>
                                        <p:tgtEl>
                                          <p:spTgt spid="4">
                                            <p:txEl>
                                              <p:pRg st="13" end="13"/>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0"/>
                                        </p:tgtEl>
                                        <p:attrNameLst>
                                          <p:attrName>style.visibility</p:attrName>
                                        </p:attrNameLst>
                                      </p:cBhvr>
                                      <p:to>
                                        <p:strVal val="visible"/>
                                      </p:to>
                                    </p:set>
                                    <p:anim calcmode="lin" valueType="num">
                                      <p:cBhvr additive="base">
                                        <p:cTn id="73" dur="500" fill="hold"/>
                                        <p:tgtEl>
                                          <p:spTgt spid="10"/>
                                        </p:tgtEl>
                                        <p:attrNameLst>
                                          <p:attrName>ppt_x</p:attrName>
                                        </p:attrNameLst>
                                      </p:cBhvr>
                                      <p:tavLst>
                                        <p:tav tm="0">
                                          <p:val>
                                            <p:strVal val="0-#ppt_w/2"/>
                                          </p:val>
                                        </p:tav>
                                        <p:tav tm="100000">
                                          <p:val>
                                            <p:strVal val="#ppt_x"/>
                                          </p:val>
                                        </p:tav>
                                      </p:tavLst>
                                    </p:anim>
                                    <p:anim calcmode="lin" valueType="num">
                                      <p:cBhvr additive="base">
                                        <p:cTn id="74"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uiExpand="1" build="p"/>
      <p:bldP spid="1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RDI (5) – Aides aux pôles d’innovation</a:t>
            </a:r>
            <a:endParaRPr lang="fr-FR" sz="3600" b="1" dirty="0">
              <a:latin typeface="Arial" pitchFamily="34" charset="0"/>
              <a:cs typeface="Arial" pitchFamily="34" charset="0"/>
            </a:endParaRPr>
          </a:p>
        </p:txBody>
      </p:sp>
      <p:sp>
        <p:nvSpPr>
          <p:cNvPr id="4" name="Espace réservé du contenu 2"/>
          <p:cNvSpPr txBox="1">
            <a:spLocks/>
          </p:cNvSpPr>
          <p:nvPr/>
        </p:nvSpPr>
        <p:spPr>
          <a:xfrm>
            <a:off x="285720" y="1285860"/>
            <a:ext cx="8842405" cy="4714908"/>
          </a:xfrm>
          <a:prstGeom prst="rect">
            <a:avLst/>
          </a:prstGeom>
        </p:spPr>
        <p:txBody>
          <a:bodyPr vert="horz" lIns="91440" tIns="45720" rIns="91440" bIns="45720" rtlCol="0">
            <a:normAutofit fontScale="70000" lnSpcReduction="20000"/>
          </a:bodyPr>
          <a:lstStyle/>
          <a:p>
            <a:pPr marL="583502" marR="0" lvl="0" indent="-514350" defTabSz="914400" rtl="0" eaLnBrk="1" fontAlgn="auto" latinLnBrk="0" hangingPunct="1">
              <a:lnSpc>
                <a:spcPct val="100000"/>
              </a:lnSpc>
              <a:spcBef>
                <a:spcPct val="20000"/>
              </a:spcBef>
              <a:spcAft>
                <a:spcPts val="0"/>
              </a:spcAft>
              <a:buClrTx/>
              <a:buSzTx/>
              <a:buFontTx/>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Aides non limitées aux « pôles de compétitivité » français</a:t>
            </a:r>
          </a:p>
          <a:p>
            <a:pPr marL="583502" marR="0" lvl="0" indent="-514350" defTabSz="914400" rtl="0" eaLnBrk="1" fontAlgn="auto" latinLnBrk="0" hangingPunct="1">
              <a:lnSpc>
                <a:spcPct val="100000"/>
              </a:lnSpc>
              <a:spcBef>
                <a:spcPct val="20000"/>
              </a:spcBef>
              <a:spcAft>
                <a:spcPts val="0"/>
              </a:spcAft>
              <a:buClrTx/>
              <a:buSzTx/>
              <a:buFontTx/>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Aides à la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personne morale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gestionnaire du pôle</a:t>
            </a:r>
          </a:p>
          <a:p>
            <a:pPr marL="583502" marR="0" lvl="0" indent="-514350" defTabSz="914400" rtl="0" eaLnBrk="1" fontAlgn="auto" latinLnBrk="0" hangingPunct="1">
              <a:lnSpc>
                <a:spcPct val="100000"/>
              </a:lnSpc>
              <a:spcBef>
                <a:spcPct val="20000"/>
              </a:spcBef>
              <a:spcAft>
                <a:spcPts val="0"/>
              </a:spcAft>
              <a:buClrTx/>
              <a:buSzTx/>
              <a:buFontTx/>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Accès aux locaux et aux activités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fourni sur une base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transparente et non discriminatoire</a:t>
            </a:r>
          </a:p>
          <a:p>
            <a:pPr marL="583502" marR="0" lvl="0" indent="-514350" defTabSz="914400" rtl="0" eaLnBrk="1" fontAlgn="auto" latinLnBrk="0" hangingPunct="1">
              <a:lnSpc>
                <a:spcPct val="100000"/>
              </a:lnSpc>
              <a:spcBef>
                <a:spcPct val="20000"/>
              </a:spcBef>
              <a:spcAft>
                <a:spcPts val="0"/>
              </a:spcAft>
              <a:buClrTx/>
              <a:buSzTx/>
              <a:buFontTx/>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Les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redevances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pour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accès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aux installations sont aux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conditions du marché</a:t>
            </a:r>
          </a:p>
          <a:p>
            <a:pPr marL="583502" lvl="0" indent="-514350">
              <a:spcBef>
                <a:spcPct val="20000"/>
              </a:spcBef>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Aides à l’investissement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matériel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50%</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5%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AFR C et +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15%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en</a:t>
            </a:r>
            <a:r>
              <a:rPr kumimoji="0" lang="fr-FR" sz="3200" b="1" i="0" u="none" strike="noStrike" kern="1200" cap="none" spc="0" normalizeH="0" noProof="0" dirty="0" smtClean="0">
                <a:ln>
                  <a:noFill/>
                </a:ln>
                <a:solidFill>
                  <a:schemeClr val="tx2"/>
                </a:solidFill>
                <a:effectLst/>
                <a:uLnTx/>
                <a:uFillTx/>
                <a:latin typeface="+mn-lt"/>
                <a:ea typeface="+mn-ea"/>
                <a:cs typeface="+mn-cs"/>
              </a:rPr>
              <a:t> </a:t>
            </a:r>
            <a:r>
              <a:rPr lang="fr-FR" sz="3200" b="1" dirty="0" smtClean="0">
                <a:solidFill>
                  <a:schemeClr val="tx2"/>
                </a:solidFill>
              </a:rPr>
              <a:t>AFR A</a:t>
            </a:r>
            <a:endParaRPr kumimoji="0" lang="fr-FR" sz="3200" b="1" i="0" u="none" strike="noStrike" kern="1200" cap="none" spc="0" normalizeH="0" baseline="0" noProof="0" dirty="0" smtClean="0">
              <a:ln>
                <a:noFill/>
              </a:ln>
              <a:solidFill>
                <a:srgbClr val="FF0000"/>
              </a:solidFill>
              <a:effectLst/>
              <a:uLnTx/>
              <a:uFillTx/>
              <a:latin typeface="+mn-lt"/>
              <a:ea typeface="+mn-ea"/>
              <a:cs typeface="+mn-cs"/>
            </a:endParaRPr>
          </a:p>
          <a:p>
            <a:pPr marL="583502" marR="0" lvl="0" indent="-514350" defTabSz="914400" rtl="0" eaLnBrk="1" fontAlgn="auto" latinLnBrk="0" hangingPunct="1">
              <a:lnSpc>
                <a:spcPct val="100000"/>
              </a:lnSpc>
              <a:spcBef>
                <a:spcPct val="20000"/>
              </a:spcBef>
              <a:spcAft>
                <a:spcPts val="0"/>
              </a:spcAft>
              <a:buClrTx/>
              <a:buSzTx/>
              <a:buFontTx/>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Coûts éligibles actifs corporels incorporels </a:t>
            </a:r>
          </a:p>
          <a:p>
            <a:pPr marL="583502" marR="0" lvl="0" indent="-51435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1300" b="1" i="0" u="none" strike="noStrike" kern="1200" cap="none" spc="0" normalizeH="0" baseline="0" noProof="0" dirty="0" smtClean="0">
                <a:ln>
                  <a:noFill/>
                </a:ln>
                <a:solidFill>
                  <a:schemeClr val="tx2"/>
                </a:solidFill>
                <a:effectLst/>
                <a:uLnTx/>
                <a:uFillTx/>
                <a:latin typeface="+mn-lt"/>
                <a:ea typeface="+mn-ea"/>
                <a:cs typeface="+mn-cs"/>
              </a:rPr>
              <a:t>	</a:t>
            </a:r>
          </a:p>
          <a:p>
            <a:pPr marL="583502" marR="0" lvl="0" indent="-51435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Aides au fonctionnement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octroyées  pour 10 ans</a:t>
            </a:r>
          </a:p>
          <a:p>
            <a:pPr marL="583502" marR="0" lvl="0" indent="-514350" defTabSz="914400" rtl="0" eaLnBrk="1" fontAlgn="auto" latinLnBrk="0" hangingPunct="1">
              <a:lnSpc>
                <a:spcPct val="100000"/>
              </a:lnSpc>
              <a:spcBef>
                <a:spcPct val="20000"/>
              </a:spcBef>
              <a:spcAft>
                <a:spcPts val="0"/>
              </a:spcAft>
              <a:buClrTx/>
              <a:buSzTx/>
              <a:buFontTx/>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Couts éligibles: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gestion et animation du pôle, services de soutien, organisation de formation, ateliers conférences, transferts de technologie, travail en réseau etc.</a:t>
            </a:r>
          </a:p>
          <a:p>
            <a:pPr marL="583502" marR="0" lvl="0" indent="-514350" defTabSz="914400" rtl="0" eaLnBrk="1" fontAlgn="auto" latinLnBrk="0" hangingPunct="1">
              <a:lnSpc>
                <a:spcPct val="100000"/>
              </a:lnSpc>
              <a:spcBef>
                <a:spcPct val="20000"/>
              </a:spcBef>
              <a:spcAft>
                <a:spcPts val="0"/>
              </a:spcAft>
              <a:buClrTx/>
              <a:buSzTx/>
              <a:buFontTx/>
              <a:buChar char="-"/>
              <a:tabLst/>
              <a:defRPr/>
            </a:pPr>
            <a:r>
              <a:rPr kumimoji="0" lang="fr-FR" sz="3200" b="1" i="0" u="none" strike="noStrike" kern="1200" cap="none" spc="0" normalizeH="0" baseline="0" noProof="0" dirty="0" smtClean="0">
                <a:ln>
                  <a:noFill/>
                </a:ln>
                <a:solidFill>
                  <a:srgbClr val="FF0000"/>
                </a:solidFill>
                <a:effectLst/>
                <a:uLnTx/>
                <a:uFillTx/>
                <a:latin typeface="+mn-lt"/>
                <a:ea typeface="+mn-ea"/>
                <a:cs typeface="+mn-cs"/>
              </a:rPr>
              <a:t>50%</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pour une période maxi de 10 ans </a:t>
            </a:r>
          </a:p>
          <a:p>
            <a:pPr marL="583502" marR="0" lvl="0" indent="-514350" defTabSz="914400" rtl="0" eaLnBrk="1" fontAlgn="auto" latinLnBrk="0" hangingPunct="1">
              <a:lnSpc>
                <a:spcPct val="100000"/>
              </a:lnSpc>
              <a:spcBef>
                <a:spcPct val="20000"/>
              </a:spcBef>
              <a:spcAft>
                <a:spcPts val="0"/>
              </a:spcAft>
              <a:buClrTx/>
              <a:buSzTx/>
              <a:buFontTx/>
              <a:buChar char="-"/>
              <a:tabLst/>
              <a:defRPr/>
            </a:pPr>
            <a:r>
              <a:rPr kumimoji="0" lang="fr-FR" sz="3200" b="0" i="1" u="sng" strike="noStrike" kern="1200" cap="none" spc="0" normalizeH="0" baseline="0" noProof="0" dirty="0" smtClean="0">
                <a:ln>
                  <a:noFill/>
                </a:ln>
                <a:solidFill>
                  <a:srgbClr val="FF0000"/>
                </a:solidFill>
                <a:effectLst/>
                <a:uLnTx/>
                <a:uFillTx/>
                <a:latin typeface="+mn-lt"/>
                <a:ea typeface="+mn-ea"/>
                <a:cs typeface="+mn-cs"/>
              </a:rPr>
              <a:t>(Nb: cela</a:t>
            </a:r>
            <a:r>
              <a:rPr kumimoji="0" lang="fr-FR" sz="3200" b="0" i="1" u="sng" strike="noStrike" kern="1200" cap="none" spc="0" normalizeH="0" noProof="0" dirty="0" smtClean="0">
                <a:ln>
                  <a:noFill/>
                </a:ln>
                <a:solidFill>
                  <a:srgbClr val="FF0000"/>
                </a:solidFill>
                <a:effectLst/>
                <a:uLnTx/>
                <a:uFillTx/>
                <a:latin typeface="+mn-lt"/>
                <a:ea typeface="+mn-ea"/>
                <a:cs typeface="+mn-cs"/>
              </a:rPr>
              <a:t> ne limite </a:t>
            </a:r>
            <a:r>
              <a:rPr kumimoji="0" lang="fr-FR" sz="3200" b="0" i="1" u="sng" strike="noStrike" kern="1200" cap="none" spc="0" normalizeH="0" baseline="0" noProof="0" dirty="0" smtClean="0">
                <a:ln>
                  <a:noFill/>
                </a:ln>
                <a:solidFill>
                  <a:srgbClr val="FF0000"/>
                </a:solidFill>
                <a:effectLst/>
                <a:uLnTx/>
                <a:uFillTx/>
                <a:latin typeface="+mn-lt"/>
                <a:ea typeface="+mn-ea"/>
                <a:cs typeface="+mn-cs"/>
              </a:rPr>
              <a:t>pas les aides aux 10 premières années)</a:t>
            </a: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39</a:t>
            </a:fld>
            <a:endParaRPr lang="fr-FR"/>
          </a:p>
        </p:txBody>
      </p:sp>
      <p:sp>
        <p:nvSpPr>
          <p:cNvPr id="2" name="Espace réservé de la date 1"/>
          <p:cNvSpPr>
            <a:spLocks noGrp="1"/>
          </p:cNvSpPr>
          <p:nvPr>
            <p:ph type="dt" sz="half" idx="10"/>
          </p:nvPr>
        </p:nvSpPr>
        <p:spPr/>
        <p:txBody>
          <a:bodyPr/>
          <a:lstStyle/>
          <a:p>
            <a:fld id="{60828390-8411-6142-B178-157B9D319DBC}"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8" end="8"/>
                                            </p:txEl>
                                          </p:spTgt>
                                        </p:tgtEl>
                                        <p:attrNameLst>
                                          <p:attrName>style.visibility</p:attrName>
                                        </p:attrNameLst>
                                      </p:cBhvr>
                                      <p:to>
                                        <p:strVal val="visible"/>
                                      </p:to>
                                    </p:set>
                                    <p:anim calcmode="lin" valueType="num">
                                      <p:cBhvr additive="base">
                                        <p:cTn id="5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txEl>
                                              <p:pRg st="9" end="9"/>
                                            </p:txEl>
                                          </p:spTgt>
                                        </p:tgtEl>
                                        <p:attrNameLst>
                                          <p:attrName>style.visibility</p:attrName>
                                        </p:attrNameLst>
                                      </p:cBhvr>
                                      <p:to>
                                        <p:strVal val="visible"/>
                                      </p:to>
                                    </p:set>
                                    <p:anim calcmode="lin" valueType="num">
                                      <p:cBhvr additive="base">
                                        <p:cTn id="61"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txEl>
                                              <p:pRg st="10" end="10"/>
                                            </p:txEl>
                                          </p:spTgt>
                                        </p:tgtEl>
                                        <p:attrNameLst>
                                          <p:attrName>style.visibility</p:attrName>
                                        </p:attrNameLst>
                                      </p:cBhvr>
                                      <p:to>
                                        <p:strVal val="visible"/>
                                      </p:to>
                                    </p:set>
                                    <p:anim calcmode="lin" valueType="num">
                                      <p:cBhvr additive="base">
                                        <p:cTn id="67"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2844" y="714356"/>
            <a:ext cx="7286676" cy="500066"/>
          </a:xfrm>
        </p:spPr>
        <p:txBody>
          <a:bodyPr>
            <a:normAutofit fontScale="90000"/>
          </a:bodyPr>
          <a:lstStyle/>
          <a:p>
            <a:r>
              <a:rPr lang="fr-FR" dirty="0" smtClean="0"/>
              <a:t>Les PRINCIPALES </a:t>
            </a:r>
            <a:r>
              <a:rPr lang="fr-FR" dirty="0" err="1" smtClean="0"/>
              <a:t>categories</a:t>
            </a:r>
            <a:r>
              <a:rPr lang="fr-FR" dirty="0" smtClean="0"/>
              <a:t> d’aide</a:t>
            </a:r>
            <a:endParaRPr lang="fr-FR" dirty="0"/>
          </a:p>
        </p:txBody>
      </p:sp>
      <p:sp>
        <p:nvSpPr>
          <p:cNvPr id="3" name="Rectangle 3"/>
          <p:cNvSpPr txBox="1">
            <a:spLocks noChangeArrowheads="1"/>
          </p:cNvSpPr>
          <p:nvPr/>
        </p:nvSpPr>
        <p:spPr>
          <a:xfrm>
            <a:off x="500034" y="1643050"/>
            <a:ext cx="8572528" cy="4071966"/>
          </a:xfrm>
          <a:prstGeom prst="rect">
            <a:avLst/>
          </a:prstGeom>
        </p:spPr>
        <p:txBody>
          <a:bodyPr vert="horz" lIns="91440" tIns="45720" rIns="91440" bIns="45720" rtlCol="0">
            <a:normAutofit/>
          </a:bodyPr>
          <a:lstStyle/>
          <a:p>
            <a:pPr marL="0" marR="0" lvl="0" indent="0" defTabSz="914400" rtl="0" eaLnBrk="1" fontAlgn="auto" latinLnBrk="0" hangingPunct="1">
              <a:lnSpc>
                <a:spcPct val="80000"/>
              </a:lnSpc>
              <a:spcBef>
                <a:spcPct val="20000"/>
              </a:spcBef>
              <a:spcAft>
                <a:spcPts val="0"/>
              </a:spcAft>
              <a:buClrTx/>
              <a:buSzTx/>
              <a:buFont typeface="Arial" pitchFamily="34" charset="0"/>
              <a:buChar char="•"/>
              <a:tabLst/>
              <a:defRPr/>
            </a:pPr>
            <a:r>
              <a:rPr lang="fr-FR" sz="2400" b="1" dirty="0" smtClean="0">
                <a:solidFill>
                  <a:schemeClr val="tx2"/>
                </a:solidFill>
              </a:rPr>
              <a:t> 1) Les aides « de </a:t>
            </a:r>
            <a:r>
              <a:rPr lang="fr-FR" sz="2400" b="1" dirty="0" err="1" smtClean="0">
                <a:solidFill>
                  <a:schemeClr val="tx2"/>
                </a:solidFill>
              </a:rPr>
              <a:t>minimis</a:t>
            </a:r>
            <a:r>
              <a:rPr lang="fr-FR" sz="2400" b="1" dirty="0" smtClean="0">
                <a:solidFill>
                  <a:schemeClr val="tx2"/>
                </a:solidFill>
              </a:rPr>
              <a:t> » </a:t>
            </a:r>
          </a:p>
          <a:p>
            <a:pPr marL="0" marR="0" lvl="0" indent="0" defTabSz="914400" rtl="0" eaLnBrk="1" fontAlgn="auto" latinLnBrk="0" hangingPunct="1">
              <a:lnSpc>
                <a:spcPct val="80000"/>
              </a:lnSpc>
              <a:spcBef>
                <a:spcPct val="20000"/>
              </a:spcBef>
              <a:spcAft>
                <a:spcPts val="0"/>
              </a:spcAft>
              <a:buClrTx/>
              <a:buSzTx/>
              <a:buFont typeface="Arial" pitchFamily="34" charset="0"/>
              <a:buChar char="•"/>
              <a:tabLst/>
              <a:defRPr/>
            </a:pPr>
            <a:r>
              <a:rPr lang="fr-FR" sz="2400" b="1" dirty="0" smtClean="0">
                <a:solidFill>
                  <a:schemeClr val="tx2"/>
                </a:solidFill>
              </a:rPr>
              <a:t> 2) Les aides à l’investissement : AFR et PME (actions collectives)</a:t>
            </a:r>
          </a:p>
          <a:p>
            <a:pPr marL="0" marR="0" lvl="0" indent="0"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fr-FR" sz="2400" b="1" i="0" strike="noStrike" kern="1200" cap="none" spc="0" normalizeH="0" baseline="0" noProof="0" dirty="0" smtClean="0">
                <a:ln>
                  <a:noFill/>
                </a:ln>
                <a:solidFill>
                  <a:schemeClr val="tx2"/>
                </a:solidFill>
                <a:effectLst/>
                <a:uLnTx/>
                <a:uFillTx/>
                <a:latin typeface="+mn-lt"/>
                <a:ea typeface="+mn-ea"/>
                <a:cs typeface="+mn-cs"/>
              </a:rPr>
              <a:t> 3) Les aides à la RDI</a:t>
            </a:r>
          </a:p>
          <a:p>
            <a:pPr>
              <a:lnSpc>
                <a:spcPct val="80000"/>
              </a:lnSpc>
              <a:spcBef>
                <a:spcPct val="20000"/>
              </a:spcBef>
              <a:buFont typeface="Arial" pitchFamily="34" charset="0"/>
              <a:buChar char="•"/>
              <a:defRPr/>
            </a:pPr>
            <a:r>
              <a:rPr lang="fr-FR" sz="2400" b="1" dirty="0" smtClean="0">
                <a:solidFill>
                  <a:schemeClr val="tx2"/>
                </a:solidFill>
              </a:rPr>
              <a:t> 4) Les aides à l’environnement et l’énergie</a:t>
            </a:r>
          </a:p>
          <a:p>
            <a:pPr>
              <a:lnSpc>
                <a:spcPct val="80000"/>
              </a:lnSpc>
              <a:spcBef>
                <a:spcPct val="20000"/>
              </a:spcBef>
              <a:buFont typeface="Arial" pitchFamily="34" charset="0"/>
              <a:buChar char="•"/>
              <a:defRPr/>
            </a:pPr>
            <a:r>
              <a:rPr kumimoji="0" lang="fr-FR" sz="2400" b="1" i="0" strike="noStrike" kern="1200" cap="none" spc="0" normalizeH="0" noProof="0" dirty="0" smtClean="0">
                <a:ln>
                  <a:noFill/>
                </a:ln>
                <a:solidFill>
                  <a:schemeClr val="tx2"/>
                </a:solidFill>
                <a:effectLst/>
                <a:uLnTx/>
                <a:uFillTx/>
                <a:latin typeface="+mn-lt"/>
                <a:ea typeface="+mn-ea"/>
                <a:cs typeface="+mn-cs"/>
              </a:rPr>
              <a:t> 5) </a:t>
            </a:r>
            <a:r>
              <a:rPr lang="fr-FR" sz="2400" b="1" dirty="0" smtClean="0">
                <a:solidFill>
                  <a:schemeClr val="tx2"/>
                </a:solidFill>
              </a:rPr>
              <a:t>Les aides au financement des risques</a:t>
            </a:r>
          </a:p>
          <a:p>
            <a:pPr marL="0" marR="0" lvl="0" indent="0" defTabSz="914400" rtl="0" eaLnBrk="1" fontAlgn="auto" latinLnBrk="0" hangingPunct="1">
              <a:lnSpc>
                <a:spcPct val="80000"/>
              </a:lnSpc>
              <a:spcBef>
                <a:spcPct val="20000"/>
              </a:spcBef>
              <a:spcAft>
                <a:spcPts val="0"/>
              </a:spcAft>
              <a:buClrTx/>
              <a:buSzTx/>
              <a:buFont typeface="Arial" pitchFamily="34" charset="0"/>
              <a:buChar char="•"/>
              <a:tabLst/>
              <a:defRPr/>
            </a:pPr>
            <a:r>
              <a:rPr lang="fr-FR" sz="2400" b="1" baseline="0" dirty="0" smtClean="0">
                <a:solidFill>
                  <a:schemeClr val="tx2"/>
                </a:solidFill>
              </a:rPr>
              <a:t> 6) Les aides à la formation</a:t>
            </a:r>
          </a:p>
          <a:p>
            <a:pPr marL="0" marR="0" lvl="0" indent="0"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fr-FR" sz="2400" b="1" i="0" strike="noStrike" kern="1200" cap="none" spc="0" normalizeH="0" noProof="0" dirty="0" smtClean="0">
                <a:ln>
                  <a:noFill/>
                </a:ln>
                <a:solidFill>
                  <a:schemeClr val="tx2"/>
                </a:solidFill>
                <a:effectLst/>
                <a:uLnTx/>
                <a:uFillTx/>
                <a:latin typeface="+mn-lt"/>
                <a:ea typeface="+mn-ea"/>
                <a:cs typeface="+mn-cs"/>
              </a:rPr>
              <a:t> </a:t>
            </a:r>
            <a:r>
              <a:rPr lang="fr-FR" sz="2400" b="1" baseline="0" dirty="0" smtClean="0">
                <a:solidFill>
                  <a:schemeClr val="tx2"/>
                </a:solidFill>
              </a:rPr>
              <a:t>7) Les aides à l’embauche de travailleurs défavorisés/handicapés</a:t>
            </a:r>
          </a:p>
          <a:p>
            <a:pPr marL="0" marR="0" lvl="0" indent="0"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fr-FR" sz="2400" b="1" i="0" strike="noStrike" kern="1200" cap="none" spc="0" normalizeH="0" noProof="0" dirty="0" smtClean="0">
                <a:ln>
                  <a:noFill/>
                </a:ln>
                <a:solidFill>
                  <a:schemeClr val="tx2"/>
                </a:solidFill>
                <a:effectLst/>
                <a:uLnTx/>
                <a:uFillTx/>
                <a:latin typeface="+mn-lt"/>
                <a:ea typeface="+mn-ea"/>
                <a:cs typeface="+mn-cs"/>
              </a:rPr>
              <a:t> 8) Les aides aux PME dans les projets de CTE</a:t>
            </a:r>
          </a:p>
          <a:p>
            <a:pPr marL="0" marR="0" lvl="0" indent="0" defTabSz="914400" rtl="0" eaLnBrk="1" fontAlgn="auto" latinLnBrk="0" hangingPunct="1">
              <a:lnSpc>
                <a:spcPct val="80000"/>
              </a:lnSpc>
              <a:spcBef>
                <a:spcPct val="20000"/>
              </a:spcBef>
              <a:spcAft>
                <a:spcPts val="0"/>
              </a:spcAft>
              <a:buClrTx/>
              <a:buSzTx/>
              <a:buFont typeface="Arial" pitchFamily="34" charset="0"/>
              <a:buChar char="•"/>
              <a:tabLst/>
              <a:defRPr/>
            </a:pPr>
            <a:r>
              <a:rPr lang="fr-FR" sz="2400" b="1" dirty="0" smtClean="0">
                <a:solidFill>
                  <a:schemeClr val="tx2"/>
                </a:solidFill>
              </a:rPr>
              <a:t> 9) Les aides aux infrastructures locales</a:t>
            </a:r>
          </a:p>
          <a:p>
            <a:pPr marL="0" marR="0" lvl="0" indent="0"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fr-FR" sz="2400" b="1" i="0" strike="noStrike" kern="1200" cap="none" spc="0" normalizeH="0" noProof="0" dirty="0" smtClean="0">
                <a:ln>
                  <a:noFill/>
                </a:ln>
                <a:solidFill>
                  <a:schemeClr val="tx2"/>
                </a:solidFill>
                <a:effectLst/>
                <a:uLnTx/>
                <a:uFillTx/>
                <a:latin typeface="+mn-lt"/>
                <a:ea typeface="+mn-ea"/>
                <a:cs typeface="+mn-cs"/>
              </a:rPr>
              <a:t> 10) Les aides à la culture et au sport</a:t>
            </a:r>
          </a:p>
          <a:p>
            <a:pPr marL="0" marR="0" lvl="0" indent="0" defTabSz="914400" rtl="0" eaLnBrk="1" fontAlgn="auto" latinLnBrk="0" hangingPunct="1">
              <a:lnSpc>
                <a:spcPct val="80000"/>
              </a:lnSpc>
              <a:spcBef>
                <a:spcPct val="20000"/>
              </a:spcBef>
              <a:spcAft>
                <a:spcPts val="0"/>
              </a:spcAft>
              <a:buClrTx/>
              <a:buSzTx/>
              <a:buFont typeface="Arial" pitchFamily="34" charset="0"/>
              <a:buChar char="•"/>
              <a:tabLst/>
              <a:defRPr/>
            </a:pPr>
            <a:r>
              <a:rPr lang="fr-FR" sz="2400" b="1" dirty="0">
                <a:solidFill>
                  <a:schemeClr val="tx2"/>
                </a:solidFill>
              </a:rPr>
              <a:t> </a:t>
            </a:r>
            <a:r>
              <a:rPr lang="fr-FR" sz="2400" b="1" dirty="0" smtClean="0">
                <a:solidFill>
                  <a:schemeClr val="tx2"/>
                </a:solidFill>
              </a:rPr>
              <a:t>11) Numérique</a:t>
            </a:r>
            <a:endParaRPr kumimoji="0" lang="fr-FR" sz="2400" b="1" i="0" strike="noStrike" kern="1200" cap="none" spc="0" normalizeH="0" noProof="0" dirty="0" smtClean="0">
              <a:ln>
                <a:noFill/>
              </a:ln>
              <a:solidFill>
                <a:schemeClr val="tx2"/>
              </a:solidFill>
              <a:effectLst/>
              <a:uLnTx/>
              <a:uFillTx/>
              <a:latin typeface="+mn-lt"/>
              <a:ea typeface="+mn-ea"/>
              <a:cs typeface="+mn-cs"/>
            </a:endParaRPr>
          </a:p>
        </p:txBody>
      </p:sp>
      <p:sp>
        <p:nvSpPr>
          <p:cNvPr id="4" name="Espace réservé du pied de page 3"/>
          <p:cNvSpPr>
            <a:spLocks noGrp="1"/>
          </p:cNvSpPr>
          <p:nvPr>
            <p:ph type="ftr" sz="quarter" idx="11"/>
          </p:nvPr>
        </p:nvSpPr>
        <p:spPr/>
        <p:txBody>
          <a:bodyPr/>
          <a:lstStyle/>
          <a:p>
            <a:r>
              <a:rPr lang="fr-FR" smtClean="0"/>
              <a:t>JP Bove www.fcae.eu</a:t>
            </a:r>
            <a:endParaRPr lang="fr-FR" dirty="0"/>
          </a:p>
        </p:txBody>
      </p:sp>
      <p:sp>
        <p:nvSpPr>
          <p:cNvPr id="5" name="Espace réservé du numéro de diapositive 4"/>
          <p:cNvSpPr>
            <a:spLocks noGrp="1"/>
          </p:cNvSpPr>
          <p:nvPr>
            <p:ph type="sldNum" sz="quarter" idx="12"/>
          </p:nvPr>
        </p:nvSpPr>
        <p:spPr/>
        <p:txBody>
          <a:bodyPr/>
          <a:lstStyle/>
          <a:p>
            <a:fld id="{2B825D18-8F47-4676-AC87-C8BC662B5306}" type="slidenum">
              <a:rPr lang="fr-FR" smtClean="0"/>
              <a:pPr/>
              <a:t>4</a:t>
            </a:fld>
            <a:endParaRPr lang="fr-FR"/>
          </a:p>
        </p:txBody>
      </p:sp>
      <p:sp>
        <p:nvSpPr>
          <p:cNvPr id="6" name="Espace réservé de la date 5"/>
          <p:cNvSpPr>
            <a:spLocks noGrp="1"/>
          </p:cNvSpPr>
          <p:nvPr>
            <p:ph type="dt" sz="half" idx="10"/>
          </p:nvPr>
        </p:nvSpPr>
        <p:spPr/>
        <p:txBody>
          <a:bodyPr/>
          <a:lstStyle/>
          <a:p>
            <a:fld id="{C9842224-65DB-9B40-A0CD-26D5980D8BC2}" type="datetime1">
              <a:rPr lang="fr-FR" smtClean="0"/>
              <a:t>18/11/2016</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1+#ppt_w/2"/>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357158" y="1052736"/>
            <a:ext cx="4786346" cy="35719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à coins arrondis 5"/>
          <p:cNvSpPr/>
          <p:nvPr/>
        </p:nvSpPr>
        <p:spPr>
          <a:xfrm>
            <a:off x="357158" y="4079922"/>
            <a:ext cx="6643734" cy="35719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675026"/>
            <a:ext cx="7668345" cy="4497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400" b="1" dirty="0" smtClean="0">
                <a:latin typeface="Arial" pitchFamily="34" charset="0"/>
                <a:cs typeface="Arial" pitchFamily="34" charset="0"/>
              </a:rPr>
              <a:t>RDI (6) – Aides à l’innovation</a:t>
            </a:r>
            <a:endParaRPr lang="fr-FR" sz="2400" b="1" dirty="0">
              <a:latin typeface="Arial" pitchFamily="34" charset="0"/>
              <a:cs typeface="Arial" pitchFamily="34" charset="0"/>
            </a:endParaRPr>
          </a:p>
        </p:txBody>
      </p:sp>
      <p:sp>
        <p:nvSpPr>
          <p:cNvPr id="4" name="Espace réservé du contenu 2"/>
          <p:cNvSpPr txBox="1">
            <a:spLocks/>
          </p:cNvSpPr>
          <p:nvPr/>
        </p:nvSpPr>
        <p:spPr>
          <a:xfrm>
            <a:off x="428659" y="908720"/>
            <a:ext cx="8929687" cy="4998930"/>
          </a:xfrm>
          <a:prstGeom prst="rect">
            <a:avLst/>
          </a:prstGeom>
        </p:spPr>
        <p:txBody>
          <a:bodyPr vert="horz" lIns="91440" tIns="45720" rIns="91440" bIns="45720" rtlCol="0">
            <a:normAutofit fontScale="62500" lnSpcReduction="20000"/>
          </a:bodyPr>
          <a:lstStyle/>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800" b="1" i="0" u="none" strike="noStrike" kern="1200" cap="none" spc="0" normalizeH="0" baseline="0" noProof="0" dirty="0" smtClean="0">
                <a:ln>
                  <a:noFill/>
                </a:ln>
                <a:solidFill>
                  <a:schemeClr val="tx2"/>
                </a:solidFill>
                <a:effectLst/>
                <a:uLnTx/>
                <a:uFillTx/>
                <a:latin typeface="+mn-lt"/>
                <a:ea typeface="+mn-ea"/>
                <a:cs typeface="+mn-cs"/>
              </a:rPr>
              <a:t>		</a:t>
            </a:r>
          </a:p>
          <a:p>
            <a:pPr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strike="noStrike" kern="1200" cap="none" spc="0" normalizeH="0" baseline="0" noProof="0" dirty="0" smtClean="0">
                <a:ln>
                  <a:noFill/>
                </a:ln>
                <a:solidFill>
                  <a:srgbClr val="FF0000"/>
                </a:solidFill>
                <a:effectLst/>
                <a:uLnTx/>
                <a:uFillTx/>
                <a:latin typeface="+mn-lt"/>
                <a:ea typeface="+mn-ea"/>
                <a:cs typeface="+mn-cs"/>
              </a:rPr>
              <a:t>Aides à l’Innovation en faveur des PME</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Pas de définition de l’innovation, mais de l’entreprise innovante</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Aides de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50%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sur les coûts éligibles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Coûts d’obtention et validation des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brevets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et autres actifs incorporels</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Coûts de détachement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temporaire</a:t>
            </a:r>
            <a:r>
              <a:rPr kumimoji="0" lang="fr-FR" sz="3200" b="1" i="0" u="none" strike="noStrike" kern="1200" cap="none" spc="0" normalizeH="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de personnel HQ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d’un organisme de recherche, d’une GE ou « d’une diffusion des connaissances »</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r>
              <a:rPr kumimoji="0" lang="fr-FR" sz="2800" b="0" i="1" u="none" strike="noStrike" kern="1200" cap="none" spc="0" normalizeH="0" baseline="0" noProof="0" dirty="0" smtClean="0">
                <a:ln>
                  <a:noFill/>
                </a:ln>
                <a:solidFill>
                  <a:schemeClr val="tx2"/>
                </a:solidFill>
                <a:effectLst/>
                <a:uLnTx/>
                <a:uFillTx/>
                <a:latin typeface="+mn-lt"/>
                <a:ea typeface="+mn-ea"/>
                <a:cs typeface="+mn-cs"/>
              </a:rPr>
              <a:t> Sans limitation de durée à 3 ans </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r>
              <a:rPr kumimoji="0" lang="fr-FR" sz="2800" b="0" i="1" u="none" strike="noStrike" kern="1200" cap="none" spc="0" normalizeH="0" baseline="0" noProof="0" dirty="0" smtClean="0">
                <a:ln>
                  <a:noFill/>
                </a:ln>
                <a:solidFill>
                  <a:schemeClr val="tx2"/>
                </a:solidFill>
                <a:effectLst/>
                <a:uLnTx/>
                <a:uFillTx/>
                <a:latin typeface="+mn-lt"/>
                <a:ea typeface="+mn-ea"/>
                <a:cs typeface="+mn-cs"/>
              </a:rPr>
              <a:t> Pour des dépenses</a:t>
            </a:r>
            <a:r>
              <a:rPr kumimoji="0" lang="fr-FR" sz="2800" b="0" i="1" u="none" strike="noStrike" kern="1200" cap="none" spc="0" normalizeH="0" noProof="0" dirty="0" smtClean="0">
                <a:ln>
                  <a:noFill/>
                </a:ln>
                <a:solidFill>
                  <a:schemeClr val="tx2"/>
                </a:solidFill>
                <a:effectLst/>
                <a:uLnTx/>
                <a:uFillTx/>
                <a:latin typeface="+mn-lt"/>
                <a:ea typeface="+mn-ea"/>
                <a:cs typeface="+mn-cs"/>
              </a:rPr>
              <a:t> de </a:t>
            </a:r>
            <a:r>
              <a:rPr kumimoji="0" lang="fr-FR" sz="2800" b="0" i="1" u="none" strike="noStrike" kern="1200" cap="none" spc="0" normalizeH="0" baseline="0" noProof="0" dirty="0" smtClean="0">
                <a:ln>
                  <a:noFill/>
                </a:ln>
                <a:solidFill>
                  <a:schemeClr val="tx2"/>
                </a:solidFill>
                <a:effectLst/>
                <a:uLnTx/>
                <a:uFillTx/>
                <a:latin typeface="+mn-lt"/>
                <a:ea typeface="+mn-ea"/>
                <a:cs typeface="+mn-cs"/>
              </a:rPr>
              <a:t>transfert protection industrielle, normes</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Services de conseil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et appui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à l’innovation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50% </a:t>
            </a:r>
            <a:r>
              <a:rPr kumimoji="0" lang="fr-FR" sz="3200" b="1" i="0" u="sng" strike="noStrike" kern="1200" cap="none" spc="0" normalizeH="0" baseline="0" noProof="0" dirty="0" smtClean="0">
                <a:ln>
                  <a:noFill/>
                </a:ln>
                <a:solidFill>
                  <a:schemeClr val="tx2"/>
                </a:solidFill>
                <a:effectLst/>
                <a:uLnTx/>
                <a:uFillTx/>
                <a:latin typeface="+mn-lt"/>
                <a:ea typeface="+mn-ea"/>
                <a:cs typeface="+mn-cs"/>
              </a:rPr>
              <a:t>ou </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100%</a:t>
            </a:r>
            <a:r>
              <a:rPr kumimoji="0" lang="fr-FR" sz="3200" b="1" i="0" u="sng" strike="noStrike" kern="1200" cap="none" spc="0" normalizeH="0" baseline="0" noProof="0" dirty="0" smtClean="0">
                <a:ln>
                  <a:noFill/>
                </a:ln>
                <a:solidFill>
                  <a:schemeClr val="tx2"/>
                </a:solidFill>
                <a:effectLst/>
                <a:uLnTx/>
                <a:uFillTx/>
                <a:latin typeface="+mn-lt"/>
                <a:ea typeface="+mn-ea"/>
                <a:cs typeface="+mn-cs"/>
              </a:rPr>
              <a:t> si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&lt;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200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k€ sur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3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ans</a:t>
            </a:r>
          </a:p>
          <a:p>
            <a:pPr marL="869252" lvl="1">
              <a:spcBef>
                <a:spcPct val="20000"/>
              </a:spcBef>
              <a:buFont typeface="Wingdings"/>
              <a:buChar char=""/>
              <a:defRPr/>
            </a:pPr>
            <a:r>
              <a:rPr lang="fr-FR" sz="3200" dirty="0">
                <a:solidFill>
                  <a:schemeClr val="tx2"/>
                </a:solidFill>
              </a:rPr>
              <a:t> </a:t>
            </a:r>
            <a:r>
              <a:rPr lang="fr-FR" sz="3200" b="1" dirty="0" smtClean="0">
                <a:solidFill>
                  <a:schemeClr val="tx2"/>
                </a:solidFill>
              </a:rPr>
              <a:t>appui = immobilier notamment, études de marché, conseil…</a:t>
            </a:r>
            <a:endParaRPr kumimoji="0" lang="fr-FR" sz="3200" b="1" i="0" u="none" strike="noStrike" kern="1200" cap="none" spc="0" normalizeH="0" baseline="0" noProof="0" dirty="0" smtClean="0">
              <a:ln>
                <a:noFill/>
              </a:ln>
              <a:solidFill>
                <a:schemeClr val="tx2"/>
              </a:solidFill>
              <a:effectLst/>
              <a:uLnTx/>
              <a:uFillTx/>
            </a:endParaRPr>
          </a:p>
          <a:p>
            <a:pPr marL="1482027" marR="0" lvl="4"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1050" b="0" i="0" u="none" strike="noStrike" kern="1200" cap="none" spc="0" normalizeH="0" baseline="0" noProof="0" dirty="0" smtClean="0">
              <a:ln>
                <a:noFill/>
              </a:ln>
              <a:solidFill>
                <a:schemeClr val="tx2"/>
              </a:solidFill>
              <a:effectLst/>
              <a:uLnTx/>
              <a:uFillTx/>
              <a:latin typeface="+mn-lt"/>
              <a:ea typeface="+mn-ea"/>
              <a:cs typeface="+mn-cs"/>
            </a:endParaRPr>
          </a:p>
          <a:p>
            <a:pPr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strike="noStrike" kern="1200" cap="none" spc="0" normalizeH="0" baseline="0" noProof="0" dirty="0" smtClean="0">
                <a:ln>
                  <a:noFill/>
                </a:ln>
                <a:solidFill>
                  <a:srgbClr val="FF0000"/>
                </a:solidFill>
                <a:effectLst/>
                <a:uLnTx/>
                <a:uFillTx/>
                <a:latin typeface="+mn-lt"/>
                <a:ea typeface="+mn-ea"/>
                <a:cs typeface="+mn-cs"/>
              </a:rPr>
              <a:t>Aides à L’INNOVATION de PROCEDE et d’ORGANISATION</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Suppression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de l’obligation d’une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innovation à l’échelle de l’Union</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Coûts</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même assiette que les aides aux projet  de RDI</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Grandes entreprises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éligibles si coopération avec des PME qui supportent au moins 30% des coûts totaux admissibles</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Taux: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50%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PME (et 15% GE si collaboration avec PME &gt;30%)</a:t>
            </a: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3200" b="1" i="0" u="sng" strike="noStrike" kern="1200" cap="none" spc="0" normalizeH="0" baseline="0" noProof="0" dirty="0" smtClean="0">
              <a:ln>
                <a:noFill/>
              </a:ln>
              <a:solidFill>
                <a:schemeClr val="tx2"/>
              </a:solidFill>
              <a:effectLst/>
              <a:uLnTx/>
              <a:uFillTx/>
              <a:latin typeface="+mn-lt"/>
              <a:ea typeface="+mn-ea"/>
              <a:cs typeface="+mn-cs"/>
            </a:endParaRPr>
          </a:p>
          <a:p>
            <a:pPr marL="1482027" marR="0" lvl="4"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2000" b="1" i="0" u="sng" strike="noStrike" kern="1200" cap="none" spc="0" normalizeH="0" baseline="0" noProof="0" dirty="0" smtClean="0">
              <a:ln>
                <a:noFill/>
              </a:ln>
              <a:solidFill>
                <a:schemeClr val="tx2"/>
              </a:solidFill>
              <a:effectLst/>
              <a:uLnTx/>
              <a:uFillTx/>
              <a:latin typeface="+mn-lt"/>
              <a:ea typeface="+mn-ea"/>
              <a:cs typeface="+mn-cs"/>
            </a:endParaRPr>
          </a:p>
        </p:txBody>
      </p:sp>
      <p:sp>
        <p:nvSpPr>
          <p:cNvPr id="8" name="Espace réservé du pied de page 7"/>
          <p:cNvSpPr>
            <a:spLocks noGrp="1"/>
          </p:cNvSpPr>
          <p:nvPr>
            <p:ph type="ftr" sz="quarter" idx="11"/>
          </p:nvPr>
        </p:nvSpPr>
        <p:spPr/>
        <p:txBody>
          <a:bodyPr/>
          <a:lstStyle/>
          <a:p>
            <a:r>
              <a:rPr lang="fr-FR" smtClean="0"/>
              <a:t>JP Bove www.fcae.eu</a:t>
            </a:r>
            <a:endParaRPr lang="fr-FR"/>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40</a:t>
            </a:fld>
            <a:endParaRPr lang="fr-FR"/>
          </a:p>
        </p:txBody>
      </p:sp>
      <p:sp>
        <p:nvSpPr>
          <p:cNvPr id="2" name="Espace réservé de la date 1"/>
          <p:cNvSpPr>
            <a:spLocks noGrp="1"/>
          </p:cNvSpPr>
          <p:nvPr>
            <p:ph type="dt" sz="half" idx="10"/>
          </p:nvPr>
        </p:nvSpPr>
        <p:spPr/>
        <p:txBody>
          <a:bodyPr/>
          <a:lstStyle/>
          <a:p>
            <a:fld id="{3D52E4C4-5B58-A64D-8F09-5B0E74D5932D}"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5" end="5"/>
                                            </p:txEl>
                                          </p:spTgt>
                                        </p:tgtEl>
                                        <p:attrNameLst>
                                          <p:attrName>style.visibility</p:attrName>
                                        </p:attrNameLst>
                                      </p:cBhvr>
                                      <p:to>
                                        <p:strVal val="visible"/>
                                      </p:to>
                                    </p:set>
                                    <p:anim calcmode="lin" valueType="num">
                                      <p:cBhvr additive="base">
                                        <p:cTn id="4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5" end="5"/>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
                                            <p:txEl>
                                              <p:pRg st="6" end="6"/>
                                            </p:txEl>
                                          </p:spTgt>
                                        </p:tgtEl>
                                        <p:attrNameLst>
                                          <p:attrName>style.visibility</p:attrName>
                                        </p:attrNameLst>
                                      </p:cBhvr>
                                      <p:to>
                                        <p:strVal val="visible"/>
                                      </p:to>
                                    </p:set>
                                    <p:anim calcmode="lin" valueType="num">
                                      <p:cBhvr additive="base">
                                        <p:cTn id="4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txEl>
                                              <p:pRg st="6" end="6"/>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
                                            <p:txEl>
                                              <p:pRg st="7" end="7"/>
                                            </p:txEl>
                                          </p:spTgt>
                                        </p:tgtEl>
                                        <p:attrNameLst>
                                          <p:attrName>style.visibility</p:attrName>
                                        </p:attrNameLst>
                                      </p:cBhvr>
                                      <p:to>
                                        <p:strVal val="visible"/>
                                      </p:to>
                                    </p:set>
                                    <p:anim calcmode="lin" valueType="num">
                                      <p:cBhvr additive="base">
                                        <p:cTn id="51"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4">
                                            <p:txEl>
                                              <p:pRg st="8" end="8"/>
                                            </p:txEl>
                                          </p:spTgt>
                                        </p:tgtEl>
                                        <p:attrNameLst>
                                          <p:attrName>style.visibility</p:attrName>
                                        </p:attrNameLst>
                                      </p:cBhvr>
                                      <p:to>
                                        <p:strVal val="visible"/>
                                      </p:to>
                                    </p:set>
                                    <p:anim calcmode="lin" valueType="num">
                                      <p:cBhvr additive="base">
                                        <p:cTn id="57"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txEl>
                                              <p:pRg st="8" end="8"/>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
                                            <p:txEl>
                                              <p:pRg st="9" end="9"/>
                                            </p:txEl>
                                          </p:spTgt>
                                        </p:tgtEl>
                                        <p:attrNameLst>
                                          <p:attrName>style.visibility</p:attrName>
                                        </p:attrNameLst>
                                      </p:cBhvr>
                                      <p:to>
                                        <p:strVal val="visible"/>
                                      </p:to>
                                    </p:set>
                                    <p:anim calcmode="lin" valueType="num">
                                      <p:cBhvr additive="base">
                                        <p:cTn id="61"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6"/>
                                        </p:tgtEl>
                                        <p:attrNameLst>
                                          <p:attrName>style.visibility</p:attrName>
                                        </p:attrNameLst>
                                      </p:cBhvr>
                                      <p:to>
                                        <p:strVal val="visible"/>
                                      </p:to>
                                    </p:set>
                                    <p:anim calcmode="lin" valueType="num">
                                      <p:cBhvr additive="base">
                                        <p:cTn id="67" dur="500" fill="hold"/>
                                        <p:tgtEl>
                                          <p:spTgt spid="6"/>
                                        </p:tgtEl>
                                        <p:attrNameLst>
                                          <p:attrName>ppt_x</p:attrName>
                                        </p:attrNameLst>
                                      </p:cBhvr>
                                      <p:tavLst>
                                        <p:tav tm="0">
                                          <p:val>
                                            <p:strVal val="0-#ppt_w/2"/>
                                          </p:val>
                                        </p:tav>
                                        <p:tav tm="100000">
                                          <p:val>
                                            <p:strVal val="#ppt_x"/>
                                          </p:val>
                                        </p:tav>
                                      </p:tavLst>
                                    </p:anim>
                                    <p:anim calcmode="lin" valueType="num">
                                      <p:cBhvr additive="base">
                                        <p:cTn id="6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
                                            <p:txEl>
                                              <p:pRg st="11" end="11"/>
                                            </p:txEl>
                                          </p:spTgt>
                                        </p:tgtEl>
                                        <p:attrNameLst>
                                          <p:attrName>style.visibility</p:attrName>
                                        </p:attrNameLst>
                                      </p:cBhvr>
                                      <p:to>
                                        <p:strVal val="visible"/>
                                      </p:to>
                                    </p:set>
                                    <p:anim calcmode="lin" valueType="num">
                                      <p:cBhvr additive="base">
                                        <p:cTn id="73"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4">
                                            <p:txEl>
                                              <p:pRg st="12" end="12"/>
                                            </p:txEl>
                                          </p:spTgt>
                                        </p:tgtEl>
                                        <p:attrNameLst>
                                          <p:attrName>style.visibility</p:attrName>
                                        </p:attrNameLst>
                                      </p:cBhvr>
                                      <p:to>
                                        <p:strVal val="visible"/>
                                      </p:to>
                                    </p:set>
                                    <p:anim calcmode="lin" valueType="num">
                                      <p:cBhvr additive="base">
                                        <p:cTn id="79"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4">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4">
                                            <p:txEl>
                                              <p:pRg st="13" end="13"/>
                                            </p:txEl>
                                          </p:spTgt>
                                        </p:tgtEl>
                                        <p:attrNameLst>
                                          <p:attrName>style.visibility</p:attrName>
                                        </p:attrNameLst>
                                      </p:cBhvr>
                                      <p:to>
                                        <p:strVal val="visible"/>
                                      </p:to>
                                    </p:set>
                                    <p:anim calcmode="lin" valueType="num">
                                      <p:cBhvr additive="base">
                                        <p:cTn id="85" dur="500" fill="hold"/>
                                        <p:tgtEl>
                                          <p:spTgt spid="4">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4">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4">
                                            <p:txEl>
                                              <p:pRg st="14" end="14"/>
                                            </p:txEl>
                                          </p:spTgt>
                                        </p:tgtEl>
                                        <p:attrNameLst>
                                          <p:attrName>style.visibility</p:attrName>
                                        </p:attrNameLst>
                                      </p:cBhvr>
                                      <p:to>
                                        <p:strVal val="visible"/>
                                      </p:to>
                                    </p:set>
                                    <p:anim calcmode="lin" valueType="num">
                                      <p:cBhvr additive="base">
                                        <p:cTn id="91" dur="500" fill="hold"/>
                                        <p:tgtEl>
                                          <p:spTgt spid="4">
                                            <p:txEl>
                                              <p:pRg st="14" end="14"/>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4">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4">
                                            <p:txEl>
                                              <p:pRg st="15" end="15"/>
                                            </p:txEl>
                                          </p:spTgt>
                                        </p:tgtEl>
                                        <p:attrNameLst>
                                          <p:attrName>style.visibility</p:attrName>
                                        </p:attrNameLst>
                                      </p:cBhvr>
                                      <p:to>
                                        <p:strVal val="visible"/>
                                      </p:to>
                                    </p:set>
                                    <p:anim calcmode="lin" valueType="num">
                                      <p:cBhvr additive="base">
                                        <p:cTn id="97" dur="500" fill="hold"/>
                                        <p:tgtEl>
                                          <p:spTgt spid="4">
                                            <p:txEl>
                                              <p:pRg st="15" end="15"/>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4">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4"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à coins arrondis 7"/>
          <p:cNvSpPr/>
          <p:nvPr/>
        </p:nvSpPr>
        <p:spPr>
          <a:xfrm>
            <a:off x="285720" y="1285860"/>
            <a:ext cx="7072362"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8750206" cy="449718"/>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RDI – (7) Cas où l’on n’applique pas les règles aides d’Etat</a:t>
            </a:r>
            <a:endParaRPr lang="fr-FR" sz="3600" b="1" dirty="0">
              <a:latin typeface="Arial" pitchFamily="34" charset="0"/>
              <a:cs typeface="Arial" pitchFamily="34" charset="0"/>
            </a:endParaRPr>
          </a:p>
        </p:txBody>
      </p:sp>
      <p:sp>
        <p:nvSpPr>
          <p:cNvPr id="5" name="Espace réservé du contenu 2"/>
          <p:cNvSpPr txBox="1">
            <a:spLocks/>
          </p:cNvSpPr>
          <p:nvPr/>
        </p:nvSpPr>
        <p:spPr>
          <a:xfrm>
            <a:off x="357188" y="1285860"/>
            <a:ext cx="8686800" cy="4643470"/>
          </a:xfrm>
          <a:prstGeom prst="rect">
            <a:avLst/>
          </a:prstGeom>
        </p:spPr>
        <p:txBody>
          <a:bodyPr vert="horz" lIns="91440" tIns="45720" rIns="91440" bIns="45720" rtlCol="0">
            <a:normAutofit fontScale="77500" lnSpcReduction="20000"/>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strike="noStrike" kern="1200" cap="none" spc="0" normalizeH="0" baseline="0" noProof="0" dirty="0" smtClean="0">
                <a:ln>
                  <a:noFill/>
                </a:ln>
                <a:solidFill>
                  <a:schemeClr val="tx2"/>
                </a:solidFill>
                <a:effectLst/>
                <a:uLnTx/>
                <a:uFillTx/>
                <a:latin typeface="+mn-lt"/>
                <a:ea typeface="+mn-ea"/>
                <a:cs typeface="+mn-cs"/>
              </a:rPr>
              <a:t>Organismes</a:t>
            </a:r>
            <a:r>
              <a:rPr kumimoji="0" lang="fr-FR" sz="3200" b="1" i="0" strike="noStrike" kern="1200" cap="none" spc="0" normalizeH="0" noProof="0" dirty="0" smtClean="0">
                <a:ln>
                  <a:noFill/>
                </a:ln>
                <a:solidFill>
                  <a:schemeClr val="tx2"/>
                </a:solidFill>
                <a:effectLst/>
                <a:uLnTx/>
                <a:uFillTx/>
                <a:latin typeface="+mn-lt"/>
                <a:ea typeface="+mn-ea"/>
                <a:cs typeface="+mn-cs"/>
              </a:rPr>
              <a:t> et infrastructures de recherche</a:t>
            </a:r>
            <a:endParaRPr kumimoji="0" lang="fr-FR" sz="3200" b="1" i="0" strike="noStrike" kern="1200" cap="none" spc="0" normalizeH="0" baseline="0" noProof="0" dirty="0" smtClean="0">
              <a:ln>
                <a:noFill/>
              </a:ln>
              <a:solidFill>
                <a:schemeClr val="tx2"/>
              </a:solidFill>
              <a:effectLst/>
              <a:uLnTx/>
              <a:uFillTx/>
              <a:latin typeface="+mn-lt"/>
              <a:ea typeface="+mn-ea"/>
              <a:cs typeface="+mn-cs"/>
            </a:endParaRPr>
          </a:p>
          <a:p>
            <a:pPr lvl="4">
              <a:spcBef>
                <a:spcPct val="20000"/>
              </a:spcBef>
              <a:buFont typeface="Arial" pitchFamily="34" charset="0"/>
              <a:buChar char="•"/>
            </a:pPr>
            <a:endParaRPr kumimoji="0" lang="fr-FR" sz="900" b="1" i="0" u="sng" strike="noStrike" kern="1200" cap="none" spc="0" normalizeH="0" baseline="0" noProof="0" dirty="0" smtClean="0">
              <a:ln>
                <a:noFill/>
              </a:ln>
              <a:solidFill>
                <a:srgbClr val="FF0000"/>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 Pour le financement public d’activités non économiques</a:t>
            </a: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Pour des coûts liés aux activités non économiques</a:t>
            </a: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Si les activités éco et non éco sont distingués</a:t>
            </a: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L’aide à l’activité économique est possible sans aide d’Etat si :</a:t>
            </a:r>
          </a:p>
          <a:p>
            <a:pPr marL="0" marR="0" lvl="0" indent="0" defTabSz="914400" rtl="0" eaLnBrk="1" fontAlgn="auto" latinLnBrk="0" hangingPunct="1">
              <a:lnSpc>
                <a:spcPct val="100000"/>
              </a:lnSpc>
              <a:spcBef>
                <a:spcPct val="20000"/>
              </a:spcBef>
              <a:spcAft>
                <a:spcPts val="0"/>
              </a:spcAft>
              <a:buClrTx/>
              <a:buSzTx/>
              <a:buFontTx/>
              <a:buChar char="-"/>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 Elle est accessoire </a:t>
            </a:r>
            <a:r>
              <a:rPr kumimoji="0" lang="fr-FR" sz="2800" b="0" i="0" u="none" strike="noStrike" kern="1200" cap="none" spc="0" normalizeH="0" baseline="0" noProof="0" dirty="0" err="1" smtClean="0">
                <a:ln>
                  <a:noFill/>
                </a:ln>
                <a:solidFill>
                  <a:schemeClr val="tx2"/>
                </a:solidFill>
                <a:effectLst/>
                <a:uLnTx/>
                <a:uFillTx/>
                <a:latin typeface="+mn-lt"/>
                <a:ea typeface="+mn-ea"/>
                <a:cs typeface="+mn-cs"/>
              </a:rPr>
              <a:t>cad</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 couvre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&lt; 20%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de la capacité</a:t>
            </a:r>
          </a:p>
          <a:p>
            <a:pPr marL="0" marR="0" lvl="0" indent="0" defTabSz="914400" rtl="0" eaLnBrk="1" fontAlgn="auto" latinLnBrk="0" hangingPunct="1">
              <a:lnSpc>
                <a:spcPct val="100000"/>
              </a:lnSpc>
              <a:spcBef>
                <a:spcPct val="20000"/>
              </a:spcBef>
              <a:spcAft>
                <a:spcPts val="0"/>
              </a:spcAft>
              <a:buClrTx/>
              <a:buSzTx/>
              <a:buFontTx/>
              <a:buChar char="-"/>
              <a:tabLst/>
              <a:defRPr/>
            </a:pPr>
            <a:r>
              <a:rPr lang="fr-FR" sz="2800" dirty="0" smtClean="0">
                <a:solidFill>
                  <a:schemeClr val="tx2"/>
                </a:solidFill>
              </a:rPr>
              <a:t> Elle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consomme les mêmes intrants que l’activité non économique</a:t>
            </a:r>
          </a:p>
          <a:p>
            <a:pPr marL="0" marR="0" lvl="0" indent="0" defTabSz="914400" rtl="0" eaLnBrk="1" fontAlgn="auto" latinLnBrk="0" hangingPunct="1">
              <a:lnSpc>
                <a:spcPct val="100000"/>
              </a:lnSpc>
              <a:spcBef>
                <a:spcPct val="20000"/>
              </a:spcBef>
              <a:spcAft>
                <a:spcPts val="0"/>
              </a:spcAft>
              <a:buClrTx/>
              <a:buSzTx/>
              <a:buFontTx/>
              <a:buChar char="-"/>
              <a:tabLst/>
              <a:defRPr/>
            </a:pPr>
            <a:endParaRPr kumimoji="0" lang="fr-FR" sz="2800" b="0" i="0" u="none" strike="noStrike" kern="1200" cap="none" spc="0" normalizeH="0" baseline="0" noProof="0" dirty="0" smtClean="0">
              <a:ln>
                <a:noFill/>
              </a:ln>
              <a:solidFill>
                <a:schemeClr val="tx2"/>
              </a:solidFill>
              <a:effectLst/>
              <a:uLnTx/>
              <a:uFillTx/>
              <a:latin typeface="+mn-lt"/>
              <a:ea typeface="+mn-ea"/>
              <a:cs typeface="+mn-cs"/>
            </a:endParaRPr>
          </a:p>
          <a:p>
            <a:pPr lvl="0">
              <a:spcBef>
                <a:spcPct val="20000"/>
              </a:spcBef>
              <a:buFont typeface="Arial" pitchFamily="34" charset="0"/>
              <a:buChar char="•"/>
              <a:defRPr/>
            </a:pPr>
            <a:r>
              <a:rPr lang="fr-FR" sz="2800" dirty="0" smtClean="0">
                <a:solidFill>
                  <a:schemeClr val="tx2"/>
                </a:solidFill>
              </a:rPr>
              <a:t> </a:t>
            </a:r>
            <a:r>
              <a:rPr lang="fr-FR" sz="2800" b="1" u="sng" dirty="0" smtClean="0">
                <a:solidFill>
                  <a:srgbClr val="FF0000"/>
                </a:solidFill>
              </a:rPr>
              <a:t>Les activités principales des organismes de recherche et infrastructures de recherche, ne sont pas économiques notamment :</a:t>
            </a:r>
          </a:p>
          <a:p>
            <a:pPr lvl="8">
              <a:spcBef>
                <a:spcPct val="20000"/>
              </a:spcBef>
              <a:defRPr/>
            </a:pPr>
            <a:endParaRPr lang="fr-FR" sz="1600" b="1" dirty="0" smtClean="0">
              <a:solidFill>
                <a:schemeClr val="tx2"/>
              </a:solidFill>
            </a:endParaRPr>
          </a:p>
          <a:p>
            <a:pPr lvl="0">
              <a:spcBef>
                <a:spcPct val="20000"/>
              </a:spcBef>
              <a:buFont typeface="Arial" pitchFamily="34" charset="0"/>
              <a:buChar char="•"/>
              <a:defRPr/>
            </a:pPr>
            <a:r>
              <a:rPr lang="fr-FR" sz="2800" dirty="0" smtClean="0">
                <a:solidFill>
                  <a:schemeClr val="tx2"/>
                </a:solidFill>
              </a:rPr>
              <a:t> </a:t>
            </a:r>
            <a:r>
              <a:rPr lang="fr-FR" sz="2800" b="1" dirty="0" smtClean="0">
                <a:solidFill>
                  <a:srgbClr val="FF0000"/>
                </a:solidFill>
              </a:rPr>
              <a:t>Les activités de formation </a:t>
            </a:r>
            <a:r>
              <a:rPr lang="fr-FR" sz="2800" dirty="0" smtClean="0">
                <a:solidFill>
                  <a:schemeClr val="tx2"/>
                </a:solidFill>
              </a:rPr>
              <a:t>en vue de ressources humaines accrues et plus qualifiées.</a:t>
            </a:r>
          </a:p>
          <a:p>
            <a:pPr lvl="5">
              <a:spcBef>
                <a:spcPct val="20000"/>
              </a:spcBef>
              <a:defRPr/>
            </a:pPr>
            <a:endParaRPr lang="fr-FR" sz="1100" b="1" dirty="0" smtClean="0">
              <a:solidFill>
                <a:schemeClr val="tx2"/>
              </a:solidFill>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41</a:t>
            </a:fld>
            <a:endParaRPr lang="fr-FR"/>
          </a:p>
        </p:txBody>
      </p:sp>
      <p:sp>
        <p:nvSpPr>
          <p:cNvPr id="2" name="Espace réservé de la date 1"/>
          <p:cNvSpPr>
            <a:spLocks noGrp="1"/>
          </p:cNvSpPr>
          <p:nvPr>
            <p:ph type="dt" sz="half" idx="10"/>
          </p:nvPr>
        </p:nvSpPr>
        <p:spPr/>
        <p:txBody>
          <a:bodyPr/>
          <a:lstStyle/>
          <a:p>
            <a:fld id="{174C1157-AB35-0C45-95F2-48FD4C0DBE74}"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5">
                                            <p:txEl>
                                              <p:pRg st="7" end="7"/>
                                            </p:txEl>
                                          </p:spTgt>
                                        </p:tgtEl>
                                        <p:attrNameLst>
                                          <p:attrName>style.visibility</p:attrName>
                                        </p:attrNameLst>
                                      </p:cBhvr>
                                      <p:to>
                                        <p:strVal val="visible"/>
                                      </p:to>
                                    </p:set>
                                    <p:anim calcmode="lin" valueType="num">
                                      <p:cBhvr additive="base">
                                        <p:cTn id="49" dur="500" fill="hold"/>
                                        <p:tgtEl>
                                          <p:spTgt spid="5">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5">
                                            <p:txEl>
                                              <p:pRg st="9" end="9"/>
                                            </p:txEl>
                                          </p:spTgt>
                                        </p:tgtEl>
                                        <p:attrNameLst>
                                          <p:attrName>style.visibility</p:attrName>
                                        </p:attrNameLst>
                                      </p:cBhvr>
                                      <p:to>
                                        <p:strVal val="visible"/>
                                      </p:to>
                                    </p:set>
                                    <p:anim calcmode="lin" valueType="num">
                                      <p:cBhvr additive="base">
                                        <p:cTn id="55" dur="500" fill="hold"/>
                                        <p:tgtEl>
                                          <p:spTgt spid="5">
                                            <p:txEl>
                                              <p:pRg st="9" end="9"/>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5">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5">
                                            <p:txEl>
                                              <p:pRg st="11" end="11"/>
                                            </p:txEl>
                                          </p:spTgt>
                                        </p:tgtEl>
                                        <p:attrNameLst>
                                          <p:attrName>style.visibility</p:attrName>
                                        </p:attrNameLst>
                                      </p:cBhvr>
                                      <p:to>
                                        <p:strVal val="visible"/>
                                      </p:to>
                                    </p:set>
                                    <p:anim calcmode="lin" valueType="num">
                                      <p:cBhvr additive="base">
                                        <p:cTn id="61" dur="500" fill="hold"/>
                                        <p:tgtEl>
                                          <p:spTgt spid="5">
                                            <p:txEl>
                                              <p:pRg st="11" end="11"/>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5">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à coins arrondis 7"/>
          <p:cNvSpPr/>
          <p:nvPr/>
        </p:nvSpPr>
        <p:spPr>
          <a:xfrm>
            <a:off x="285720" y="1214422"/>
            <a:ext cx="8358246"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8750206" cy="449718"/>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RDI – (8) Cas où l’on n’applique pas les règles aides d’Etat</a:t>
            </a:r>
            <a:endParaRPr lang="fr-FR" sz="3600" b="1" dirty="0">
              <a:latin typeface="Arial" pitchFamily="34" charset="0"/>
              <a:cs typeface="Arial" pitchFamily="34" charset="0"/>
            </a:endParaRPr>
          </a:p>
        </p:txBody>
      </p:sp>
      <p:sp>
        <p:nvSpPr>
          <p:cNvPr id="5" name="Espace réservé du contenu 2"/>
          <p:cNvSpPr txBox="1">
            <a:spLocks/>
          </p:cNvSpPr>
          <p:nvPr/>
        </p:nvSpPr>
        <p:spPr>
          <a:xfrm>
            <a:off x="357188" y="1214422"/>
            <a:ext cx="8686800" cy="500066"/>
          </a:xfrm>
          <a:prstGeom prst="rect">
            <a:avLst/>
          </a:prstGeom>
        </p:spPr>
        <p:txBody>
          <a:bodyPr vert="horz" lIns="91440" tIns="45720" rIns="91440" bIns="45720" rtlCol="0">
            <a:normAutofit fontScale="92500" lnSpcReduction="20000"/>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strike="noStrike" kern="1200" cap="none" spc="0" normalizeH="0" baseline="0" noProof="0" dirty="0" smtClean="0">
                <a:ln>
                  <a:noFill/>
                </a:ln>
                <a:solidFill>
                  <a:schemeClr val="tx2"/>
                </a:solidFill>
                <a:effectLst/>
                <a:uLnTx/>
                <a:uFillTx/>
                <a:latin typeface="+mn-lt"/>
                <a:ea typeface="+mn-ea"/>
                <a:cs typeface="+mn-cs"/>
              </a:rPr>
              <a:t>Organismes</a:t>
            </a:r>
            <a:r>
              <a:rPr kumimoji="0" lang="fr-FR" sz="3200" b="1" i="0" strike="noStrike" kern="1200" cap="none" spc="0" normalizeH="0" noProof="0" dirty="0" smtClean="0">
                <a:ln>
                  <a:noFill/>
                </a:ln>
                <a:solidFill>
                  <a:schemeClr val="tx2"/>
                </a:solidFill>
                <a:effectLst/>
                <a:uLnTx/>
                <a:uFillTx/>
                <a:latin typeface="+mn-lt"/>
                <a:ea typeface="+mn-ea"/>
                <a:cs typeface="+mn-cs"/>
              </a:rPr>
              <a:t> et infrastructures de recherche (suite)</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3200" b="1" i="0" strike="noStrike" kern="1200" cap="none" spc="0" normalizeH="0" baseline="0" noProof="0" dirty="0" smtClean="0">
              <a:ln>
                <a:noFill/>
              </a:ln>
              <a:solidFill>
                <a:schemeClr val="tx2"/>
              </a:solidFill>
              <a:effectLst/>
              <a:uLnTx/>
              <a:uFillTx/>
              <a:latin typeface="+mn-lt"/>
              <a:ea typeface="+mn-ea"/>
              <a:cs typeface="+mn-cs"/>
            </a:endParaRPr>
          </a:p>
        </p:txBody>
      </p:sp>
      <p:sp>
        <p:nvSpPr>
          <p:cNvPr id="9" name="Espace réservé du contenu 2"/>
          <p:cNvSpPr txBox="1">
            <a:spLocks/>
          </p:cNvSpPr>
          <p:nvPr/>
        </p:nvSpPr>
        <p:spPr>
          <a:xfrm>
            <a:off x="285720" y="1857364"/>
            <a:ext cx="8858280" cy="4071966"/>
          </a:xfrm>
          <a:prstGeom prst="rect">
            <a:avLst/>
          </a:prstGeom>
        </p:spPr>
        <p:txBody>
          <a:bodyPr vert="horz" lIns="91440" tIns="45720" rIns="91440" bIns="45720" rtlCol="0">
            <a:noAutofit/>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b="1" i="0" u="none" strike="noStrike" kern="1200" cap="none" spc="0" normalizeH="0" baseline="0" noProof="0" dirty="0" smtClean="0">
                <a:ln>
                  <a:noFill/>
                </a:ln>
                <a:solidFill>
                  <a:srgbClr val="FF0000"/>
                </a:solidFill>
                <a:effectLst/>
                <a:uLnTx/>
                <a:uFillTx/>
                <a:latin typeface="+mn-lt"/>
                <a:ea typeface="+mn-ea"/>
                <a:cs typeface="+mn-cs"/>
              </a:rPr>
              <a:t>L’ enseignement public </a:t>
            </a:r>
            <a:r>
              <a:rPr kumimoji="0" lang="fr-FR" b="0" i="0" u="none" strike="noStrike" kern="1200" cap="none" spc="0" normalizeH="0" baseline="0" noProof="0" dirty="0" smtClean="0">
                <a:ln>
                  <a:noFill/>
                </a:ln>
                <a:solidFill>
                  <a:schemeClr val="tx2"/>
                </a:solidFill>
                <a:effectLst/>
                <a:uLnTx/>
                <a:uFillTx/>
                <a:latin typeface="+mn-lt"/>
                <a:ea typeface="+mn-ea"/>
                <a:cs typeface="+mn-cs"/>
              </a:rPr>
              <a:t>organisé dans le cadre du système d'éducation nationale, financé principalement ou intégralement par l'État et supervisé par ce dernier</a:t>
            </a:r>
          </a:p>
          <a:p>
            <a:pPr marL="3657600" marR="0" lvl="8"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b="1" i="0" u="none" strike="noStrike" kern="1200" cap="none" spc="0" normalizeH="0" baseline="0" noProof="0" dirty="0" smtClean="0">
                <a:ln>
                  <a:noFill/>
                </a:ln>
                <a:solidFill>
                  <a:srgbClr val="FF0000"/>
                </a:solidFill>
                <a:effectLst/>
                <a:uLnTx/>
                <a:uFillTx/>
                <a:latin typeface="+mn-lt"/>
                <a:ea typeface="+mn-ea"/>
                <a:cs typeface="+mn-cs"/>
              </a:rPr>
              <a:t>Les</a:t>
            </a:r>
            <a:r>
              <a:rPr kumimoji="0" lang="fr-FR" b="1" i="0" u="none" strike="noStrike" kern="1200" cap="none" spc="0" normalizeH="0" noProof="0" dirty="0" smtClean="0">
                <a:ln>
                  <a:noFill/>
                </a:ln>
                <a:solidFill>
                  <a:srgbClr val="FF0000"/>
                </a:solidFill>
                <a:effectLst/>
                <a:uLnTx/>
                <a:uFillTx/>
                <a:latin typeface="+mn-lt"/>
                <a:ea typeface="+mn-ea"/>
                <a:cs typeface="+mn-cs"/>
              </a:rPr>
              <a:t> </a:t>
            </a:r>
            <a:r>
              <a:rPr kumimoji="0" lang="fr-FR" b="1" i="0" u="none" strike="noStrike" kern="1200" cap="none" spc="0" normalizeH="0" baseline="0" noProof="0" dirty="0" smtClean="0">
                <a:ln>
                  <a:noFill/>
                </a:ln>
                <a:solidFill>
                  <a:srgbClr val="FF0000"/>
                </a:solidFill>
                <a:effectLst/>
                <a:uLnTx/>
                <a:uFillTx/>
                <a:latin typeface="+mn-lt"/>
                <a:ea typeface="+mn-ea"/>
                <a:cs typeface="+mn-cs"/>
              </a:rPr>
              <a:t>activités de R&amp;D indépendantes </a:t>
            </a:r>
            <a:r>
              <a:rPr kumimoji="0" lang="fr-FR" b="0" i="0" u="none" strike="noStrike" kern="1200" cap="none" spc="0" normalizeH="0" baseline="0" noProof="0" dirty="0" smtClean="0">
                <a:ln>
                  <a:noFill/>
                </a:ln>
                <a:solidFill>
                  <a:schemeClr val="tx2"/>
                </a:solidFill>
                <a:effectLst/>
                <a:uLnTx/>
                <a:uFillTx/>
                <a:latin typeface="+mn-lt"/>
                <a:ea typeface="+mn-ea"/>
                <a:cs typeface="+mn-cs"/>
              </a:rPr>
              <a:t>en vue de connaissances plus étendues et d'une meilleure compréhension, </a:t>
            </a:r>
            <a:r>
              <a:rPr kumimoji="0" lang="fr-FR" b="1" i="0" u="none" strike="noStrike" kern="1200" cap="none" spc="0" normalizeH="0" baseline="0" noProof="0" dirty="0" smtClean="0">
                <a:ln>
                  <a:noFill/>
                </a:ln>
                <a:solidFill>
                  <a:schemeClr val="tx2"/>
                </a:solidFill>
                <a:effectLst/>
                <a:uLnTx/>
                <a:uFillTx/>
                <a:latin typeface="+mn-lt"/>
                <a:ea typeface="+mn-ea"/>
                <a:cs typeface="+mn-cs"/>
              </a:rPr>
              <a:t>y compris les activités de R&amp;D en collaboration </a:t>
            </a:r>
            <a:r>
              <a:rPr kumimoji="0" lang="fr-FR" b="0" i="0" u="none" strike="noStrike" kern="1200" cap="none" spc="0" normalizeH="0" baseline="0" noProof="0" dirty="0" smtClean="0">
                <a:ln>
                  <a:noFill/>
                </a:ln>
                <a:solidFill>
                  <a:schemeClr val="tx2"/>
                </a:solidFill>
                <a:effectLst/>
                <a:uLnTx/>
                <a:uFillTx/>
                <a:latin typeface="+mn-lt"/>
                <a:ea typeface="+mn-ea"/>
                <a:cs typeface="+mn-cs"/>
              </a:rPr>
              <a:t>dans le cadre desquelles l'organisme de recherche ou l'infrastructure de recherche mène une collaboration effective les activités de diffusion des résultats de la recherche sur une base non exclusive et non discriminatoire</a:t>
            </a:r>
          </a:p>
          <a:p>
            <a:pPr marL="2743200" marR="0" lvl="6"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b="1" i="0" u="none" strike="noStrike" kern="1200" cap="none" spc="0" normalizeH="0" baseline="0" noProof="0" dirty="0" smtClean="0">
                <a:ln>
                  <a:noFill/>
                </a:ln>
                <a:solidFill>
                  <a:srgbClr val="FF0000"/>
                </a:solidFill>
                <a:effectLst/>
                <a:uLnTx/>
                <a:uFillTx/>
                <a:latin typeface="+mn-lt"/>
                <a:ea typeface="+mn-ea"/>
                <a:cs typeface="+mn-cs"/>
              </a:rPr>
              <a:t>Les activités de transfert de connaissances</a:t>
            </a:r>
            <a:r>
              <a:rPr kumimoji="0" lang="fr-FR" b="0" i="0" u="none" strike="noStrike" kern="1200" cap="none" spc="0" normalizeH="0" baseline="0" noProof="0" dirty="0" smtClean="0">
                <a:ln>
                  <a:noFill/>
                </a:ln>
                <a:solidFill>
                  <a:schemeClr val="tx2"/>
                </a:solidFill>
                <a:effectLst/>
                <a:uLnTx/>
                <a:uFillTx/>
                <a:latin typeface="+mn-lt"/>
                <a:ea typeface="+mn-ea"/>
                <a:cs typeface="+mn-cs"/>
              </a:rPr>
              <a:t>, dès lors qu'elles sont effectuées ou bien par l'organisme de recherche ou l'infrastructure de recherche (et leurs services ou filiales), ou bien conjointement avec d'autres entités de cette nature ou en leur nom, et que tous les bénéfices tirés de ces activités sont réinvestis dans les activités principales de l'organisme de recherche ou de l'infrastructure de recherche. Le caractère non économique de ces activités n'est pas affecté par la sous-traitance de services correspondants à des tiers au moyen d'appels d'offres ouverts.</a:t>
            </a:r>
            <a:endParaRPr kumimoji="0" lang="fr-FR" b="0" i="0" u="none" strike="noStrike" kern="1200" cap="none" spc="0" normalizeH="0" baseline="0" noProof="0" dirty="0">
              <a:ln>
                <a:noFill/>
              </a:ln>
              <a:solidFill>
                <a:schemeClr val="tx2"/>
              </a:solidFill>
              <a:effectLst/>
              <a:uLnTx/>
              <a:uFillTx/>
              <a:latin typeface="+mn-lt"/>
              <a:ea typeface="+mn-ea"/>
              <a:cs typeface="+mn-cs"/>
            </a:endParaRPr>
          </a:p>
        </p:txBody>
      </p:sp>
      <p:sp>
        <p:nvSpPr>
          <p:cNvPr id="10" name="Espace réservé du pied de page 9"/>
          <p:cNvSpPr>
            <a:spLocks noGrp="1"/>
          </p:cNvSpPr>
          <p:nvPr>
            <p:ph type="ftr" sz="quarter" idx="11"/>
          </p:nvPr>
        </p:nvSpPr>
        <p:spPr/>
        <p:txBody>
          <a:bodyPr/>
          <a:lstStyle/>
          <a:p>
            <a:r>
              <a:rPr lang="fr-FR" smtClean="0"/>
              <a:t>JP Bove www.fcae.eu</a:t>
            </a:r>
            <a:endParaRPr lang="fr-FR"/>
          </a:p>
        </p:txBody>
      </p:sp>
      <p:sp>
        <p:nvSpPr>
          <p:cNvPr id="11" name="Espace réservé du numéro de diapositive 10"/>
          <p:cNvSpPr>
            <a:spLocks noGrp="1"/>
          </p:cNvSpPr>
          <p:nvPr>
            <p:ph type="sldNum" sz="quarter" idx="12"/>
          </p:nvPr>
        </p:nvSpPr>
        <p:spPr/>
        <p:txBody>
          <a:bodyPr/>
          <a:lstStyle/>
          <a:p>
            <a:fld id="{2B825D18-8F47-4676-AC87-C8BC662B5306}" type="slidenum">
              <a:rPr lang="fr-FR" smtClean="0"/>
              <a:pPr/>
              <a:t>42</a:t>
            </a:fld>
            <a:endParaRPr lang="fr-FR"/>
          </a:p>
        </p:txBody>
      </p:sp>
      <p:sp>
        <p:nvSpPr>
          <p:cNvPr id="2" name="Espace réservé de la date 1"/>
          <p:cNvSpPr>
            <a:spLocks noGrp="1"/>
          </p:cNvSpPr>
          <p:nvPr>
            <p:ph type="dt" sz="half" idx="10"/>
          </p:nvPr>
        </p:nvSpPr>
        <p:spPr/>
        <p:txBody>
          <a:bodyPr/>
          <a:lstStyle/>
          <a:p>
            <a:fld id="{BC28536F-A177-8740-BFB3-0FAFB6FFC8B7}"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additive="base">
                                        <p:cTn id="19"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anim calcmode="lin" valueType="num">
                                      <p:cBhvr additive="base">
                                        <p:cTn id="25" dur="500" fill="hold"/>
                                        <p:tgtEl>
                                          <p:spTgt spid="9">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anim calcmode="lin" valueType="num">
                                      <p:cBhvr additive="base">
                                        <p:cTn id="31" dur="500" fill="hold"/>
                                        <p:tgtEl>
                                          <p:spTgt spid="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uiExpand="1" build="p"/>
      <p:bldP spid="9"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llipse 10"/>
          <p:cNvSpPr/>
          <p:nvPr/>
        </p:nvSpPr>
        <p:spPr>
          <a:xfrm>
            <a:off x="285720" y="2786058"/>
            <a:ext cx="500066" cy="35719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Ellipse 11"/>
          <p:cNvSpPr/>
          <p:nvPr/>
        </p:nvSpPr>
        <p:spPr>
          <a:xfrm>
            <a:off x="285720" y="3643314"/>
            <a:ext cx="500066" cy="35719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12"/>
          <p:cNvSpPr/>
          <p:nvPr/>
        </p:nvSpPr>
        <p:spPr>
          <a:xfrm>
            <a:off x="285720" y="4500570"/>
            <a:ext cx="500066" cy="35719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à coins arrondis 7"/>
          <p:cNvSpPr/>
          <p:nvPr/>
        </p:nvSpPr>
        <p:spPr>
          <a:xfrm>
            <a:off x="285720" y="1214422"/>
            <a:ext cx="8358246"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8750206" cy="449718"/>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RDI – (9) Cas où l’on n’applique pas les règles aides d’Etat</a:t>
            </a:r>
            <a:endParaRPr lang="fr-FR" sz="3600" b="1" dirty="0">
              <a:latin typeface="Arial" pitchFamily="34" charset="0"/>
              <a:cs typeface="Arial" pitchFamily="34" charset="0"/>
            </a:endParaRPr>
          </a:p>
        </p:txBody>
      </p:sp>
      <p:sp>
        <p:nvSpPr>
          <p:cNvPr id="5" name="Espace réservé du contenu 2"/>
          <p:cNvSpPr txBox="1">
            <a:spLocks/>
          </p:cNvSpPr>
          <p:nvPr/>
        </p:nvSpPr>
        <p:spPr>
          <a:xfrm>
            <a:off x="357188" y="1214422"/>
            <a:ext cx="8686800" cy="500066"/>
          </a:xfrm>
          <a:prstGeom prst="rect">
            <a:avLst/>
          </a:prstGeom>
        </p:spPr>
        <p:txBody>
          <a:bodyPr vert="horz" lIns="91440" tIns="45720" rIns="91440" bIns="45720" rtlCol="0">
            <a:normAutofit fontScale="92500" lnSpcReduction="20000"/>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strike="noStrike" kern="1200" cap="none" spc="0" normalizeH="0" baseline="0" noProof="0" dirty="0" smtClean="0">
                <a:ln>
                  <a:noFill/>
                </a:ln>
                <a:solidFill>
                  <a:schemeClr val="tx2"/>
                </a:solidFill>
                <a:effectLst/>
                <a:uLnTx/>
                <a:uFillTx/>
                <a:latin typeface="+mn-lt"/>
                <a:ea typeface="+mn-ea"/>
                <a:cs typeface="+mn-cs"/>
              </a:rPr>
              <a:t>Organismes</a:t>
            </a:r>
            <a:r>
              <a:rPr kumimoji="0" lang="fr-FR" sz="3200" b="1" i="0" strike="noStrike" kern="1200" cap="none" spc="0" normalizeH="0" noProof="0" dirty="0" smtClean="0">
                <a:ln>
                  <a:noFill/>
                </a:ln>
                <a:solidFill>
                  <a:schemeClr val="tx2"/>
                </a:solidFill>
                <a:effectLst/>
                <a:uLnTx/>
                <a:uFillTx/>
                <a:latin typeface="+mn-lt"/>
                <a:ea typeface="+mn-ea"/>
                <a:cs typeface="+mn-cs"/>
              </a:rPr>
              <a:t> et infrastructures de recherche (suite)</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3200" b="1" i="0" strike="noStrike" kern="1200" cap="none" spc="0" normalizeH="0" baseline="0" noProof="0" dirty="0" smtClean="0">
              <a:ln>
                <a:noFill/>
              </a:ln>
              <a:solidFill>
                <a:schemeClr val="tx2"/>
              </a:solidFill>
              <a:effectLst/>
              <a:uLnTx/>
              <a:uFillTx/>
              <a:latin typeface="+mn-lt"/>
              <a:ea typeface="+mn-ea"/>
              <a:cs typeface="+mn-cs"/>
            </a:endParaRPr>
          </a:p>
        </p:txBody>
      </p:sp>
      <p:sp>
        <p:nvSpPr>
          <p:cNvPr id="10" name="Espace réservé du contenu 2"/>
          <p:cNvSpPr txBox="1">
            <a:spLocks/>
          </p:cNvSpPr>
          <p:nvPr/>
        </p:nvSpPr>
        <p:spPr>
          <a:xfrm>
            <a:off x="285720" y="1857363"/>
            <a:ext cx="8858280" cy="4071967"/>
          </a:xfrm>
          <a:prstGeom prst="rect">
            <a:avLst/>
          </a:prstGeom>
        </p:spPr>
        <p:txBody>
          <a:bodyPr vert="horz" lIns="91440" tIns="45720" rIns="91440" bIns="45720" rtlCol="0">
            <a:normAutofit fontScale="62500" lnSpcReduction="20000"/>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FINANCEMENT D’ACTIVITES  ECONOMIQUES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En cas d’activité économique, les aides à l’organisme de recherche ne sont pas soumises à la réglementation aides d’Etat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0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rgbClr val="FF0000"/>
                </a:solidFill>
                <a:effectLst/>
                <a:uLnTx/>
                <a:uFillTx/>
                <a:latin typeface="+mn-lt"/>
                <a:ea typeface="+mn-ea"/>
                <a:cs typeface="+mn-cs"/>
              </a:rPr>
              <a:t> SI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L’aide publique est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répercutée intégralement au bénéficiaire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final par exemple sous forme de réduction de prix</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ET</a:t>
            </a: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rgbClr val="FF0000"/>
                </a:solidFill>
                <a:effectLst/>
                <a:uLnTx/>
                <a:uFillTx/>
                <a:latin typeface="+mn-lt"/>
                <a:ea typeface="+mn-ea"/>
                <a:cs typeface="+mn-cs"/>
              </a:rPr>
              <a:t>Si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Une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procédure d’appel d’offres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ouvert a été mise en place pour sélectionner l’intermédiaire</a:t>
            </a:r>
          </a:p>
          <a:p>
            <a:pPr marL="0" marR="0" lvl="0" indent="0" defTabSz="914400" rtl="0" eaLnBrk="1" fontAlgn="auto" latinLnBrk="0" hangingPunct="1">
              <a:lnSpc>
                <a:spcPct val="100000"/>
              </a:lnSpc>
              <a:spcBef>
                <a:spcPct val="20000"/>
              </a:spcBef>
              <a:spcAft>
                <a:spcPts val="0"/>
              </a:spcAft>
              <a:buClrTx/>
              <a:buSzTx/>
              <a:tabLst/>
              <a:defRPr/>
            </a:pPr>
            <a:r>
              <a:rPr lang="fr-FR" sz="3200" b="1" u="sng" dirty="0" smtClean="0">
                <a:solidFill>
                  <a:srgbClr val="FF0000"/>
                </a:solidFill>
              </a:rPr>
              <a:t>OU</a:t>
            </a:r>
            <a:endParaRPr kumimoji="0" lang="fr-FR" sz="3200" b="1" i="0" u="sng" strike="noStrike" kern="1200" cap="none" spc="0" normalizeH="0" baseline="0" noProof="0" dirty="0" smtClean="0">
              <a:ln>
                <a:noFill/>
              </a:ln>
              <a:solidFill>
                <a:srgbClr val="FF0000"/>
              </a:solidFill>
              <a:effectLst/>
              <a:uLnTx/>
              <a:uFillTx/>
              <a:latin typeface="+mn-lt"/>
              <a:ea typeface="+mn-ea"/>
              <a:cs typeface="+mn-cs"/>
            </a:endParaRPr>
          </a:p>
          <a:p>
            <a:pPr lvl="0">
              <a:spcBef>
                <a:spcPct val="20000"/>
              </a:spcBef>
              <a:buFont typeface="Arial" pitchFamily="34" charset="0"/>
              <a:buChar char="•"/>
              <a:defRPr/>
            </a:pPr>
            <a:r>
              <a:rPr lang="fr-FR" sz="3200" b="1" dirty="0" smtClean="0">
                <a:solidFill>
                  <a:schemeClr val="tx2"/>
                </a:solidFill>
              </a:rPr>
              <a:t> </a:t>
            </a:r>
            <a:r>
              <a:rPr lang="fr-FR" sz="3200" b="1" dirty="0" smtClean="0">
                <a:solidFill>
                  <a:srgbClr val="FF0000"/>
                </a:solidFill>
              </a:rPr>
              <a:t>Si  </a:t>
            </a:r>
            <a:r>
              <a:rPr lang="fr-FR" sz="3200" b="1" dirty="0" smtClean="0">
                <a:solidFill>
                  <a:schemeClr val="tx2"/>
                </a:solidFill>
              </a:rPr>
              <a:t>L’aide est </a:t>
            </a:r>
            <a:r>
              <a:rPr lang="fr-FR" sz="3200" b="1" dirty="0" smtClean="0">
                <a:solidFill>
                  <a:srgbClr val="FF0000"/>
                </a:solidFill>
              </a:rPr>
              <a:t>accessible à tous les organismes </a:t>
            </a:r>
            <a:r>
              <a:rPr lang="fr-FR" sz="3200" b="1" dirty="0" smtClean="0">
                <a:solidFill>
                  <a:schemeClr val="tx2"/>
                </a:solidFill>
              </a:rPr>
              <a:t>qui satisfont aux conditions objectives requises</a:t>
            </a: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9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1" u="none" strike="noStrike" kern="1200" cap="none" spc="0" normalizeH="0" baseline="0" noProof="0" dirty="0" smtClean="0">
                <a:ln>
                  <a:noFill/>
                </a:ln>
                <a:solidFill>
                  <a:srgbClr val="FF0000"/>
                </a:solidFill>
                <a:effectLst/>
                <a:uLnTx/>
                <a:uFillTx/>
                <a:latin typeface="+mn-lt"/>
                <a:ea typeface="+mn-ea"/>
                <a:cs typeface="+mn-cs"/>
              </a:rPr>
              <a:t>-&gt; dans ces</a:t>
            </a:r>
            <a:r>
              <a:rPr kumimoji="0" lang="fr-FR" sz="3200" b="1" i="1" u="none" strike="noStrike" kern="1200" cap="none" spc="0" normalizeH="0" noProof="0" dirty="0" smtClean="0">
                <a:ln>
                  <a:noFill/>
                </a:ln>
                <a:solidFill>
                  <a:srgbClr val="FF0000"/>
                </a:solidFill>
                <a:effectLst/>
                <a:uLnTx/>
                <a:uFillTx/>
                <a:latin typeface="+mn-lt"/>
                <a:ea typeface="+mn-ea"/>
                <a:cs typeface="+mn-cs"/>
              </a:rPr>
              <a:t> 2</a:t>
            </a:r>
            <a:r>
              <a:rPr lang="fr-FR" sz="3200" b="1" i="1" dirty="0" smtClean="0">
                <a:solidFill>
                  <a:srgbClr val="FF0000"/>
                </a:solidFill>
              </a:rPr>
              <a:t> </a:t>
            </a:r>
            <a:r>
              <a:rPr kumimoji="0" lang="fr-FR" sz="3200" b="1" i="1" u="none" strike="noStrike" kern="1200" cap="none" spc="0" normalizeH="0" baseline="0" noProof="0" dirty="0" smtClean="0">
                <a:ln>
                  <a:noFill/>
                </a:ln>
                <a:solidFill>
                  <a:srgbClr val="FF0000"/>
                </a:solidFill>
                <a:effectLst/>
                <a:uLnTx/>
                <a:uFillTx/>
                <a:latin typeface="+mn-lt"/>
                <a:ea typeface="+mn-ea"/>
                <a:cs typeface="+mn-cs"/>
              </a:rPr>
              <a:t>cas l’aide d’Etat est présente au niveau de l’entreprise et non de l’organisme de recherche</a:t>
            </a:r>
          </a:p>
        </p:txBody>
      </p:sp>
      <p:sp>
        <p:nvSpPr>
          <p:cNvPr id="9" name="Espace réservé du pied de page 8"/>
          <p:cNvSpPr>
            <a:spLocks noGrp="1"/>
          </p:cNvSpPr>
          <p:nvPr>
            <p:ph type="ftr" sz="quarter" idx="11"/>
          </p:nvPr>
        </p:nvSpPr>
        <p:spPr/>
        <p:txBody>
          <a:bodyPr/>
          <a:lstStyle/>
          <a:p>
            <a:r>
              <a:rPr lang="fr-FR" smtClean="0"/>
              <a:t>JP Bove www.fcae.eu</a:t>
            </a:r>
            <a:endParaRPr lang="fr-FR"/>
          </a:p>
        </p:txBody>
      </p:sp>
      <p:sp>
        <p:nvSpPr>
          <p:cNvPr id="14" name="Espace réservé du numéro de diapositive 13"/>
          <p:cNvSpPr>
            <a:spLocks noGrp="1"/>
          </p:cNvSpPr>
          <p:nvPr>
            <p:ph type="sldNum" sz="quarter" idx="12"/>
          </p:nvPr>
        </p:nvSpPr>
        <p:spPr/>
        <p:txBody>
          <a:bodyPr/>
          <a:lstStyle/>
          <a:p>
            <a:fld id="{2B825D18-8F47-4676-AC87-C8BC662B5306}" type="slidenum">
              <a:rPr lang="fr-FR" smtClean="0"/>
              <a:pPr/>
              <a:t>43</a:t>
            </a:fld>
            <a:endParaRPr lang="fr-FR"/>
          </a:p>
        </p:txBody>
      </p:sp>
      <p:sp>
        <p:nvSpPr>
          <p:cNvPr id="2" name="Espace réservé de la date 1"/>
          <p:cNvSpPr>
            <a:spLocks noGrp="1"/>
          </p:cNvSpPr>
          <p:nvPr>
            <p:ph type="dt" sz="half" idx="10"/>
          </p:nvPr>
        </p:nvSpPr>
        <p:spPr/>
        <p:txBody>
          <a:bodyPr/>
          <a:lstStyle/>
          <a:p>
            <a:fld id="{A78DB83D-3CCB-DB41-94C5-209DA27344AF}"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anim calcmode="lin" valueType="num">
                                      <p:cBhvr additive="base">
                                        <p:cTn id="19" dur="500" fill="hold"/>
                                        <p:tgtEl>
                                          <p:spTgt spid="10">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
                                            <p:txEl>
                                              <p:pRg st="1" end="1"/>
                                            </p:txEl>
                                          </p:spTgt>
                                        </p:tgtEl>
                                        <p:attrNameLst>
                                          <p:attrName>style.visibility</p:attrName>
                                        </p:attrNameLst>
                                      </p:cBhvr>
                                      <p:to>
                                        <p:strVal val="visible"/>
                                      </p:to>
                                    </p:set>
                                    <p:anim calcmode="lin" valueType="num">
                                      <p:cBhvr additive="base">
                                        <p:cTn id="25" dur="500" fill="hold"/>
                                        <p:tgtEl>
                                          <p:spTgt spid="10">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
                                            <p:txEl>
                                              <p:pRg st="3" end="3"/>
                                            </p:txEl>
                                          </p:spTgt>
                                        </p:tgtEl>
                                        <p:attrNameLst>
                                          <p:attrName>style.visibility</p:attrName>
                                        </p:attrNameLst>
                                      </p:cBhvr>
                                      <p:to>
                                        <p:strVal val="visible"/>
                                      </p:to>
                                    </p:set>
                                    <p:anim calcmode="lin" valueType="num">
                                      <p:cBhvr additive="base">
                                        <p:cTn id="31" dur="500" fill="hold"/>
                                        <p:tgtEl>
                                          <p:spTgt spid="10">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
                                            <p:txEl>
                                              <p:pRg st="4" end="4"/>
                                            </p:txEl>
                                          </p:spTgt>
                                        </p:tgtEl>
                                        <p:attrNameLst>
                                          <p:attrName>style.visibility</p:attrName>
                                        </p:attrNameLst>
                                      </p:cBhvr>
                                      <p:to>
                                        <p:strVal val="visible"/>
                                      </p:to>
                                    </p:set>
                                    <p:anim calcmode="lin" valueType="num">
                                      <p:cBhvr additive="base">
                                        <p:cTn id="37" dur="500" fill="hold"/>
                                        <p:tgtEl>
                                          <p:spTgt spid="10">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
                                            <p:txEl>
                                              <p:pRg st="5" end="5"/>
                                            </p:txEl>
                                          </p:spTgt>
                                        </p:tgtEl>
                                        <p:attrNameLst>
                                          <p:attrName>style.visibility</p:attrName>
                                        </p:attrNameLst>
                                      </p:cBhvr>
                                      <p:to>
                                        <p:strVal val="visible"/>
                                      </p:to>
                                    </p:set>
                                    <p:anim calcmode="lin" valueType="num">
                                      <p:cBhvr additive="base">
                                        <p:cTn id="43" dur="500" fill="hold"/>
                                        <p:tgtEl>
                                          <p:spTgt spid="10">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0">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0">
                                            <p:txEl>
                                              <p:pRg st="6" end="6"/>
                                            </p:txEl>
                                          </p:spTgt>
                                        </p:tgtEl>
                                        <p:attrNameLst>
                                          <p:attrName>style.visibility</p:attrName>
                                        </p:attrNameLst>
                                      </p:cBhvr>
                                      <p:to>
                                        <p:strVal val="visible"/>
                                      </p:to>
                                    </p:set>
                                    <p:anim calcmode="lin" valueType="num">
                                      <p:cBhvr additive="base">
                                        <p:cTn id="49" dur="500" fill="hold"/>
                                        <p:tgtEl>
                                          <p:spTgt spid="10">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0">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0">
                                            <p:txEl>
                                              <p:pRg st="7" end="7"/>
                                            </p:txEl>
                                          </p:spTgt>
                                        </p:tgtEl>
                                        <p:attrNameLst>
                                          <p:attrName>style.visibility</p:attrName>
                                        </p:attrNameLst>
                                      </p:cBhvr>
                                      <p:to>
                                        <p:strVal val="visible"/>
                                      </p:to>
                                    </p:set>
                                    <p:anim calcmode="lin" valueType="num">
                                      <p:cBhvr additive="base">
                                        <p:cTn id="55" dur="500" fill="hold"/>
                                        <p:tgtEl>
                                          <p:spTgt spid="10">
                                            <p:txEl>
                                              <p:pRg st="7" end="7"/>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10">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0">
                                            <p:txEl>
                                              <p:pRg st="9" end="9"/>
                                            </p:txEl>
                                          </p:spTgt>
                                        </p:tgtEl>
                                        <p:attrNameLst>
                                          <p:attrName>style.visibility</p:attrName>
                                        </p:attrNameLst>
                                      </p:cBhvr>
                                      <p:to>
                                        <p:strVal val="visible"/>
                                      </p:to>
                                    </p:set>
                                    <p:anim calcmode="lin" valueType="num">
                                      <p:cBhvr additive="base">
                                        <p:cTn id="61" dur="500" fill="hold"/>
                                        <p:tgtEl>
                                          <p:spTgt spid="10">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10">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build="p"/>
      <p:bldP spid="10"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85786" y="1000108"/>
            <a:ext cx="7772400" cy="1362075"/>
          </a:xfrm>
        </p:spPr>
        <p:txBody>
          <a:bodyPr>
            <a:normAutofit fontScale="90000"/>
          </a:bodyPr>
          <a:lstStyle/>
          <a:p>
            <a:pPr algn="ctr"/>
            <a:r>
              <a:rPr lang="fr-FR" dirty="0" smtClean="0"/>
              <a:t>4) LES AIDES A L’environnement et a l’</a:t>
            </a:r>
            <a:r>
              <a:rPr lang="fr-FR" dirty="0" err="1" smtClean="0"/>
              <a:t>energie</a:t>
            </a:r>
            <a:r>
              <a:rPr lang="fr-FR" dirty="0" smtClean="0"/>
              <a:t/>
            </a:r>
            <a:br>
              <a:rPr lang="fr-FR" dirty="0" smtClean="0"/>
            </a:br>
            <a:r>
              <a:rPr lang="fr-FR" sz="2700" dirty="0" smtClean="0"/>
              <a:t>FEDER FEADER FEAMP</a:t>
            </a:r>
            <a:endParaRPr lang="fr-FR" dirty="0"/>
          </a:p>
        </p:txBody>
      </p:sp>
      <p:pic>
        <p:nvPicPr>
          <p:cNvPr id="3" name="Image 2" descr="environnement.jpg"/>
          <p:cNvPicPr>
            <a:picLocks noChangeAspect="1"/>
          </p:cNvPicPr>
          <p:nvPr/>
        </p:nvPicPr>
        <p:blipFill>
          <a:blip r:embed="rId2" cstate="print"/>
          <a:stretch>
            <a:fillRect/>
          </a:stretch>
        </p:blipFill>
        <p:spPr>
          <a:xfrm>
            <a:off x="2643174" y="3073669"/>
            <a:ext cx="4286280" cy="2855661"/>
          </a:xfrm>
          <a:prstGeom prst="rect">
            <a:avLst/>
          </a:prstGeom>
        </p:spPr>
      </p:pic>
      <p:sp>
        <p:nvSpPr>
          <p:cNvPr id="4" name="Espace réservé du pied de page 3"/>
          <p:cNvSpPr>
            <a:spLocks noGrp="1"/>
          </p:cNvSpPr>
          <p:nvPr>
            <p:ph type="ftr" sz="quarter" idx="11"/>
          </p:nvPr>
        </p:nvSpPr>
        <p:spPr/>
        <p:txBody>
          <a:bodyPr/>
          <a:lstStyle/>
          <a:p>
            <a:r>
              <a:rPr lang="fr-FR" smtClean="0"/>
              <a:t>JP Bove www.fcae.eu</a:t>
            </a:r>
            <a:endParaRPr lang="fr-FR"/>
          </a:p>
        </p:txBody>
      </p:sp>
      <p:sp>
        <p:nvSpPr>
          <p:cNvPr id="5" name="Espace réservé du numéro de diapositive 4"/>
          <p:cNvSpPr>
            <a:spLocks noGrp="1"/>
          </p:cNvSpPr>
          <p:nvPr>
            <p:ph type="sldNum" sz="quarter" idx="12"/>
          </p:nvPr>
        </p:nvSpPr>
        <p:spPr/>
        <p:txBody>
          <a:bodyPr/>
          <a:lstStyle/>
          <a:p>
            <a:fld id="{2B825D18-8F47-4676-AC87-C8BC662B5306}" type="slidenum">
              <a:rPr lang="fr-FR" smtClean="0"/>
              <a:pPr/>
              <a:t>44</a:t>
            </a:fld>
            <a:endParaRPr lang="fr-FR"/>
          </a:p>
        </p:txBody>
      </p:sp>
      <p:sp>
        <p:nvSpPr>
          <p:cNvPr id="6" name="Espace réservé de la date 5"/>
          <p:cNvSpPr>
            <a:spLocks noGrp="1"/>
          </p:cNvSpPr>
          <p:nvPr>
            <p:ph type="dt" sz="half" idx="10"/>
          </p:nvPr>
        </p:nvSpPr>
        <p:spPr/>
        <p:txBody>
          <a:bodyPr/>
          <a:lstStyle/>
          <a:p>
            <a:fld id="{6C625F6B-9764-C244-A6E9-994148EFC4A9}" type="datetime1">
              <a:rPr lang="fr-FR" smtClean="0"/>
              <a:t>18/11/2016</a:t>
            </a:fld>
            <a:endParaRPr lang="fr-F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71470" y="1209607"/>
            <a:ext cx="4714875" cy="4945096"/>
          </a:xfrm>
        </p:spPr>
        <p:txBody>
          <a:bodyPr>
            <a:normAutofit fontScale="62500" lnSpcReduction="20000"/>
          </a:bodyPr>
          <a:lstStyle/>
          <a:p>
            <a:pPr marL="412052" eaLnBrk="1" fontAlgn="auto" hangingPunct="1">
              <a:spcAft>
                <a:spcPts val="0"/>
              </a:spcAft>
              <a:buFont typeface="Wingdings" pitchFamily="2" charset="2"/>
              <a:buNone/>
              <a:defRPr/>
            </a:pPr>
            <a:r>
              <a:rPr lang="fr-FR" sz="2600" b="1" u="sng" dirty="0" smtClean="0">
                <a:solidFill>
                  <a:srgbClr val="FF0000"/>
                </a:solidFill>
              </a:rPr>
              <a:t>Lignes directrices environnement 28/6/14 </a:t>
            </a:r>
          </a:p>
          <a:p>
            <a:pPr marL="412052" eaLnBrk="1" fontAlgn="auto" hangingPunct="1">
              <a:spcAft>
                <a:spcPts val="0"/>
              </a:spcAft>
              <a:buFont typeface="Wingdings" pitchFamily="2" charset="2"/>
              <a:buNone/>
              <a:defRPr/>
            </a:pPr>
            <a:r>
              <a:rPr lang="fr-FR" b="1" i="1" dirty="0" smtClean="0">
                <a:solidFill>
                  <a:schemeClr val="tx2"/>
                </a:solidFill>
              </a:rPr>
              <a:t>-&gt; Pour notifier les aides</a:t>
            </a:r>
          </a:p>
          <a:p>
            <a:pPr marL="412052" eaLnBrk="1" fontAlgn="auto" hangingPunct="1">
              <a:spcAft>
                <a:spcPts val="0"/>
              </a:spcAft>
              <a:buFont typeface="Wingdings" pitchFamily="2" charset="2"/>
              <a:buNone/>
              <a:defRPr/>
            </a:pPr>
            <a:r>
              <a:rPr lang="fr-FR" b="1" u="sng" dirty="0" smtClean="0">
                <a:solidFill>
                  <a:srgbClr val="FF0000"/>
                </a:solidFill>
              </a:rPr>
              <a:t>9 MESURES D’AIDE</a:t>
            </a:r>
          </a:p>
          <a:p>
            <a:pPr marL="412052" eaLnBrk="1" fontAlgn="auto" hangingPunct="1">
              <a:spcAft>
                <a:spcPts val="0"/>
              </a:spcAft>
              <a:buFont typeface="Wingdings" pitchFamily="2" charset="2"/>
              <a:buNone/>
              <a:defRPr/>
            </a:pPr>
            <a:endParaRPr lang="fr-FR" sz="700" dirty="0" smtClean="0">
              <a:solidFill>
                <a:schemeClr val="tx2"/>
              </a:solidFill>
            </a:endParaRPr>
          </a:p>
          <a:p>
            <a:pPr marL="583502" indent="-514350" eaLnBrk="1" fontAlgn="auto" hangingPunct="1">
              <a:spcAft>
                <a:spcPts val="0"/>
              </a:spcAft>
              <a:buFont typeface="Wingdings" pitchFamily="2" charset="2"/>
              <a:buAutoNum type="arabicParenR"/>
              <a:defRPr/>
            </a:pPr>
            <a:r>
              <a:rPr lang="fr-FR" b="1" dirty="0" smtClean="0">
                <a:solidFill>
                  <a:schemeClr val="tx2"/>
                </a:solidFill>
              </a:rPr>
              <a:t>Énergie renouvelable</a:t>
            </a:r>
          </a:p>
          <a:p>
            <a:pPr marL="583502" indent="-514350" eaLnBrk="1" fontAlgn="auto" hangingPunct="1">
              <a:spcAft>
                <a:spcPts val="0"/>
              </a:spcAft>
              <a:buFont typeface="Wingdings" pitchFamily="2" charset="2"/>
              <a:buAutoNum type="arabicParenR"/>
              <a:defRPr/>
            </a:pPr>
            <a:r>
              <a:rPr lang="fr-FR" b="1" dirty="0" smtClean="0">
                <a:solidFill>
                  <a:schemeClr val="tx2"/>
                </a:solidFill>
              </a:rPr>
              <a:t>Efficacité énergétique, y compris réseaux de chaleur et de froid</a:t>
            </a:r>
          </a:p>
          <a:p>
            <a:pPr marL="583502" indent="-514350" eaLnBrk="1" fontAlgn="auto" hangingPunct="1">
              <a:spcAft>
                <a:spcPts val="0"/>
              </a:spcAft>
              <a:buFont typeface="Wingdings" pitchFamily="2" charset="2"/>
              <a:buAutoNum type="arabicParenR"/>
              <a:defRPr/>
            </a:pPr>
            <a:r>
              <a:rPr lang="fr-FR" b="1" dirty="0" smtClean="0">
                <a:solidFill>
                  <a:schemeClr val="tx2"/>
                </a:solidFill>
              </a:rPr>
              <a:t>Utilisation efficace des ressources et gestion des déchets</a:t>
            </a:r>
            <a:endParaRPr lang="fr-FR" dirty="0" smtClean="0">
              <a:solidFill>
                <a:schemeClr val="tx2"/>
              </a:solidFill>
            </a:endParaRPr>
          </a:p>
          <a:p>
            <a:pPr marL="583502" indent="-514350" eaLnBrk="1" fontAlgn="auto" hangingPunct="1">
              <a:spcAft>
                <a:spcPts val="0"/>
              </a:spcAft>
              <a:buFont typeface="Wingdings" pitchFamily="2" charset="2"/>
              <a:buAutoNum type="arabicParenR"/>
              <a:defRPr/>
            </a:pPr>
            <a:r>
              <a:rPr lang="fr-FR" b="1" dirty="0" smtClean="0">
                <a:solidFill>
                  <a:schemeClr val="tx2"/>
                </a:solidFill>
              </a:rPr>
              <a:t>Aide au captage et stockage de carbone (CSC)</a:t>
            </a:r>
          </a:p>
          <a:p>
            <a:pPr marL="583502" indent="-514350" eaLnBrk="1" fontAlgn="auto" hangingPunct="1">
              <a:spcAft>
                <a:spcPts val="0"/>
              </a:spcAft>
              <a:buFont typeface="Wingdings" pitchFamily="2" charset="2"/>
              <a:buAutoNum type="arabicParenR"/>
              <a:defRPr/>
            </a:pPr>
            <a:r>
              <a:rPr lang="fr-FR" b="1" dirty="0" smtClean="0">
                <a:solidFill>
                  <a:schemeClr val="tx2"/>
                </a:solidFill>
              </a:rPr>
              <a:t>Exonération pour production d’électricité énergie renouvelable</a:t>
            </a:r>
          </a:p>
          <a:p>
            <a:pPr marL="583502" indent="-514350" eaLnBrk="1" fontAlgn="auto" hangingPunct="1">
              <a:spcAft>
                <a:spcPts val="0"/>
              </a:spcAft>
              <a:buFont typeface="Wingdings" pitchFamily="2" charset="2"/>
              <a:buAutoNum type="arabicParenR"/>
              <a:defRPr/>
            </a:pPr>
            <a:r>
              <a:rPr lang="fr-FR" b="1" dirty="0" smtClean="0">
                <a:solidFill>
                  <a:schemeClr val="tx2"/>
                </a:solidFill>
              </a:rPr>
              <a:t>Aides aux infrastructures énergétiques</a:t>
            </a:r>
          </a:p>
          <a:p>
            <a:pPr marL="583502" indent="-514350" eaLnBrk="1" fontAlgn="auto" hangingPunct="1">
              <a:spcAft>
                <a:spcPts val="0"/>
              </a:spcAft>
              <a:buFont typeface="Wingdings" pitchFamily="2" charset="2"/>
              <a:buAutoNum type="arabicParenR"/>
              <a:defRPr/>
            </a:pPr>
            <a:r>
              <a:rPr lang="fr-FR" b="1" dirty="0" smtClean="0">
                <a:solidFill>
                  <a:schemeClr val="tx2"/>
                </a:solidFill>
              </a:rPr>
              <a:t>Adéquation des capacités de production d’énergie </a:t>
            </a:r>
            <a:r>
              <a:rPr lang="fr-FR" dirty="0" smtClean="0">
                <a:solidFill>
                  <a:schemeClr val="tx2"/>
                </a:solidFill>
              </a:rPr>
              <a:t>(pérennité)</a:t>
            </a:r>
          </a:p>
          <a:p>
            <a:pPr marL="583502" indent="-514350" eaLnBrk="1" fontAlgn="auto" hangingPunct="1">
              <a:spcAft>
                <a:spcPts val="0"/>
              </a:spcAft>
              <a:buFont typeface="Wingdings" pitchFamily="2" charset="2"/>
              <a:buAutoNum type="arabicParenR"/>
              <a:defRPr/>
            </a:pPr>
            <a:r>
              <a:rPr lang="fr-FR" b="1" dirty="0" smtClean="0">
                <a:solidFill>
                  <a:schemeClr val="tx2"/>
                </a:solidFill>
              </a:rPr>
              <a:t>Régime de permis négociables</a:t>
            </a:r>
          </a:p>
          <a:p>
            <a:pPr marL="583502" indent="-514350" eaLnBrk="1" fontAlgn="auto" hangingPunct="1">
              <a:spcAft>
                <a:spcPts val="0"/>
              </a:spcAft>
              <a:buFont typeface="Wingdings" pitchFamily="2" charset="2"/>
              <a:buAutoNum type="arabicParenR"/>
              <a:defRPr/>
            </a:pPr>
            <a:r>
              <a:rPr lang="fr-FR" b="1" dirty="0" smtClean="0">
                <a:solidFill>
                  <a:schemeClr val="tx2"/>
                </a:solidFill>
              </a:rPr>
              <a:t>Changement d’implantation de certaines entreprises</a:t>
            </a:r>
          </a:p>
        </p:txBody>
      </p:sp>
      <p:sp>
        <p:nvSpPr>
          <p:cNvPr id="8" name="Espace réservé du contenu 7"/>
          <p:cNvSpPr>
            <a:spLocks noGrp="1"/>
          </p:cNvSpPr>
          <p:nvPr>
            <p:ph sz="half" idx="2"/>
          </p:nvPr>
        </p:nvSpPr>
        <p:spPr>
          <a:xfrm>
            <a:off x="4643438" y="1142984"/>
            <a:ext cx="4643470" cy="5000660"/>
          </a:xfrm>
        </p:spPr>
        <p:txBody>
          <a:bodyPr>
            <a:normAutofit fontScale="62500" lnSpcReduction="20000"/>
          </a:bodyPr>
          <a:lstStyle/>
          <a:p>
            <a:pPr>
              <a:buFont typeface="Wingdings" pitchFamily="2" charset="2"/>
              <a:buNone/>
              <a:defRPr/>
            </a:pPr>
            <a:r>
              <a:rPr lang="fr-FR" sz="2900" b="1" u="sng" dirty="0" smtClean="0">
                <a:solidFill>
                  <a:srgbClr val="FF0000"/>
                </a:solidFill>
              </a:rPr>
              <a:t>RGEC n°651-2014  du 17 juin 2014 </a:t>
            </a:r>
          </a:p>
          <a:p>
            <a:pPr>
              <a:buFont typeface="Wingdings" pitchFamily="2" charset="2"/>
              <a:buNone/>
              <a:defRPr/>
            </a:pPr>
            <a:r>
              <a:rPr lang="fr-FR" sz="2400" b="1" i="1" dirty="0" smtClean="0">
                <a:solidFill>
                  <a:schemeClr val="tx2"/>
                </a:solidFill>
              </a:rPr>
              <a:t>-&gt; pour éviter de notifier les aides</a:t>
            </a:r>
          </a:p>
          <a:p>
            <a:pPr>
              <a:buFont typeface="Wingdings" pitchFamily="2" charset="2"/>
              <a:buNone/>
              <a:defRPr/>
            </a:pPr>
            <a:r>
              <a:rPr lang="fr-FR" sz="2400" b="1" u="sng" dirty="0" smtClean="0">
                <a:solidFill>
                  <a:srgbClr val="FF0000"/>
                </a:solidFill>
              </a:rPr>
              <a:t>14 MESURES D’AIDE</a:t>
            </a:r>
          </a:p>
          <a:p>
            <a:pPr>
              <a:buFont typeface="Wingdings" pitchFamily="2" charset="2"/>
              <a:buNone/>
              <a:defRPr/>
            </a:pPr>
            <a:endParaRPr lang="fr-FR" sz="1400" dirty="0" smtClean="0">
              <a:solidFill>
                <a:schemeClr val="tx2"/>
              </a:solidFill>
            </a:endParaRPr>
          </a:p>
          <a:p>
            <a:pPr>
              <a:buFont typeface="Wingdings" pitchFamily="2" charset="2"/>
              <a:buNone/>
              <a:defRPr/>
            </a:pPr>
            <a:r>
              <a:rPr lang="fr-FR" sz="2400" b="1" dirty="0" smtClean="0">
                <a:solidFill>
                  <a:schemeClr val="tx2"/>
                </a:solidFill>
              </a:rPr>
              <a:t>1) Dépassement de normes (art 36)</a:t>
            </a:r>
          </a:p>
          <a:p>
            <a:pPr>
              <a:buFont typeface="Wingdings" pitchFamily="2" charset="2"/>
              <a:buNone/>
              <a:defRPr/>
            </a:pPr>
            <a:r>
              <a:rPr lang="fr-FR" sz="2400" b="1" dirty="0" smtClean="0">
                <a:solidFill>
                  <a:schemeClr val="tx2"/>
                </a:solidFill>
              </a:rPr>
              <a:t>2) Adaptation anticipée aux normes (art 37)</a:t>
            </a:r>
          </a:p>
          <a:p>
            <a:pPr>
              <a:buFont typeface="Wingdings" pitchFamily="2" charset="2"/>
              <a:buNone/>
              <a:defRPr/>
            </a:pPr>
            <a:r>
              <a:rPr lang="fr-FR" sz="2400" b="1" dirty="0" smtClean="0">
                <a:solidFill>
                  <a:schemeClr val="tx2"/>
                </a:solidFill>
              </a:rPr>
              <a:t>3) Investissements d’efficacité énergétique (38)</a:t>
            </a:r>
          </a:p>
          <a:p>
            <a:pPr>
              <a:buFont typeface="Wingdings" pitchFamily="2" charset="2"/>
              <a:buNone/>
              <a:defRPr/>
            </a:pPr>
            <a:r>
              <a:rPr lang="fr-FR" sz="2400" b="1" dirty="0" smtClean="0">
                <a:solidFill>
                  <a:schemeClr val="tx2"/>
                </a:solidFill>
              </a:rPr>
              <a:t>4) Efficacité énergétique des bâtiments (ingénierie financière, art 39)</a:t>
            </a:r>
          </a:p>
          <a:p>
            <a:pPr>
              <a:buFont typeface="Wingdings" pitchFamily="2" charset="2"/>
              <a:buNone/>
              <a:defRPr/>
            </a:pPr>
            <a:r>
              <a:rPr lang="fr-FR" sz="2400" b="1" dirty="0" smtClean="0">
                <a:solidFill>
                  <a:schemeClr val="tx2"/>
                </a:solidFill>
              </a:rPr>
              <a:t>5) Cogénération à haut rendement (art. 40)</a:t>
            </a:r>
          </a:p>
          <a:p>
            <a:pPr>
              <a:buFont typeface="Wingdings" pitchFamily="2" charset="2"/>
              <a:buNone/>
              <a:defRPr/>
            </a:pPr>
            <a:r>
              <a:rPr lang="fr-FR" sz="2400" b="1" dirty="0" smtClean="0">
                <a:solidFill>
                  <a:schemeClr val="tx2"/>
                </a:solidFill>
              </a:rPr>
              <a:t>6) Investissement Energie renouvelable (art 41)</a:t>
            </a:r>
          </a:p>
          <a:p>
            <a:pPr>
              <a:buFont typeface="Wingdings" pitchFamily="2" charset="2"/>
              <a:buNone/>
              <a:defRPr/>
            </a:pPr>
            <a:r>
              <a:rPr lang="fr-FR" sz="2400" b="1" dirty="0" smtClean="0">
                <a:solidFill>
                  <a:schemeClr val="tx2"/>
                </a:solidFill>
              </a:rPr>
              <a:t>7) Aide au fonctionnement énergie renouvelable (art 42)</a:t>
            </a:r>
          </a:p>
          <a:p>
            <a:pPr>
              <a:buFont typeface="Wingdings" pitchFamily="2" charset="2"/>
              <a:buNone/>
              <a:defRPr/>
            </a:pPr>
            <a:r>
              <a:rPr lang="fr-FR" sz="2400" b="1" dirty="0" smtClean="0">
                <a:solidFill>
                  <a:schemeClr val="tx2"/>
                </a:solidFill>
              </a:rPr>
              <a:t>8) Aide au fonctionnement énergie renouvelable petites installations (art 43)</a:t>
            </a:r>
          </a:p>
          <a:p>
            <a:pPr>
              <a:buFont typeface="Wingdings" pitchFamily="2" charset="2"/>
              <a:buNone/>
              <a:defRPr/>
            </a:pPr>
            <a:r>
              <a:rPr lang="fr-FR" sz="2400" b="1" dirty="0" smtClean="0">
                <a:solidFill>
                  <a:schemeClr val="tx2"/>
                </a:solidFill>
              </a:rPr>
              <a:t>9) Réduction taxes environnementales (art 44)</a:t>
            </a:r>
          </a:p>
          <a:p>
            <a:pPr>
              <a:buFont typeface="Wingdings" pitchFamily="2" charset="2"/>
              <a:buNone/>
              <a:defRPr/>
            </a:pPr>
            <a:r>
              <a:rPr lang="fr-FR" sz="2400" b="1" dirty="0" smtClean="0">
                <a:solidFill>
                  <a:schemeClr val="tx2"/>
                </a:solidFill>
              </a:rPr>
              <a:t>10) Assainissement sites contaminés (art 45)</a:t>
            </a:r>
          </a:p>
          <a:p>
            <a:pPr>
              <a:buFont typeface="Wingdings" pitchFamily="2" charset="2"/>
              <a:buNone/>
              <a:defRPr/>
            </a:pPr>
            <a:r>
              <a:rPr lang="fr-FR" sz="2400" b="1" dirty="0" smtClean="0">
                <a:solidFill>
                  <a:schemeClr val="tx2"/>
                </a:solidFill>
              </a:rPr>
              <a:t>11) réseau de chaleur et de froid (art 46)</a:t>
            </a:r>
          </a:p>
          <a:p>
            <a:pPr>
              <a:buFont typeface="Wingdings" pitchFamily="2" charset="2"/>
              <a:buNone/>
              <a:defRPr/>
            </a:pPr>
            <a:r>
              <a:rPr lang="fr-FR" sz="2400" b="1" dirty="0" smtClean="0">
                <a:solidFill>
                  <a:schemeClr val="tx2"/>
                </a:solidFill>
              </a:rPr>
              <a:t>12) aide à l’investissement recyclage des déchets (art47)</a:t>
            </a:r>
          </a:p>
          <a:p>
            <a:pPr>
              <a:buFont typeface="Wingdings" pitchFamily="2" charset="2"/>
              <a:buNone/>
              <a:defRPr/>
            </a:pPr>
            <a:r>
              <a:rPr lang="fr-FR" sz="2400" b="1" dirty="0" smtClean="0">
                <a:solidFill>
                  <a:schemeClr val="tx2"/>
                </a:solidFill>
              </a:rPr>
              <a:t>13) Infrastructures énergétiques (art 48)</a:t>
            </a:r>
          </a:p>
          <a:p>
            <a:pPr>
              <a:buFont typeface="Wingdings" pitchFamily="2" charset="2"/>
              <a:buNone/>
              <a:defRPr/>
            </a:pPr>
            <a:r>
              <a:rPr lang="fr-FR" sz="2400" b="1" dirty="0" smtClean="0">
                <a:solidFill>
                  <a:schemeClr val="tx2"/>
                </a:solidFill>
              </a:rPr>
              <a:t>14) Etudes environnementales (art 49)</a:t>
            </a:r>
            <a:endParaRPr lang="fr-FR" sz="2400" dirty="0" smtClean="0">
              <a:solidFill>
                <a:schemeClr val="tx2"/>
              </a:solidFill>
            </a:endParaRPr>
          </a:p>
        </p:txBody>
      </p:sp>
      <p:sp>
        <p:nvSpPr>
          <p:cNvPr id="43" name="Rectangle à coins arrondis 42"/>
          <p:cNvSpPr/>
          <p:nvPr/>
        </p:nvSpPr>
        <p:spPr>
          <a:xfrm>
            <a:off x="71434" y="3357566"/>
            <a:ext cx="4429128" cy="42862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4" name="Rectangle à coins arrondis 43"/>
          <p:cNvSpPr/>
          <p:nvPr/>
        </p:nvSpPr>
        <p:spPr>
          <a:xfrm>
            <a:off x="0" y="4572008"/>
            <a:ext cx="4572000" cy="128588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5" name="ZoneTexte 44"/>
          <p:cNvSpPr txBox="1">
            <a:spLocks noChangeArrowheads="1"/>
          </p:cNvSpPr>
          <p:nvPr/>
        </p:nvSpPr>
        <p:spPr bwMode="auto">
          <a:xfrm>
            <a:off x="285720" y="5857892"/>
            <a:ext cx="3143272" cy="338554"/>
          </a:xfrm>
          <a:prstGeom prst="rect">
            <a:avLst/>
          </a:prstGeom>
          <a:solidFill>
            <a:srgbClr val="FFFF00"/>
          </a:solidFill>
          <a:ln w="9525">
            <a:noFill/>
            <a:miter lim="800000"/>
            <a:headEnd/>
            <a:tailEnd/>
          </a:ln>
        </p:spPr>
        <p:txBody>
          <a:bodyPr wrap="square">
            <a:spAutoFit/>
          </a:bodyPr>
          <a:lstStyle/>
          <a:p>
            <a:r>
              <a:rPr lang="fr-FR" sz="1600" b="1" dirty="0" smtClean="0">
                <a:solidFill>
                  <a:srgbClr val="FF0000"/>
                </a:solidFill>
                <a:latin typeface="+mj-lt"/>
              </a:rPr>
              <a:t>Aides non </a:t>
            </a:r>
            <a:r>
              <a:rPr lang="fr-FR" sz="1600" b="1" dirty="0">
                <a:solidFill>
                  <a:srgbClr val="FF0000"/>
                </a:solidFill>
                <a:latin typeface="+mj-lt"/>
              </a:rPr>
              <a:t>prévues dans RGEC</a:t>
            </a:r>
          </a:p>
        </p:txBody>
      </p:sp>
      <p:sp>
        <p:nvSpPr>
          <p:cNvPr id="18" name="Espace réservé du pied de page 17"/>
          <p:cNvSpPr>
            <a:spLocks noGrp="1"/>
          </p:cNvSpPr>
          <p:nvPr>
            <p:ph type="ftr" sz="quarter" idx="11"/>
          </p:nvPr>
        </p:nvSpPr>
        <p:spPr>
          <a:xfrm>
            <a:off x="4572000" y="6416675"/>
            <a:ext cx="1905000" cy="441325"/>
          </a:xfrm>
        </p:spPr>
        <p:txBody>
          <a:bodyPr/>
          <a:lstStyle/>
          <a:p>
            <a:pPr>
              <a:defRPr/>
            </a:pPr>
            <a:r>
              <a:rPr lang="fr-FR" smtClean="0"/>
              <a:t>JP Bove www.fcae.eu</a:t>
            </a:r>
            <a:endParaRPr lang="fr-FR" dirty="0"/>
          </a:p>
        </p:txBody>
      </p:sp>
      <p:sp>
        <p:nvSpPr>
          <p:cNvPr id="23" name="Titre 1"/>
          <p:cNvSpPr txBox="1">
            <a:spLocks/>
          </p:cNvSpPr>
          <p:nvPr/>
        </p:nvSpPr>
        <p:spPr>
          <a:xfrm>
            <a:off x="214282" y="764704"/>
            <a:ext cx="7668345"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ENVIRONNEMENT – Bases juridiques</a:t>
            </a:r>
            <a:endParaRPr lang="fr-FR" sz="3600" b="1" dirty="0">
              <a:latin typeface="Arial" pitchFamily="34" charset="0"/>
              <a:cs typeface="Arial" pitchFamily="34" charset="0"/>
            </a:endParaRPr>
          </a:p>
        </p:txBody>
      </p:sp>
      <p:sp>
        <p:nvSpPr>
          <p:cNvPr id="11" name="ZoneTexte 10"/>
          <p:cNvSpPr txBox="1"/>
          <p:nvPr/>
        </p:nvSpPr>
        <p:spPr>
          <a:xfrm>
            <a:off x="5072066" y="5643578"/>
            <a:ext cx="3786214" cy="646331"/>
          </a:xfrm>
          <a:prstGeom prst="rect">
            <a:avLst/>
          </a:prstGeom>
          <a:solidFill>
            <a:srgbClr val="FFFF00"/>
          </a:solidFill>
        </p:spPr>
        <p:txBody>
          <a:bodyPr wrap="square" rtlCol="0">
            <a:spAutoFit/>
          </a:bodyPr>
          <a:lstStyle/>
          <a:p>
            <a:r>
              <a:rPr lang="fr-FR" b="1" dirty="0" smtClean="0">
                <a:solidFill>
                  <a:srgbClr val="FF0000"/>
                </a:solidFill>
              </a:rPr>
              <a:t>Utiliser le régime cadre exempté environnement n°</a:t>
            </a:r>
            <a:r>
              <a:rPr lang="fr-FR" b="1" i="1" dirty="0" smtClean="0">
                <a:solidFill>
                  <a:srgbClr val="FF0000"/>
                </a:solidFill>
              </a:rPr>
              <a:t>SA.40405</a:t>
            </a:r>
            <a:endParaRPr lang="fr-FR" dirty="0">
              <a:solidFill>
                <a:srgbClr val="FF0000"/>
              </a:solidFill>
            </a:endParaRPr>
          </a:p>
        </p:txBody>
      </p:sp>
      <p:sp>
        <p:nvSpPr>
          <p:cNvPr id="10" name="Espace réservé du numéro de diapositive 9"/>
          <p:cNvSpPr>
            <a:spLocks noGrp="1"/>
          </p:cNvSpPr>
          <p:nvPr>
            <p:ph type="sldNum" sz="quarter" idx="12"/>
          </p:nvPr>
        </p:nvSpPr>
        <p:spPr/>
        <p:txBody>
          <a:bodyPr/>
          <a:lstStyle/>
          <a:p>
            <a:fld id="{2B825D18-8F47-4676-AC87-C8BC662B5306}" type="slidenum">
              <a:rPr lang="fr-FR" smtClean="0"/>
              <a:pPr/>
              <a:t>45</a:t>
            </a:fld>
            <a:endParaRPr lang="fr-FR"/>
          </a:p>
        </p:txBody>
      </p:sp>
      <p:sp>
        <p:nvSpPr>
          <p:cNvPr id="2" name="Espace réservé de la date 1"/>
          <p:cNvSpPr>
            <a:spLocks noGrp="1"/>
          </p:cNvSpPr>
          <p:nvPr>
            <p:ph type="dt" sz="half" idx="10"/>
          </p:nvPr>
        </p:nvSpPr>
        <p:spPr/>
        <p:txBody>
          <a:bodyPr/>
          <a:lstStyle/>
          <a:p>
            <a:fld id="{41FDA48E-230F-F346-B0E1-8765A13F8136}" type="datetime1">
              <a:rPr lang="fr-FR" smtClean="0"/>
              <a:t>18/11/2016</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 calcmode="lin" valueType="num">
                                      <p:cBhvr additive="base">
                                        <p:cTn id="67"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3">
                                            <p:txEl>
                                              <p:pRg st="12" end="12"/>
                                            </p:txEl>
                                          </p:spTgt>
                                        </p:tgtEl>
                                        <p:attrNameLst>
                                          <p:attrName>style.visibility</p:attrName>
                                        </p:attrNameLst>
                                      </p:cBhvr>
                                      <p:to>
                                        <p:strVal val="visible"/>
                                      </p:to>
                                    </p:set>
                                    <p:anim calcmode="lin" valueType="num">
                                      <p:cBhvr additive="base">
                                        <p:cTn id="73"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75" fill="hold" nodeType="clickPar">
                      <p:stCondLst>
                        <p:cond delay="indefinite"/>
                      </p:stCondLst>
                      <p:childTnLst>
                        <p:par>
                          <p:cTn id="76" fill="hold" nodeType="withGroup">
                            <p:stCondLst>
                              <p:cond delay="0"/>
                            </p:stCondLst>
                            <p:childTnLst>
                              <p:par>
                                <p:cTn id="77" presetID="2" presetClass="entr" presetSubtype="2" fill="hold" grpId="0" nodeType="clickEffect">
                                  <p:stCondLst>
                                    <p:cond delay="0"/>
                                  </p:stCondLst>
                                  <p:childTnLst>
                                    <p:set>
                                      <p:cBhvr>
                                        <p:cTn id="78" dur="1" fill="hold">
                                          <p:stCondLst>
                                            <p:cond delay="0"/>
                                          </p:stCondLst>
                                        </p:cTn>
                                        <p:tgtEl>
                                          <p:spTgt spid="8">
                                            <p:txEl>
                                              <p:pRg st="0" end="0"/>
                                            </p:txEl>
                                          </p:spTgt>
                                        </p:tgtEl>
                                        <p:attrNameLst>
                                          <p:attrName>style.visibility</p:attrName>
                                        </p:attrNameLst>
                                      </p:cBhvr>
                                      <p:to>
                                        <p:strVal val="visible"/>
                                      </p:to>
                                    </p:set>
                                    <p:anim calcmode="lin" valueType="num">
                                      <p:cBhvr additive="base">
                                        <p:cTn id="79"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80"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81" fill="hold" nodeType="clickPar">
                      <p:stCondLst>
                        <p:cond delay="indefinite"/>
                      </p:stCondLst>
                      <p:childTnLst>
                        <p:par>
                          <p:cTn id="82" fill="hold" nodeType="withGroup">
                            <p:stCondLst>
                              <p:cond delay="0"/>
                            </p:stCondLst>
                            <p:childTnLst>
                              <p:par>
                                <p:cTn id="83" presetID="2" presetClass="entr" presetSubtype="2" fill="hold" grpId="0" nodeType="clickEffect">
                                  <p:stCondLst>
                                    <p:cond delay="0"/>
                                  </p:stCondLst>
                                  <p:childTnLst>
                                    <p:set>
                                      <p:cBhvr>
                                        <p:cTn id="84" dur="1" fill="hold">
                                          <p:stCondLst>
                                            <p:cond delay="0"/>
                                          </p:stCondLst>
                                        </p:cTn>
                                        <p:tgtEl>
                                          <p:spTgt spid="8">
                                            <p:txEl>
                                              <p:pRg st="1" end="1"/>
                                            </p:txEl>
                                          </p:spTgt>
                                        </p:tgtEl>
                                        <p:attrNameLst>
                                          <p:attrName>style.visibility</p:attrName>
                                        </p:attrNameLst>
                                      </p:cBhvr>
                                      <p:to>
                                        <p:strVal val="visible"/>
                                      </p:to>
                                    </p:set>
                                    <p:anim calcmode="lin" valueType="num">
                                      <p:cBhvr additive="base">
                                        <p:cTn id="85" dur="500" fill="hold"/>
                                        <p:tgtEl>
                                          <p:spTgt spid="8">
                                            <p:txEl>
                                              <p:pRg st="1" end="1"/>
                                            </p:txEl>
                                          </p:spTgt>
                                        </p:tgtEl>
                                        <p:attrNameLst>
                                          <p:attrName>ppt_x</p:attrName>
                                        </p:attrNameLst>
                                      </p:cBhvr>
                                      <p:tavLst>
                                        <p:tav tm="0">
                                          <p:val>
                                            <p:strVal val="1+#ppt_w/2"/>
                                          </p:val>
                                        </p:tav>
                                        <p:tav tm="100000">
                                          <p:val>
                                            <p:strVal val="#ppt_x"/>
                                          </p:val>
                                        </p:tav>
                                      </p:tavLst>
                                    </p:anim>
                                    <p:anim calcmode="lin" valueType="num">
                                      <p:cBhvr additive="base">
                                        <p:cTn id="86" dur="500" fill="hold"/>
                                        <p:tgtEl>
                                          <p:spTgt spid="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87" fill="hold" nodeType="clickPar">
                      <p:stCondLst>
                        <p:cond delay="indefinite"/>
                      </p:stCondLst>
                      <p:childTnLst>
                        <p:par>
                          <p:cTn id="88" fill="hold" nodeType="withGroup">
                            <p:stCondLst>
                              <p:cond delay="0"/>
                            </p:stCondLst>
                            <p:childTnLst>
                              <p:par>
                                <p:cTn id="89" presetID="2" presetClass="entr" presetSubtype="2" fill="hold" grpId="0" nodeType="clickEffect">
                                  <p:stCondLst>
                                    <p:cond delay="0"/>
                                  </p:stCondLst>
                                  <p:childTnLst>
                                    <p:set>
                                      <p:cBhvr>
                                        <p:cTn id="90" dur="1" fill="hold">
                                          <p:stCondLst>
                                            <p:cond delay="0"/>
                                          </p:stCondLst>
                                        </p:cTn>
                                        <p:tgtEl>
                                          <p:spTgt spid="8">
                                            <p:txEl>
                                              <p:pRg st="2" end="2"/>
                                            </p:txEl>
                                          </p:spTgt>
                                        </p:tgtEl>
                                        <p:attrNameLst>
                                          <p:attrName>style.visibility</p:attrName>
                                        </p:attrNameLst>
                                      </p:cBhvr>
                                      <p:to>
                                        <p:strVal val="visible"/>
                                      </p:to>
                                    </p:set>
                                    <p:anim calcmode="lin" valueType="num">
                                      <p:cBhvr additive="base">
                                        <p:cTn id="91" dur="500" fill="hold"/>
                                        <p:tgtEl>
                                          <p:spTgt spid="8">
                                            <p:txEl>
                                              <p:pRg st="2" end="2"/>
                                            </p:txEl>
                                          </p:spTgt>
                                        </p:tgtEl>
                                        <p:attrNameLst>
                                          <p:attrName>ppt_x</p:attrName>
                                        </p:attrNameLst>
                                      </p:cBhvr>
                                      <p:tavLst>
                                        <p:tav tm="0">
                                          <p:val>
                                            <p:strVal val="1+#ppt_w/2"/>
                                          </p:val>
                                        </p:tav>
                                        <p:tav tm="100000">
                                          <p:val>
                                            <p:strVal val="#ppt_x"/>
                                          </p:val>
                                        </p:tav>
                                      </p:tavLst>
                                    </p:anim>
                                    <p:anim calcmode="lin" valueType="num">
                                      <p:cBhvr additive="base">
                                        <p:cTn id="92" dur="500" fill="hold"/>
                                        <p:tgtEl>
                                          <p:spTgt spid="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93" fill="hold" nodeType="clickPar">
                      <p:stCondLst>
                        <p:cond delay="indefinite"/>
                      </p:stCondLst>
                      <p:childTnLst>
                        <p:par>
                          <p:cTn id="94" fill="hold" nodeType="withGroup">
                            <p:stCondLst>
                              <p:cond delay="0"/>
                            </p:stCondLst>
                            <p:childTnLst>
                              <p:par>
                                <p:cTn id="95" presetID="2" presetClass="entr" presetSubtype="2" fill="hold" grpId="0" nodeType="clickEffect">
                                  <p:stCondLst>
                                    <p:cond delay="0"/>
                                  </p:stCondLst>
                                  <p:childTnLst>
                                    <p:set>
                                      <p:cBhvr>
                                        <p:cTn id="96" dur="1" fill="hold">
                                          <p:stCondLst>
                                            <p:cond delay="0"/>
                                          </p:stCondLst>
                                        </p:cTn>
                                        <p:tgtEl>
                                          <p:spTgt spid="8">
                                            <p:txEl>
                                              <p:pRg st="4" end="4"/>
                                            </p:txEl>
                                          </p:spTgt>
                                        </p:tgtEl>
                                        <p:attrNameLst>
                                          <p:attrName>style.visibility</p:attrName>
                                        </p:attrNameLst>
                                      </p:cBhvr>
                                      <p:to>
                                        <p:strVal val="visible"/>
                                      </p:to>
                                    </p:set>
                                    <p:anim calcmode="lin" valueType="num">
                                      <p:cBhvr additive="base">
                                        <p:cTn id="97" dur="500" fill="hold"/>
                                        <p:tgtEl>
                                          <p:spTgt spid="8">
                                            <p:txEl>
                                              <p:pRg st="4" end="4"/>
                                            </p:txEl>
                                          </p:spTgt>
                                        </p:tgtEl>
                                        <p:attrNameLst>
                                          <p:attrName>ppt_x</p:attrName>
                                        </p:attrNameLst>
                                      </p:cBhvr>
                                      <p:tavLst>
                                        <p:tav tm="0">
                                          <p:val>
                                            <p:strVal val="1+#ppt_w/2"/>
                                          </p:val>
                                        </p:tav>
                                        <p:tav tm="100000">
                                          <p:val>
                                            <p:strVal val="#ppt_x"/>
                                          </p:val>
                                        </p:tav>
                                      </p:tavLst>
                                    </p:anim>
                                    <p:anim calcmode="lin" valueType="num">
                                      <p:cBhvr additive="base">
                                        <p:cTn id="98" dur="500" fill="hold"/>
                                        <p:tgtEl>
                                          <p:spTgt spid="8">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99" fill="hold" nodeType="clickPar">
                      <p:stCondLst>
                        <p:cond delay="indefinite"/>
                      </p:stCondLst>
                      <p:childTnLst>
                        <p:par>
                          <p:cTn id="100" fill="hold" nodeType="withGroup">
                            <p:stCondLst>
                              <p:cond delay="0"/>
                            </p:stCondLst>
                            <p:childTnLst>
                              <p:par>
                                <p:cTn id="101" presetID="2" presetClass="entr" presetSubtype="2" fill="hold" grpId="0" nodeType="clickEffect">
                                  <p:stCondLst>
                                    <p:cond delay="0"/>
                                  </p:stCondLst>
                                  <p:childTnLst>
                                    <p:set>
                                      <p:cBhvr>
                                        <p:cTn id="102" dur="1" fill="hold">
                                          <p:stCondLst>
                                            <p:cond delay="0"/>
                                          </p:stCondLst>
                                        </p:cTn>
                                        <p:tgtEl>
                                          <p:spTgt spid="8">
                                            <p:txEl>
                                              <p:pRg st="5" end="5"/>
                                            </p:txEl>
                                          </p:spTgt>
                                        </p:tgtEl>
                                        <p:attrNameLst>
                                          <p:attrName>style.visibility</p:attrName>
                                        </p:attrNameLst>
                                      </p:cBhvr>
                                      <p:to>
                                        <p:strVal val="visible"/>
                                      </p:to>
                                    </p:set>
                                    <p:anim calcmode="lin" valueType="num">
                                      <p:cBhvr additive="base">
                                        <p:cTn id="103" dur="500" fill="hold"/>
                                        <p:tgtEl>
                                          <p:spTgt spid="8">
                                            <p:txEl>
                                              <p:pRg st="5" end="5"/>
                                            </p:txEl>
                                          </p:spTgt>
                                        </p:tgtEl>
                                        <p:attrNameLst>
                                          <p:attrName>ppt_x</p:attrName>
                                        </p:attrNameLst>
                                      </p:cBhvr>
                                      <p:tavLst>
                                        <p:tav tm="0">
                                          <p:val>
                                            <p:strVal val="1+#ppt_w/2"/>
                                          </p:val>
                                        </p:tav>
                                        <p:tav tm="100000">
                                          <p:val>
                                            <p:strVal val="#ppt_x"/>
                                          </p:val>
                                        </p:tav>
                                      </p:tavLst>
                                    </p:anim>
                                    <p:anim calcmode="lin" valueType="num">
                                      <p:cBhvr additive="base">
                                        <p:cTn id="104" dur="500" fill="hold"/>
                                        <p:tgtEl>
                                          <p:spTgt spid="8">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105" fill="hold" nodeType="clickPar">
                      <p:stCondLst>
                        <p:cond delay="indefinite"/>
                      </p:stCondLst>
                      <p:childTnLst>
                        <p:par>
                          <p:cTn id="106" fill="hold" nodeType="withGroup">
                            <p:stCondLst>
                              <p:cond delay="0"/>
                            </p:stCondLst>
                            <p:childTnLst>
                              <p:par>
                                <p:cTn id="107" presetID="2" presetClass="entr" presetSubtype="2" fill="hold" grpId="0" nodeType="clickEffect">
                                  <p:stCondLst>
                                    <p:cond delay="0"/>
                                  </p:stCondLst>
                                  <p:childTnLst>
                                    <p:set>
                                      <p:cBhvr>
                                        <p:cTn id="108" dur="1" fill="hold">
                                          <p:stCondLst>
                                            <p:cond delay="0"/>
                                          </p:stCondLst>
                                        </p:cTn>
                                        <p:tgtEl>
                                          <p:spTgt spid="8">
                                            <p:txEl>
                                              <p:pRg st="6" end="6"/>
                                            </p:txEl>
                                          </p:spTgt>
                                        </p:tgtEl>
                                        <p:attrNameLst>
                                          <p:attrName>style.visibility</p:attrName>
                                        </p:attrNameLst>
                                      </p:cBhvr>
                                      <p:to>
                                        <p:strVal val="visible"/>
                                      </p:to>
                                    </p:set>
                                    <p:anim calcmode="lin" valueType="num">
                                      <p:cBhvr additive="base">
                                        <p:cTn id="109" dur="500" fill="hold"/>
                                        <p:tgtEl>
                                          <p:spTgt spid="8">
                                            <p:txEl>
                                              <p:pRg st="6" end="6"/>
                                            </p:txEl>
                                          </p:spTgt>
                                        </p:tgtEl>
                                        <p:attrNameLst>
                                          <p:attrName>ppt_x</p:attrName>
                                        </p:attrNameLst>
                                      </p:cBhvr>
                                      <p:tavLst>
                                        <p:tav tm="0">
                                          <p:val>
                                            <p:strVal val="1+#ppt_w/2"/>
                                          </p:val>
                                        </p:tav>
                                        <p:tav tm="100000">
                                          <p:val>
                                            <p:strVal val="#ppt_x"/>
                                          </p:val>
                                        </p:tav>
                                      </p:tavLst>
                                    </p:anim>
                                    <p:anim calcmode="lin" valueType="num">
                                      <p:cBhvr additive="base">
                                        <p:cTn id="110" dur="500" fill="hold"/>
                                        <p:tgtEl>
                                          <p:spTgt spid="8">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111" fill="hold" nodeType="clickPar">
                      <p:stCondLst>
                        <p:cond delay="indefinite"/>
                      </p:stCondLst>
                      <p:childTnLst>
                        <p:par>
                          <p:cTn id="112" fill="hold" nodeType="withGroup">
                            <p:stCondLst>
                              <p:cond delay="0"/>
                            </p:stCondLst>
                            <p:childTnLst>
                              <p:par>
                                <p:cTn id="113" presetID="2" presetClass="entr" presetSubtype="2" fill="hold" grpId="0" nodeType="clickEffect">
                                  <p:stCondLst>
                                    <p:cond delay="0"/>
                                  </p:stCondLst>
                                  <p:childTnLst>
                                    <p:set>
                                      <p:cBhvr>
                                        <p:cTn id="114" dur="1" fill="hold">
                                          <p:stCondLst>
                                            <p:cond delay="0"/>
                                          </p:stCondLst>
                                        </p:cTn>
                                        <p:tgtEl>
                                          <p:spTgt spid="8">
                                            <p:txEl>
                                              <p:pRg st="7" end="7"/>
                                            </p:txEl>
                                          </p:spTgt>
                                        </p:tgtEl>
                                        <p:attrNameLst>
                                          <p:attrName>style.visibility</p:attrName>
                                        </p:attrNameLst>
                                      </p:cBhvr>
                                      <p:to>
                                        <p:strVal val="visible"/>
                                      </p:to>
                                    </p:set>
                                    <p:anim calcmode="lin" valueType="num">
                                      <p:cBhvr additive="base">
                                        <p:cTn id="115" dur="500" fill="hold"/>
                                        <p:tgtEl>
                                          <p:spTgt spid="8">
                                            <p:txEl>
                                              <p:pRg st="7" end="7"/>
                                            </p:txEl>
                                          </p:spTgt>
                                        </p:tgtEl>
                                        <p:attrNameLst>
                                          <p:attrName>ppt_x</p:attrName>
                                        </p:attrNameLst>
                                      </p:cBhvr>
                                      <p:tavLst>
                                        <p:tav tm="0">
                                          <p:val>
                                            <p:strVal val="1+#ppt_w/2"/>
                                          </p:val>
                                        </p:tav>
                                        <p:tav tm="100000">
                                          <p:val>
                                            <p:strVal val="#ppt_x"/>
                                          </p:val>
                                        </p:tav>
                                      </p:tavLst>
                                    </p:anim>
                                    <p:anim calcmode="lin" valueType="num">
                                      <p:cBhvr additive="base">
                                        <p:cTn id="116" dur="500" fill="hold"/>
                                        <p:tgtEl>
                                          <p:spTgt spid="8">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117" fill="hold" nodeType="clickPar">
                      <p:stCondLst>
                        <p:cond delay="indefinite"/>
                      </p:stCondLst>
                      <p:childTnLst>
                        <p:par>
                          <p:cTn id="118" fill="hold" nodeType="withGroup">
                            <p:stCondLst>
                              <p:cond delay="0"/>
                            </p:stCondLst>
                            <p:childTnLst>
                              <p:par>
                                <p:cTn id="119" presetID="2" presetClass="entr" presetSubtype="2" fill="hold" grpId="0" nodeType="clickEffect">
                                  <p:stCondLst>
                                    <p:cond delay="0"/>
                                  </p:stCondLst>
                                  <p:childTnLst>
                                    <p:set>
                                      <p:cBhvr>
                                        <p:cTn id="120" dur="1" fill="hold">
                                          <p:stCondLst>
                                            <p:cond delay="0"/>
                                          </p:stCondLst>
                                        </p:cTn>
                                        <p:tgtEl>
                                          <p:spTgt spid="8">
                                            <p:txEl>
                                              <p:pRg st="8" end="8"/>
                                            </p:txEl>
                                          </p:spTgt>
                                        </p:tgtEl>
                                        <p:attrNameLst>
                                          <p:attrName>style.visibility</p:attrName>
                                        </p:attrNameLst>
                                      </p:cBhvr>
                                      <p:to>
                                        <p:strVal val="visible"/>
                                      </p:to>
                                    </p:set>
                                    <p:anim calcmode="lin" valueType="num">
                                      <p:cBhvr additive="base">
                                        <p:cTn id="121" dur="500" fill="hold"/>
                                        <p:tgtEl>
                                          <p:spTgt spid="8">
                                            <p:txEl>
                                              <p:pRg st="8" end="8"/>
                                            </p:txEl>
                                          </p:spTgt>
                                        </p:tgtEl>
                                        <p:attrNameLst>
                                          <p:attrName>ppt_x</p:attrName>
                                        </p:attrNameLst>
                                      </p:cBhvr>
                                      <p:tavLst>
                                        <p:tav tm="0">
                                          <p:val>
                                            <p:strVal val="1+#ppt_w/2"/>
                                          </p:val>
                                        </p:tav>
                                        <p:tav tm="100000">
                                          <p:val>
                                            <p:strVal val="#ppt_x"/>
                                          </p:val>
                                        </p:tav>
                                      </p:tavLst>
                                    </p:anim>
                                    <p:anim calcmode="lin" valueType="num">
                                      <p:cBhvr additive="base">
                                        <p:cTn id="122" dur="500" fill="hold"/>
                                        <p:tgtEl>
                                          <p:spTgt spid="8">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123" fill="hold" nodeType="clickPar">
                      <p:stCondLst>
                        <p:cond delay="indefinite"/>
                      </p:stCondLst>
                      <p:childTnLst>
                        <p:par>
                          <p:cTn id="124" fill="hold" nodeType="withGroup">
                            <p:stCondLst>
                              <p:cond delay="0"/>
                            </p:stCondLst>
                            <p:childTnLst>
                              <p:par>
                                <p:cTn id="125" presetID="2" presetClass="entr" presetSubtype="2" fill="hold" grpId="0" nodeType="clickEffect">
                                  <p:stCondLst>
                                    <p:cond delay="0"/>
                                  </p:stCondLst>
                                  <p:childTnLst>
                                    <p:set>
                                      <p:cBhvr>
                                        <p:cTn id="126" dur="1" fill="hold">
                                          <p:stCondLst>
                                            <p:cond delay="0"/>
                                          </p:stCondLst>
                                        </p:cTn>
                                        <p:tgtEl>
                                          <p:spTgt spid="8">
                                            <p:txEl>
                                              <p:pRg st="9" end="9"/>
                                            </p:txEl>
                                          </p:spTgt>
                                        </p:tgtEl>
                                        <p:attrNameLst>
                                          <p:attrName>style.visibility</p:attrName>
                                        </p:attrNameLst>
                                      </p:cBhvr>
                                      <p:to>
                                        <p:strVal val="visible"/>
                                      </p:to>
                                    </p:set>
                                    <p:anim calcmode="lin" valueType="num">
                                      <p:cBhvr additive="base">
                                        <p:cTn id="127" dur="500" fill="hold"/>
                                        <p:tgtEl>
                                          <p:spTgt spid="8">
                                            <p:txEl>
                                              <p:pRg st="9" end="9"/>
                                            </p:txEl>
                                          </p:spTgt>
                                        </p:tgtEl>
                                        <p:attrNameLst>
                                          <p:attrName>ppt_x</p:attrName>
                                        </p:attrNameLst>
                                      </p:cBhvr>
                                      <p:tavLst>
                                        <p:tav tm="0">
                                          <p:val>
                                            <p:strVal val="1+#ppt_w/2"/>
                                          </p:val>
                                        </p:tav>
                                        <p:tav tm="100000">
                                          <p:val>
                                            <p:strVal val="#ppt_x"/>
                                          </p:val>
                                        </p:tav>
                                      </p:tavLst>
                                    </p:anim>
                                    <p:anim calcmode="lin" valueType="num">
                                      <p:cBhvr additive="base">
                                        <p:cTn id="128" dur="500" fill="hold"/>
                                        <p:tgtEl>
                                          <p:spTgt spid="8">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129" fill="hold" nodeType="clickPar">
                      <p:stCondLst>
                        <p:cond delay="indefinite"/>
                      </p:stCondLst>
                      <p:childTnLst>
                        <p:par>
                          <p:cTn id="130" fill="hold" nodeType="withGroup">
                            <p:stCondLst>
                              <p:cond delay="0"/>
                            </p:stCondLst>
                            <p:childTnLst>
                              <p:par>
                                <p:cTn id="131" presetID="2" presetClass="entr" presetSubtype="2" fill="hold" grpId="0" nodeType="clickEffect">
                                  <p:stCondLst>
                                    <p:cond delay="0"/>
                                  </p:stCondLst>
                                  <p:childTnLst>
                                    <p:set>
                                      <p:cBhvr>
                                        <p:cTn id="132" dur="1" fill="hold">
                                          <p:stCondLst>
                                            <p:cond delay="0"/>
                                          </p:stCondLst>
                                        </p:cTn>
                                        <p:tgtEl>
                                          <p:spTgt spid="8">
                                            <p:txEl>
                                              <p:pRg st="10" end="10"/>
                                            </p:txEl>
                                          </p:spTgt>
                                        </p:tgtEl>
                                        <p:attrNameLst>
                                          <p:attrName>style.visibility</p:attrName>
                                        </p:attrNameLst>
                                      </p:cBhvr>
                                      <p:to>
                                        <p:strVal val="visible"/>
                                      </p:to>
                                    </p:set>
                                    <p:anim calcmode="lin" valueType="num">
                                      <p:cBhvr additive="base">
                                        <p:cTn id="133" dur="500" fill="hold"/>
                                        <p:tgtEl>
                                          <p:spTgt spid="8">
                                            <p:txEl>
                                              <p:pRg st="10" end="10"/>
                                            </p:txEl>
                                          </p:spTgt>
                                        </p:tgtEl>
                                        <p:attrNameLst>
                                          <p:attrName>ppt_x</p:attrName>
                                        </p:attrNameLst>
                                      </p:cBhvr>
                                      <p:tavLst>
                                        <p:tav tm="0">
                                          <p:val>
                                            <p:strVal val="1+#ppt_w/2"/>
                                          </p:val>
                                        </p:tav>
                                        <p:tav tm="100000">
                                          <p:val>
                                            <p:strVal val="#ppt_x"/>
                                          </p:val>
                                        </p:tav>
                                      </p:tavLst>
                                    </p:anim>
                                    <p:anim calcmode="lin" valueType="num">
                                      <p:cBhvr additive="base">
                                        <p:cTn id="134" dur="500" fill="hold"/>
                                        <p:tgtEl>
                                          <p:spTgt spid="8">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135" fill="hold" nodeType="clickPar">
                      <p:stCondLst>
                        <p:cond delay="indefinite"/>
                      </p:stCondLst>
                      <p:childTnLst>
                        <p:par>
                          <p:cTn id="136" fill="hold" nodeType="withGroup">
                            <p:stCondLst>
                              <p:cond delay="0"/>
                            </p:stCondLst>
                            <p:childTnLst>
                              <p:par>
                                <p:cTn id="137" presetID="2" presetClass="entr" presetSubtype="2" fill="hold" grpId="0" nodeType="clickEffect">
                                  <p:stCondLst>
                                    <p:cond delay="0"/>
                                  </p:stCondLst>
                                  <p:childTnLst>
                                    <p:set>
                                      <p:cBhvr>
                                        <p:cTn id="138" dur="1" fill="hold">
                                          <p:stCondLst>
                                            <p:cond delay="0"/>
                                          </p:stCondLst>
                                        </p:cTn>
                                        <p:tgtEl>
                                          <p:spTgt spid="8">
                                            <p:txEl>
                                              <p:pRg st="11" end="11"/>
                                            </p:txEl>
                                          </p:spTgt>
                                        </p:tgtEl>
                                        <p:attrNameLst>
                                          <p:attrName>style.visibility</p:attrName>
                                        </p:attrNameLst>
                                      </p:cBhvr>
                                      <p:to>
                                        <p:strVal val="visible"/>
                                      </p:to>
                                    </p:set>
                                    <p:anim calcmode="lin" valueType="num">
                                      <p:cBhvr additive="base">
                                        <p:cTn id="139" dur="500" fill="hold"/>
                                        <p:tgtEl>
                                          <p:spTgt spid="8">
                                            <p:txEl>
                                              <p:pRg st="11" end="11"/>
                                            </p:txEl>
                                          </p:spTgt>
                                        </p:tgtEl>
                                        <p:attrNameLst>
                                          <p:attrName>ppt_x</p:attrName>
                                        </p:attrNameLst>
                                      </p:cBhvr>
                                      <p:tavLst>
                                        <p:tav tm="0">
                                          <p:val>
                                            <p:strVal val="1+#ppt_w/2"/>
                                          </p:val>
                                        </p:tav>
                                        <p:tav tm="100000">
                                          <p:val>
                                            <p:strVal val="#ppt_x"/>
                                          </p:val>
                                        </p:tav>
                                      </p:tavLst>
                                    </p:anim>
                                    <p:anim calcmode="lin" valueType="num">
                                      <p:cBhvr additive="base">
                                        <p:cTn id="140" dur="500" fill="hold"/>
                                        <p:tgtEl>
                                          <p:spTgt spid="8">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141" fill="hold" nodeType="clickPar">
                      <p:stCondLst>
                        <p:cond delay="indefinite"/>
                      </p:stCondLst>
                      <p:childTnLst>
                        <p:par>
                          <p:cTn id="142" fill="hold" nodeType="withGroup">
                            <p:stCondLst>
                              <p:cond delay="0"/>
                            </p:stCondLst>
                            <p:childTnLst>
                              <p:par>
                                <p:cTn id="143" presetID="2" presetClass="entr" presetSubtype="2" fill="hold" grpId="0" nodeType="clickEffect">
                                  <p:stCondLst>
                                    <p:cond delay="0"/>
                                  </p:stCondLst>
                                  <p:childTnLst>
                                    <p:set>
                                      <p:cBhvr>
                                        <p:cTn id="144" dur="1" fill="hold">
                                          <p:stCondLst>
                                            <p:cond delay="0"/>
                                          </p:stCondLst>
                                        </p:cTn>
                                        <p:tgtEl>
                                          <p:spTgt spid="8">
                                            <p:txEl>
                                              <p:pRg st="12" end="12"/>
                                            </p:txEl>
                                          </p:spTgt>
                                        </p:tgtEl>
                                        <p:attrNameLst>
                                          <p:attrName>style.visibility</p:attrName>
                                        </p:attrNameLst>
                                      </p:cBhvr>
                                      <p:to>
                                        <p:strVal val="visible"/>
                                      </p:to>
                                    </p:set>
                                    <p:anim calcmode="lin" valueType="num">
                                      <p:cBhvr additive="base">
                                        <p:cTn id="145" dur="500" fill="hold"/>
                                        <p:tgtEl>
                                          <p:spTgt spid="8">
                                            <p:txEl>
                                              <p:pRg st="12" end="12"/>
                                            </p:txEl>
                                          </p:spTgt>
                                        </p:tgtEl>
                                        <p:attrNameLst>
                                          <p:attrName>ppt_x</p:attrName>
                                        </p:attrNameLst>
                                      </p:cBhvr>
                                      <p:tavLst>
                                        <p:tav tm="0">
                                          <p:val>
                                            <p:strVal val="1+#ppt_w/2"/>
                                          </p:val>
                                        </p:tav>
                                        <p:tav tm="100000">
                                          <p:val>
                                            <p:strVal val="#ppt_x"/>
                                          </p:val>
                                        </p:tav>
                                      </p:tavLst>
                                    </p:anim>
                                    <p:anim calcmode="lin" valueType="num">
                                      <p:cBhvr additive="base">
                                        <p:cTn id="146" dur="500" fill="hold"/>
                                        <p:tgtEl>
                                          <p:spTgt spid="8">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147" fill="hold" nodeType="clickPar">
                      <p:stCondLst>
                        <p:cond delay="indefinite"/>
                      </p:stCondLst>
                      <p:childTnLst>
                        <p:par>
                          <p:cTn id="148" fill="hold" nodeType="withGroup">
                            <p:stCondLst>
                              <p:cond delay="0"/>
                            </p:stCondLst>
                            <p:childTnLst>
                              <p:par>
                                <p:cTn id="149" presetID="2" presetClass="entr" presetSubtype="2" fill="hold" grpId="0" nodeType="clickEffect">
                                  <p:stCondLst>
                                    <p:cond delay="0"/>
                                  </p:stCondLst>
                                  <p:childTnLst>
                                    <p:set>
                                      <p:cBhvr>
                                        <p:cTn id="150" dur="1" fill="hold">
                                          <p:stCondLst>
                                            <p:cond delay="0"/>
                                          </p:stCondLst>
                                        </p:cTn>
                                        <p:tgtEl>
                                          <p:spTgt spid="8">
                                            <p:txEl>
                                              <p:pRg st="13" end="13"/>
                                            </p:txEl>
                                          </p:spTgt>
                                        </p:tgtEl>
                                        <p:attrNameLst>
                                          <p:attrName>style.visibility</p:attrName>
                                        </p:attrNameLst>
                                      </p:cBhvr>
                                      <p:to>
                                        <p:strVal val="visible"/>
                                      </p:to>
                                    </p:set>
                                    <p:anim calcmode="lin" valueType="num">
                                      <p:cBhvr additive="base">
                                        <p:cTn id="151" dur="500" fill="hold"/>
                                        <p:tgtEl>
                                          <p:spTgt spid="8">
                                            <p:txEl>
                                              <p:pRg st="13" end="13"/>
                                            </p:txEl>
                                          </p:spTgt>
                                        </p:tgtEl>
                                        <p:attrNameLst>
                                          <p:attrName>ppt_x</p:attrName>
                                        </p:attrNameLst>
                                      </p:cBhvr>
                                      <p:tavLst>
                                        <p:tav tm="0">
                                          <p:val>
                                            <p:strVal val="1+#ppt_w/2"/>
                                          </p:val>
                                        </p:tav>
                                        <p:tav tm="100000">
                                          <p:val>
                                            <p:strVal val="#ppt_x"/>
                                          </p:val>
                                        </p:tav>
                                      </p:tavLst>
                                    </p:anim>
                                    <p:anim calcmode="lin" valueType="num">
                                      <p:cBhvr additive="base">
                                        <p:cTn id="152" dur="500" fill="hold"/>
                                        <p:tgtEl>
                                          <p:spTgt spid="8">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153" fill="hold" nodeType="clickPar">
                      <p:stCondLst>
                        <p:cond delay="indefinite"/>
                      </p:stCondLst>
                      <p:childTnLst>
                        <p:par>
                          <p:cTn id="154" fill="hold" nodeType="withGroup">
                            <p:stCondLst>
                              <p:cond delay="0"/>
                            </p:stCondLst>
                            <p:childTnLst>
                              <p:par>
                                <p:cTn id="155" presetID="2" presetClass="entr" presetSubtype="2" fill="hold" grpId="0" nodeType="clickEffect">
                                  <p:stCondLst>
                                    <p:cond delay="0"/>
                                  </p:stCondLst>
                                  <p:childTnLst>
                                    <p:set>
                                      <p:cBhvr>
                                        <p:cTn id="156" dur="1" fill="hold">
                                          <p:stCondLst>
                                            <p:cond delay="0"/>
                                          </p:stCondLst>
                                        </p:cTn>
                                        <p:tgtEl>
                                          <p:spTgt spid="8">
                                            <p:txEl>
                                              <p:pRg st="14" end="14"/>
                                            </p:txEl>
                                          </p:spTgt>
                                        </p:tgtEl>
                                        <p:attrNameLst>
                                          <p:attrName>style.visibility</p:attrName>
                                        </p:attrNameLst>
                                      </p:cBhvr>
                                      <p:to>
                                        <p:strVal val="visible"/>
                                      </p:to>
                                    </p:set>
                                    <p:anim calcmode="lin" valueType="num">
                                      <p:cBhvr additive="base">
                                        <p:cTn id="157" dur="500" fill="hold"/>
                                        <p:tgtEl>
                                          <p:spTgt spid="8">
                                            <p:txEl>
                                              <p:pRg st="14" end="14"/>
                                            </p:txEl>
                                          </p:spTgt>
                                        </p:tgtEl>
                                        <p:attrNameLst>
                                          <p:attrName>ppt_x</p:attrName>
                                        </p:attrNameLst>
                                      </p:cBhvr>
                                      <p:tavLst>
                                        <p:tav tm="0">
                                          <p:val>
                                            <p:strVal val="1+#ppt_w/2"/>
                                          </p:val>
                                        </p:tav>
                                        <p:tav tm="100000">
                                          <p:val>
                                            <p:strVal val="#ppt_x"/>
                                          </p:val>
                                        </p:tav>
                                      </p:tavLst>
                                    </p:anim>
                                    <p:anim calcmode="lin" valueType="num">
                                      <p:cBhvr additive="base">
                                        <p:cTn id="158" dur="500" fill="hold"/>
                                        <p:tgtEl>
                                          <p:spTgt spid="8">
                                            <p:txEl>
                                              <p:pRg st="14" end="14"/>
                                            </p:txEl>
                                          </p:spTgt>
                                        </p:tgtEl>
                                        <p:attrNameLst>
                                          <p:attrName>ppt_y</p:attrName>
                                        </p:attrNameLst>
                                      </p:cBhvr>
                                      <p:tavLst>
                                        <p:tav tm="0">
                                          <p:val>
                                            <p:strVal val="#ppt_y"/>
                                          </p:val>
                                        </p:tav>
                                        <p:tav tm="100000">
                                          <p:val>
                                            <p:strVal val="#ppt_y"/>
                                          </p:val>
                                        </p:tav>
                                      </p:tavLst>
                                    </p:anim>
                                  </p:childTnLst>
                                </p:cTn>
                              </p:par>
                            </p:childTnLst>
                          </p:cTn>
                        </p:par>
                      </p:childTnLst>
                    </p:cTn>
                  </p:par>
                  <p:par>
                    <p:cTn id="159" fill="hold" nodeType="clickPar">
                      <p:stCondLst>
                        <p:cond delay="indefinite"/>
                      </p:stCondLst>
                      <p:childTnLst>
                        <p:par>
                          <p:cTn id="160" fill="hold" nodeType="withGroup">
                            <p:stCondLst>
                              <p:cond delay="0"/>
                            </p:stCondLst>
                            <p:childTnLst>
                              <p:par>
                                <p:cTn id="161" presetID="2" presetClass="entr" presetSubtype="2" fill="hold" grpId="0" nodeType="clickEffect">
                                  <p:stCondLst>
                                    <p:cond delay="0"/>
                                  </p:stCondLst>
                                  <p:childTnLst>
                                    <p:set>
                                      <p:cBhvr>
                                        <p:cTn id="162" dur="1" fill="hold">
                                          <p:stCondLst>
                                            <p:cond delay="0"/>
                                          </p:stCondLst>
                                        </p:cTn>
                                        <p:tgtEl>
                                          <p:spTgt spid="8">
                                            <p:txEl>
                                              <p:pRg st="15" end="15"/>
                                            </p:txEl>
                                          </p:spTgt>
                                        </p:tgtEl>
                                        <p:attrNameLst>
                                          <p:attrName>style.visibility</p:attrName>
                                        </p:attrNameLst>
                                      </p:cBhvr>
                                      <p:to>
                                        <p:strVal val="visible"/>
                                      </p:to>
                                    </p:set>
                                    <p:anim calcmode="lin" valueType="num">
                                      <p:cBhvr additive="base">
                                        <p:cTn id="163" dur="500" fill="hold"/>
                                        <p:tgtEl>
                                          <p:spTgt spid="8">
                                            <p:txEl>
                                              <p:pRg st="15" end="15"/>
                                            </p:txEl>
                                          </p:spTgt>
                                        </p:tgtEl>
                                        <p:attrNameLst>
                                          <p:attrName>ppt_x</p:attrName>
                                        </p:attrNameLst>
                                      </p:cBhvr>
                                      <p:tavLst>
                                        <p:tav tm="0">
                                          <p:val>
                                            <p:strVal val="1+#ppt_w/2"/>
                                          </p:val>
                                        </p:tav>
                                        <p:tav tm="100000">
                                          <p:val>
                                            <p:strVal val="#ppt_x"/>
                                          </p:val>
                                        </p:tav>
                                      </p:tavLst>
                                    </p:anim>
                                    <p:anim calcmode="lin" valueType="num">
                                      <p:cBhvr additive="base">
                                        <p:cTn id="164" dur="500" fill="hold"/>
                                        <p:tgtEl>
                                          <p:spTgt spid="8">
                                            <p:txEl>
                                              <p:pRg st="15" end="15"/>
                                            </p:txEl>
                                          </p:spTgt>
                                        </p:tgtEl>
                                        <p:attrNameLst>
                                          <p:attrName>ppt_y</p:attrName>
                                        </p:attrNameLst>
                                      </p:cBhvr>
                                      <p:tavLst>
                                        <p:tav tm="0">
                                          <p:val>
                                            <p:strVal val="#ppt_y"/>
                                          </p:val>
                                        </p:tav>
                                        <p:tav tm="100000">
                                          <p:val>
                                            <p:strVal val="#ppt_y"/>
                                          </p:val>
                                        </p:tav>
                                      </p:tavLst>
                                    </p:anim>
                                  </p:childTnLst>
                                </p:cTn>
                              </p:par>
                            </p:childTnLst>
                          </p:cTn>
                        </p:par>
                      </p:childTnLst>
                    </p:cTn>
                  </p:par>
                  <p:par>
                    <p:cTn id="165" fill="hold" nodeType="clickPar">
                      <p:stCondLst>
                        <p:cond delay="indefinite"/>
                      </p:stCondLst>
                      <p:childTnLst>
                        <p:par>
                          <p:cTn id="166" fill="hold" nodeType="withGroup">
                            <p:stCondLst>
                              <p:cond delay="0"/>
                            </p:stCondLst>
                            <p:childTnLst>
                              <p:par>
                                <p:cTn id="167" presetID="2" presetClass="entr" presetSubtype="2" fill="hold" grpId="0" nodeType="clickEffect">
                                  <p:stCondLst>
                                    <p:cond delay="0"/>
                                  </p:stCondLst>
                                  <p:childTnLst>
                                    <p:set>
                                      <p:cBhvr>
                                        <p:cTn id="168" dur="1" fill="hold">
                                          <p:stCondLst>
                                            <p:cond delay="0"/>
                                          </p:stCondLst>
                                        </p:cTn>
                                        <p:tgtEl>
                                          <p:spTgt spid="8">
                                            <p:txEl>
                                              <p:pRg st="16" end="16"/>
                                            </p:txEl>
                                          </p:spTgt>
                                        </p:tgtEl>
                                        <p:attrNameLst>
                                          <p:attrName>style.visibility</p:attrName>
                                        </p:attrNameLst>
                                      </p:cBhvr>
                                      <p:to>
                                        <p:strVal val="visible"/>
                                      </p:to>
                                    </p:set>
                                    <p:anim calcmode="lin" valueType="num">
                                      <p:cBhvr additive="base">
                                        <p:cTn id="169" dur="500" fill="hold"/>
                                        <p:tgtEl>
                                          <p:spTgt spid="8">
                                            <p:txEl>
                                              <p:pRg st="16" end="16"/>
                                            </p:txEl>
                                          </p:spTgt>
                                        </p:tgtEl>
                                        <p:attrNameLst>
                                          <p:attrName>ppt_x</p:attrName>
                                        </p:attrNameLst>
                                      </p:cBhvr>
                                      <p:tavLst>
                                        <p:tav tm="0">
                                          <p:val>
                                            <p:strVal val="1+#ppt_w/2"/>
                                          </p:val>
                                        </p:tav>
                                        <p:tav tm="100000">
                                          <p:val>
                                            <p:strVal val="#ppt_x"/>
                                          </p:val>
                                        </p:tav>
                                      </p:tavLst>
                                    </p:anim>
                                    <p:anim calcmode="lin" valueType="num">
                                      <p:cBhvr additive="base">
                                        <p:cTn id="170" dur="500" fill="hold"/>
                                        <p:tgtEl>
                                          <p:spTgt spid="8">
                                            <p:txEl>
                                              <p:pRg st="16" end="16"/>
                                            </p:txEl>
                                          </p:spTgt>
                                        </p:tgtEl>
                                        <p:attrNameLst>
                                          <p:attrName>ppt_y</p:attrName>
                                        </p:attrNameLst>
                                      </p:cBhvr>
                                      <p:tavLst>
                                        <p:tav tm="0">
                                          <p:val>
                                            <p:strVal val="#ppt_y"/>
                                          </p:val>
                                        </p:tav>
                                        <p:tav tm="100000">
                                          <p:val>
                                            <p:strVal val="#ppt_y"/>
                                          </p:val>
                                        </p:tav>
                                      </p:tavLst>
                                    </p:anim>
                                  </p:childTnLst>
                                </p:cTn>
                              </p:par>
                            </p:childTnLst>
                          </p:cTn>
                        </p:par>
                      </p:childTnLst>
                    </p:cTn>
                  </p:par>
                  <p:par>
                    <p:cTn id="171" fill="hold" nodeType="clickPar">
                      <p:stCondLst>
                        <p:cond delay="indefinite"/>
                      </p:stCondLst>
                      <p:childTnLst>
                        <p:par>
                          <p:cTn id="172" fill="hold" nodeType="withGroup">
                            <p:stCondLst>
                              <p:cond delay="0"/>
                            </p:stCondLst>
                            <p:childTnLst>
                              <p:par>
                                <p:cTn id="173" presetID="2" presetClass="entr" presetSubtype="2" fill="hold" grpId="0" nodeType="clickEffect">
                                  <p:stCondLst>
                                    <p:cond delay="0"/>
                                  </p:stCondLst>
                                  <p:childTnLst>
                                    <p:set>
                                      <p:cBhvr>
                                        <p:cTn id="174" dur="1" fill="hold">
                                          <p:stCondLst>
                                            <p:cond delay="0"/>
                                          </p:stCondLst>
                                        </p:cTn>
                                        <p:tgtEl>
                                          <p:spTgt spid="8">
                                            <p:txEl>
                                              <p:pRg st="17" end="17"/>
                                            </p:txEl>
                                          </p:spTgt>
                                        </p:tgtEl>
                                        <p:attrNameLst>
                                          <p:attrName>style.visibility</p:attrName>
                                        </p:attrNameLst>
                                      </p:cBhvr>
                                      <p:to>
                                        <p:strVal val="visible"/>
                                      </p:to>
                                    </p:set>
                                    <p:anim calcmode="lin" valueType="num">
                                      <p:cBhvr additive="base">
                                        <p:cTn id="175" dur="500" fill="hold"/>
                                        <p:tgtEl>
                                          <p:spTgt spid="8">
                                            <p:txEl>
                                              <p:pRg st="17" end="17"/>
                                            </p:txEl>
                                          </p:spTgt>
                                        </p:tgtEl>
                                        <p:attrNameLst>
                                          <p:attrName>ppt_x</p:attrName>
                                        </p:attrNameLst>
                                      </p:cBhvr>
                                      <p:tavLst>
                                        <p:tav tm="0">
                                          <p:val>
                                            <p:strVal val="1+#ppt_w/2"/>
                                          </p:val>
                                        </p:tav>
                                        <p:tav tm="100000">
                                          <p:val>
                                            <p:strVal val="#ppt_x"/>
                                          </p:val>
                                        </p:tav>
                                      </p:tavLst>
                                    </p:anim>
                                    <p:anim calcmode="lin" valueType="num">
                                      <p:cBhvr additive="base">
                                        <p:cTn id="176" dur="500" fill="hold"/>
                                        <p:tgtEl>
                                          <p:spTgt spid="8">
                                            <p:txEl>
                                              <p:pRg st="17" end="17"/>
                                            </p:txEl>
                                          </p:spTgt>
                                        </p:tgtEl>
                                        <p:attrNameLst>
                                          <p:attrName>ppt_y</p:attrName>
                                        </p:attrNameLst>
                                      </p:cBhvr>
                                      <p:tavLst>
                                        <p:tav tm="0">
                                          <p:val>
                                            <p:strVal val="#ppt_y"/>
                                          </p:val>
                                        </p:tav>
                                        <p:tav tm="100000">
                                          <p:val>
                                            <p:strVal val="#ppt_y"/>
                                          </p:val>
                                        </p:tav>
                                      </p:tavLst>
                                    </p:anim>
                                  </p:childTnLst>
                                </p:cTn>
                              </p:par>
                            </p:childTnLst>
                          </p:cTn>
                        </p:par>
                      </p:childTnLst>
                    </p:cTn>
                  </p:par>
                  <p:par>
                    <p:cTn id="177" fill="hold" nodeType="clickPar">
                      <p:stCondLst>
                        <p:cond delay="indefinite"/>
                      </p:stCondLst>
                      <p:childTnLst>
                        <p:par>
                          <p:cTn id="178" fill="hold" nodeType="withGroup">
                            <p:stCondLst>
                              <p:cond delay="0"/>
                            </p:stCondLst>
                            <p:childTnLst>
                              <p:par>
                                <p:cTn id="179" presetID="2" presetClass="entr" presetSubtype="4" fill="hold" grpId="0" nodeType="clickEffect">
                                  <p:stCondLst>
                                    <p:cond delay="0"/>
                                  </p:stCondLst>
                                  <p:childTnLst>
                                    <p:set>
                                      <p:cBhvr>
                                        <p:cTn id="180" dur="1" fill="hold">
                                          <p:stCondLst>
                                            <p:cond delay="0"/>
                                          </p:stCondLst>
                                        </p:cTn>
                                        <p:tgtEl>
                                          <p:spTgt spid="45"/>
                                        </p:tgtEl>
                                        <p:attrNameLst>
                                          <p:attrName>style.visibility</p:attrName>
                                        </p:attrNameLst>
                                      </p:cBhvr>
                                      <p:to>
                                        <p:strVal val="visible"/>
                                      </p:to>
                                    </p:set>
                                    <p:anim calcmode="lin" valueType="num">
                                      <p:cBhvr additive="base">
                                        <p:cTn id="181" dur="500" fill="hold"/>
                                        <p:tgtEl>
                                          <p:spTgt spid="45"/>
                                        </p:tgtEl>
                                        <p:attrNameLst>
                                          <p:attrName>ppt_x</p:attrName>
                                        </p:attrNameLst>
                                      </p:cBhvr>
                                      <p:tavLst>
                                        <p:tav tm="0">
                                          <p:val>
                                            <p:strVal val="#ppt_x"/>
                                          </p:val>
                                        </p:tav>
                                        <p:tav tm="100000">
                                          <p:val>
                                            <p:strVal val="#ppt_x"/>
                                          </p:val>
                                        </p:tav>
                                      </p:tavLst>
                                    </p:anim>
                                    <p:anim calcmode="lin" valueType="num">
                                      <p:cBhvr additive="base">
                                        <p:cTn id="182"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 presetClass="entr" presetSubtype="8" fill="hold" grpId="0" nodeType="clickEffect">
                                  <p:stCondLst>
                                    <p:cond delay="0"/>
                                  </p:stCondLst>
                                  <p:childTnLst>
                                    <p:set>
                                      <p:cBhvr>
                                        <p:cTn id="186" dur="1" fill="hold">
                                          <p:stCondLst>
                                            <p:cond delay="0"/>
                                          </p:stCondLst>
                                        </p:cTn>
                                        <p:tgtEl>
                                          <p:spTgt spid="43"/>
                                        </p:tgtEl>
                                        <p:attrNameLst>
                                          <p:attrName>style.visibility</p:attrName>
                                        </p:attrNameLst>
                                      </p:cBhvr>
                                      <p:to>
                                        <p:strVal val="visible"/>
                                      </p:to>
                                    </p:set>
                                    <p:anim calcmode="lin" valueType="num">
                                      <p:cBhvr additive="base">
                                        <p:cTn id="187" dur="500" fill="hold"/>
                                        <p:tgtEl>
                                          <p:spTgt spid="43"/>
                                        </p:tgtEl>
                                        <p:attrNameLst>
                                          <p:attrName>ppt_x</p:attrName>
                                        </p:attrNameLst>
                                      </p:cBhvr>
                                      <p:tavLst>
                                        <p:tav tm="0">
                                          <p:val>
                                            <p:strVal val="0-#ppt_w/2"/>
                                          </p:val>
                                        </p:tav>
                                        <p:tav tm="100000">
                                          <p:val>
                                            <p:strVal val="#ppt_x"/>
                                          </p:val>
                                        </p:tav>
                                      </p:tavLst>
                                    </p:anim>
                                    <p:anim calcmode="lin" valueType="num">
                                      <p:cBhvr additive="base">
                                        <p:cTn id="188"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189" fill="hold">
                      <p:stCondLst>
                        <p:cond delay="indefinite"/>
                      </p:stCondLst>
                      <p:childTnLst>
                        <p:par>
                          <p:cTn id="190" fill="hold">
                            <p:stCondLst>
                              <p:cond delay="0"/>
                            </p:stCondLst>
                            <p:childTnLst>
                              <p:par>
                                <p:cTn id="191" presetID="2" presetClass="entr" presetSubtype="8" fill="hold" grpId="0" nodeType="clickEffect">
                                  <p:stCondLst>
                                    <p:cond delay="0"/>
                                  </p:stCondLst>
                                  <p:childTnLst>
                                    <p:set>
                                      <p:cBhvr>
                                        <p:cTn id="192" dur="1" fill="hold">
                                          <p:stCondLst>
                                            <p:cond delay="0"/>
                                          </p:stCondLst>
                                        </p:cTn>
                                        <p:tgtEl>
                                          <p:spTgt spid="44"/>
                                        </p:tgtEl>
                                        <p:attrNameLst>
                                          <p:attrName>style.visibility</p:attrName>
                                        </p:attrNameLst>
                                      </p:cBhvr>
                                      <p:to>
                                        <p:strVal val="visible"/>
                                      </p:to>
                                    </p:set>
                                    <p:anim calcmode="lin" valueType="num">
                                      <p:cBhvr additive="base">
                                        <p:cTn id="193" dur="500" fill="hold"/>
                                        <p:tgtEl>
                                          <p:spTgt spid="44"/>
                                        </p:tgtEl>
                                        <p:attrNameLst>
                                          <p:attrName>ppt_x</p:attrName>
                                        </p:attrNameLst>
                                      </p:cBhvr>
                                      <p:tavLst>
                                        <p:tav tm="0">
                                          <p:val>
                                            <p:strVal val="0-#ppt_w/2"/>
                                          </p:val>
                                        </p:tav>
                                        <p:tav tm="100000">
                                          <p:val>
                                            <p:strVal val="#ppt_x"/>
                                          </p:val>
                                        </p:tav>
                                      </p:tavLst>
                                    </p:anim>
                                    <p:anim calcmode="lin" valueType="num">
                                      <p:cBhvr additive="base">
                                        <p:cTn id="194" dur="5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195" fill="hold">
                      <p:stCondLst>
                        <p:cond delay="indefinite"/>
                      </p:stCondLst>
                      <p:childTnLst>
                        <p:par>
                          <p:cTn id="196" fill="hold">
                            <p:stCondLst>
                              <p:cond delay="0"/>
                            </p:stCondLst>
                            <p:childTnLst>
                              <p:par>
                                <p:cTn id="197" presetID="2" presetClass="entr" presetSubtype="4" fill="hold" grpId="0" nodeType="clickEffect">
                                  <p:stCondLst>
                                    <p:cond delay="0"/>
                                  </p:stCondLst>
                                  <p:childTnLst>
                                    <p:set>
                                      <p:cBhvr>
                                        <p:cTn id="198" dur="1" fill="hold">
                                          <p:stCondLst>
                                            <p:cond delay="0"/>
                                          </p:stCondLst>
                                        </p:cTn>
                                        <p:tgtEl>
                                          <p:spTgt spid="11"/>
                                        </p:tgtEl>
                                        <p:attrNameLst>
                                          <p:attrName>style.visibility</p:attrName>
                                        </p:attrNameLst>
                                      </p:cBhvr>
                                      <p:to>
                                        <p:strVal val="visible"/>
                                      </p:to>
                                    </p:set>
                                    <p:anim calcmode="lin" valueType="num">
                                      <p:cBhvr additive="base">
                                        <p:cTn id="199" dur="500" fill="hold"/>
                                        <p:tgtEl>
                                          <p:spTgt spid="11"/>
                                        </p:tgtEl>
                                        <p:attrNameLst>
                                          <p:attrName>ppt_x</p:attrName>
                                        </p:attrNameLst>
                                      </p:cBhvr>
                                      <p:tavLst>
                                        <p:tav tm="0">
                                          <p:val>
                                            <p:strVal val="#ppt_x"/>
                                          </p:val>
                                        </p:tav>
                                        <p:tav tm="100000">
                                          <p:val>
                                            <p:strVal val="#ppt_x"/>
                                          </p:val>
                                        </p:tav>
                                      </p:tavLst>
                                    </p:anim>
                                    <p:anim calcmode="lin" valueType="num">
                                      <p:cBhvr additive="base">
                                        <p:cTn id="20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uiExpand="1" build="p"/>
      <p:bldP spid="43" grpId="0" animBg="1"/>
      <p:bldP spid="44" grpId="0" animBg="1"/>
      <p:bldP spid="45" grpId="0" animBg="1"/>
      <p:bldP spid="11"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14356"/>
            <a:ext cx="7668345" cy="4497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400" b="1" dirty="0" smtClean="0">
                <a:latin typeface="Arial" pitchFamily="34" charset="0"/>
                <a:cs typeface="Arial" pitchFamily="34" charset="0"/>
              </a:rPr>
              <a:t>ENVIRONNEMENT (2) – Calcul de l’assiette</a:t>
            </a:r>
            <a:endParaRPr lang="fr-FR" sz="2400" b="1" dirty="0">
              <a:latin typeface="Arial" pitchFamily="34" charset="0"/>
              <a:cs typeface="Arial" pitchFamily="34" charset="0"/>
            </a:endParaRPr>
          </a:p>
        </p:txBody>
      </p:sp>
      <p:sp>
        <p:nvSpPr>
          <p:cNvPr id="4" name="Espace réservé du contenu 2"/>
          <p:cNvSpPr txBox="1">
            <a:spLocks/>
          </p:cNvSpPr>
          <p:nvPr/>
        </p:nvSpPr>
        <p:spPr>
          <a:xfrm>
            <a:off x="32" y="1214422"/>
            <a:ext cx="9144000" cy="4714908"/>
          </a:xfrm>
          <a:prstGeom prst="rect">
            <a:avLst/>
          </a:prstGeom>
        </p:spPr>
        <p:txBody>
          <a:bodyPr vert="horz" lIns="91440" tIns="45720" rIns="91440" bIns="45720" rtlCol="0">
            <a:normAutofit fontScale="62500" lnSpcReduction="20000"/>
          </a:bodyPr>
          <a:lstStyle/>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2 MODES</a:t>
            </a:r>
            <a:r>
              <a:rPr kumimoji="0" lang="fr-FR" sz="3200" b="1" i="0" u="none" strike="noStrike" kern="1200" cap="none" spc="0" normalizeH="0" noProof="0" dirty="0" smtClean="0">
                <a:ln>
                  <a:noFill/>
                </a:ln>
                <a:solidFill>
                  <a:srgbClr val="FF0000"/>
                </a:solidFill>
                <a:effectLst/>
                <a:uLnTx/>
                <a:uFillTx/>
                <a:latin typeface="+mn-lt"/>
                <a:ea typeface="+mn-ea"/>
                <a:cs typeface="+mn-cs"/>
              </a:rPr>
              <a:t> DE CALCUL EN VIGUEUR SUR 2014-2020:</a:t>
            </a:r>
          </a:p>
          <a:p>
            <a:pPr marL="2240852" lvl="4">
              <a:spcBef>
                <a:spcPct val="20000"/>
              </a:spcBef>
              <a:buFont typeface="Arial" pitchFamily="34" charset="0"/>
              <a:buChar char="•"/>
              <a:defRPr/>
            </a:pPr>
            <a:endParaRPr kumimoji="0" lang="fr-FR" sz="1500" b="1" i="0" u="none" strike="noStrike" kern="1200" cap="none" spc="0" normalizeH="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tabLst/>
              <a:defRPr/>
            </a:pPr>
            <a:r>
              <a:rPr lang="fr-FR" sz="3200" b="1" dirty="0" smtClean="0">
                <a:solidFill>
                  <a:srgbClr val="FF0000"/>
                </a:solidFill>
              </a:rPr>
              <a:t>1°)</a:t>
            </a:r>
            <a:r>
              <a:rPr lang="fr-FR" sz="3200" b="1" dirty="0" smtClean="0">
                <a:solidFill>
                  <a:schemeClr val="tx2"/>
                </a:solidFill>
              </a:rPr>
              <a:t>  </a:t>
            </a:r>
            <a:r>
              <a:rPr lang="fr-FR" sz="3200" b="1" dirty="0" smtClean="0">
                <a:solidFill>
                  <a:srgbClr val="FF0000"/>
                </a:solidFill>
              </a:rPr>
              <a:t>Le Surcoût </a:t>
            </a:r>
            <a:r>
              <a:rPr lang="fr-FR" sz="3200" b="1" dirty="0" smtClean="0">
                <a:solidFill>
                  <a:schemeClr val="tx2"/>
                </a:solidFill>
              </a:rPr>
              <a:t>: définition du surcoût environnemental par rapport à un investissement similaire</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300" b="1" i="0" u="none" strike="noStrike" kern="1200" cap="none" spc="0" normalizeH="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none" strike="noStrike" kern="1200" cap="none" spc="0" normalizeH="0" baseline="0" noProof="0" dirty="0" smtClean="0">
                <a:ln>
                  <a:noFill/>
                </a:ln>
                <a:solidFill>
                  <a:srgbClr val="FF0000"/>
                </a:solidFill>
                <a:effectLst/>
                <a:uLnTx/>
                <a:uFillTx/>
                <a:latin typeface="+mn-lt"/>
                <a:ea typeface="+mn-ea"/>
                <a:cs typeface="+mn-cs"/>
              </a:rPr>
              <a:t>2°)  La totalité de l’assiette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si</a:t>
            </a:r>
            <a:r>
              <a:rPr kumimoji="0" lang="fr-FR" sz="3200" b="1" i="0" u="none" strike="noStrike" kern="1200" cap="none" spc="0" normalizeH="0" noProof="0" dirty="0" smtClean="0">
                <a:ln>
                  <a:noFill/>
                </a:ln>
                <a:solidFill>
                  <a:schemeClr val="tx2"/>
                </a:solidFill>
                <a:effectLst/>
                <a:uLnTx/>
                <a:uFillTx/>
                <a:latin typeface="+mn-lt"/>
                <a:ea typeface="+mn-ea"/>
                <a:cs typeface="+mn-cs"/>
              </a:rPr>
              <a:t> le coût de </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fr-FR" sz="3200" b="1" baseline="0" dirty="0" smtClean="0">
                <a:solidFill>
                  <a:schemeClr val="tx2"/>
                </a:solidFill>
              </a:rPr>
              <a:t>L’investissement dans la protection</a:t>
            </a:r>
            <a:r>
              <a:rPr lang="fr-FR" sz="3200" b="1" dirty="0" smtClean="0">
                <a:solidFill>
                  <a:schemeClr val="tx2"/>
                </a:solidFill>
              </a:rPr>
              <a:t> de </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fr-FR" sz="3200" b="1" dirty="0" smtClean="0">
                <a:solidFill>
                  <a:schemeClr val="tx2"/>
                </a:solidFill>
              </a:rPr>
              <a:t>L’environnement peut être identifié</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fr-FR" sz="3200" b="1" dirty="0" smtClean="0">
                <a:solidFill>
                  <a:schemeClr val="tx2"/>
                </a:solidFill>
              </a:rPr>
              <a:t>Comme investissement distinct </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fr-FR" sz="3200" b="1" dirty="0" smtClean="0">
                <a:solidFill>
                  <a:schemeClr val="tx2"/>
                </a:solidFill>
              </a:rPr>
              <a:t>Dans les coûts totaux</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lang="fr-FR" sz="3200" b="1" dirty="0" smtClean="0">
              <a:solidFill>
                <a:schemeClr val="tx2"/>
              </a:solidFill>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1900" b="0" i="0" u="none" strike="noStrike" kern="1200" cap="none" spc="0" normalizeH="0" baseline="0" noProof="0" dirty="0" smtClean="0">
              <a:ln>
                <a:noFill/>
              </a:ln>
              <a:solidFill>
                <a:schemeClr val="tx2"/>
              </a:solidFill>
              <a:effectLst/>
              <a:uLnTx/>
              <a:uFillTx/>
              <a:latin typeface="+mn-lt"/>
              <a:ea typeface="+mn-ea"/>
              <a:cs typeface="+mn-cs"/>
            </a:endParaRP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2800" b="1" i="0" u="none" strike="noStrike" kern="1200" cap="none" spc="0" normalizeH="0" baseline="0" noProof="0" dirty="0" smtClean="0">
              <a:ln>
                <a:noFill/>
              </a:ln>
              <a:solidFill>
                <a:schemeClr val="tx2"/>
              </a:solidFill>
              <a:effectLst/>
              <a:uLnTx/>
              <a:uFillTx/>
              <a:latin typeface="+mn-lt"/>
              <a:ea typeface="+mn-ea"/>
              <a:cs typeface="+mn-cs"/>
            </a:endParaRPr>
          </a:p>
        </p:txBody>
      </p:sp>
      <p:graphicFrame>
        <p:nvGraphicFramePr>
          <p:cNvPr id="105475" name="Object 3"/>
          <p:cNvGraphicFramePr>
            <a:graphicFrameLocks noChangeAspect="1"/>
          </p:cNvGraphicFramePr>
          <p:nvPr>
            <p:extLst>
              <p:ext uri="{D42A27DB-BD31-4B8C-83A1-F6EECF244321}">
                <p14:modId xmlns:p14="http://schemas.microsoft.com/office/powerpoint/2010/main" val="3050807174"/>
              </p:ext>
            </p:extLst>
          </p:nvPr>
        </p:nvGraphicFramePr>
        <p:xfrm>
          <a:off x="4510914" y="1928802"/>
          <a:ext cx="4561681" cy="4929198"/>
        </p:xfrm>
        <a:graphic>
          <a:graphicData uri="http://schemas.openxmlformats.org/presentationml/2006/ole">
            <mc:AlternateContent xmlns:mc="http://schemas.openxmlformats.org/markup-compatibility/2006">
              <mc:Choice xmlns:v="urn:schemas-microsoft-com:vml" Requires="v">
                <p:oleObj spid="_x0000_s105633" name="Worksheet" r:id="rId3" imgW="4048125" imgH="4714930" progId="Excel.Sheet.8">
                  <p:link updateAutomatic="1"/>
                </p:oleObj>
              </mc:Choice>
              <mc:Fallback>
                <p:oleObj name="Worksheet" r:id="rId3" imgW="4048125" imgH="4714930" progId="Excel.Sheet.8">
                  <p:link updateAutomatic="1"/>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0914" y="1928802"/>
                        <a:ext cx="4561681" cy="4929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105476" name="Object 4"/>
          <p:cNvGraphicFramePr>
            <a:graphicFrameLocks noChangeAspect="1"/>
          </p:cNvGraphicFramePr>
          <p:nvPr>
            <p:extLst>
              <p:ext uri="{D42A27DB-BD31-4B8C-83A1-F6EECF244321}">
                <p14:modId xmlns:p14="http://schemas.microsoft.com/office/powerpoint/2010/main" val="2099575977"/>
              </p:ext>
            </p:extLst>
          </p:nvPr>
        </p:nvGraphicFramePr>
        <p:xfrm>
          <a:off x="1500166" y="3857652"/>
          <a:ext cx="2322501" cy="3071810"/>
        </p:xfrm>
        <a:graphic>
          <a:graphicData uri="http://schemas.openxmlformats.org/presentationml/2006/ole">
            <mc:AlternateContent xmlns:mc="http://schemas.openxmlformats.org/markup-compatibility/2006">
              <mc:Choice xmlns:v="urn:schemas-microsoft-com:vml" Requires="v">
                <p:oleObj spid="_x0000_s105634" name="Worksheet" r:id="rId5" imgW="2200291" imgH="3971803" progId="Excel.Sheet.8">
                  <p:link updateAutomatic="1"/>
                </p:oleObj>
              </mc:Choice>
              <mc:Fallback>
                <p:oleObj name="Worksheet" r:id="rId5" imgW="2200291" imgH="3971803" progId="Excel.Sheet.8">
                  <p:link updateAutomatic="1"/>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00166" y="3857652"/>
                        <a:ext cx="2322501" cy="307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cxnSp>
        <p:nvCxnSpPr>
          <p:cNvPr id="9" name="Connecteur droit avec flèche 8"/>
          <p:cNvCxnSpPr/>
          <p:nvPr/>
        </p:nvCxnSpPr>
        <p:spPr>
          <a:xfrm>
            <a:off x="4500562" y="2143116"/>
            <a:ext cx="428628" cy="14287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rot="16200000" flipH="1">
            <a:off x="928662" y="3929066"/>
            <a:ext cx="642942" cy="50006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Espace réservé du pied de page 10"/>
          <p:cNvSpPr>
            <a:spLocks noGrp="1"/>
          </p:cNvSpPr>
          <p:nvPr>
            <p:ph type="ftr" sz="quarter" idx="11"/>
          </p:nvPr>
        </p:nvSpPr>
        <p:spPr>
          <a:xfrm>
            <a:off x="-714412" y="6286520"/>
            <a:ext cx="2895600" cy="365125"/>
          </a:xfrm>
        </p:spPr>
        <p:txBody>
          <a:bodyPr/>
          <a:lstStyle/>
          <a:p>
            <a:r>
              <a:rPr lang="fr-FR" smtClean="0"/>
              <a:t>JP Bove www.fcae.eu</a:t>
            </a:r>
            <a:endParaRPr lang="fr-FR" dirty="0"/>
          </a:p>
        </p:txBody>
      </p:sp>
      <p:sp>
        <p:nvSpPr>
          <p:cNvPr id="12" name="Espace réservé du numéro de diapositive 11"/>
          <p:cNvSpPr>
            <a:spLocks noGrp="1"/>
          </p:cNvSpPr>
          <p:nvPr>
            <p:ph type="sldNum" sz="quarter" idx="12"/>
          </p:nvPr>
        </p:nvSpPr>
        <p:spPr/>
        <p:txBody>
          <a:bodyPr/>
          <a:lstStyle/>
          <a:p>
            <a:fld id="{2B825D18-8F47-4676-AC87-C8BC662B5306}" type="slidenum">
              <a:rPr lang="fr-FR" smtClean="0"/>
              <a:pPr/>
              <a:t>46</a:t>
            </a:fld>
            <a:endParaRPr lang="fr-FR"/>
          </a:p>
        </p:txBody>
      </p:sp>
      <p:sp>
        <p:nvSpPr>
          <p:cNvPr id="2" name="Espace réservé de la date 1"/>
          <p:cNvSpPr>
            <a:spLocks noGrp="1"/>
          </p:cNvSpPr>
          <p:nvPr>
            <p:ph type="dt" sz="half" idx="10"/>
          </p:nvPr>
        </p:nvSpPr>
        <p:spPr/>
        <p:txBody>
          <a:bodyPr/>
          <a:lstStyle/>
          <a:p>
            <a:fld id="{CB911978-6D8A-304D-AEF8-36CD0A1348D2}"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5475"/>
                                        </p:tgtEl>
                                        <p:attrNameLst>
                                          <p:attrName>style.visibility</p:attrName>
                                        </p:attrNameLst>
                                      </p:cBhvr>
                                      <p:to>
                                        <p:strVal val="visible"/>
                                      </p:to>
                                    </p:set>
                                    <p:anim calcmode="lin" valueType="num">
                                      <p:cBhvr additive="base">
                                        <p:cTn id="25" dur="500" fill="hold"/>
                                        <p:tgtEl>
                                          <p:spTgt spid="105475"/>
                                        </p:tgtEl>
                                        <p:attrNameLst>
                                          <p:attrName>ppt_x</p:attrName>
                                        </p:attrNameLst>
                                      </p:cBhvr>
                                      <p:tavLst>
                                        <p:tav tm="0">
                                          <p:val>
                                            <p:strVal val="#ppt_x"/>
                                          </p:val>
                                        </p:tav>
                                        <p:tav tm="100000">
                                          <p:val>
                                            <p:strVal val="#ppt_x"/>
                                          </p:val>
                                        </p:tav>
                                      </p:tavLst>
                                    </p:anim>
                                    <p:anim calcmode="lin" valueType="num">
                                      <p:cBhvr additive="base">
                                        <p:cTn id="26" dur="500" fill="hold"/>
                                        <p:tgtEl>
                                          <p:spTgt spid="10547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8" end="8"/>
                                            </p:txEl>
                                          </p:spTgt>
                                        </p:tgtEl>
                                        <p:attrNameLst>
                                          <p:attrName>style.visibility</p:attrName>
                                        </p:attrNameLst>
                                      </p:cBhvr>
                                      <p:to>
                                        <p:strVal val="visible"/>
                                      </p:to>
                                    </p:set>
                                    <p:anim calcmode="lin" valueType="num">
                                      <p:cBhvr additive="base">
                                        <p:cTn id="5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9" fill="hold" nodeType="click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additive="base">
                                        <p:cTn id="61" dur="500" fill="hold"/>
                                        <p:tgtEl>
                                          <p:spTgt spid="10"/>
                                        </p:tgtEl>
                                        <p:attrNameLst>
                                          <p:attrName>ppt_x</p:attrName>
                                        </p:attrNameLst>
                                      </p:cBhvr>
                                      <p:tavLst>
                                        <p:tav tm="0">
                                          <p:val>
                                            <p:strVal val="0-#ppt_w/2"/>
                                          </p:val>
                                        </p:tav>
                                        <p:tav tm="100000">
                                          <p:val>
                                            <p:strVal val="#ppt_x"/>
                                          </p:val>
                                        </p:tav>
                                      </p:tavLst>
                                    </p:anim>
                                    <p:anim calcmode="lin" valueType="num">
                                      <p:cBhvr additive="base">
                                        <p:cTn id="62"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txEl>
                                              <p:pRg st="14" end="14"/>
                                            </p:txEl>
                                          </p:spTgt>
                                        </p:tgtEl>
                                        <p:attrNameLst>
                                          <p:attrName>style.visibility</p:attrName>
                                        </p:attrNameLst>
                                      </p:cBhvr>
                                      <p:to>
                                        <p:strVal val="visible"/>
                                      </p:to>
                                    </p:set>
                                    <p:anim calcmode="lin" valueType="num">
                                      <p:cBhvr additive="base">
                                        <p:cTn id="67" dur="500" fill="hold"/>
                                        <p:tgtEl>
                                          <p:spTgt spid="4">
                                            <p:txEl>
                                              <p:pRg st="14" end="14"/>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105476"/>
                                        </p:tgtEl>
                                        <p:attrNameLst>
                                          <p:attrName>style.visibility</p:attrName>
                                        </p:attrNameLst>
                                      </p:cBhvr>
                                      <p:to>
                                        <p:strVal val="visible"/>
                                      </p:to>
                                    </p:set>
                                    <p:anim calcmode="lin" valueType="num">
                                      <p:cBhvr additive="base">
                                        <p:cTn id="73" dur="500" fill="hold"/>
                                        <p:tgtEl>
                                          <p:spTgt spid="105476"/>
                                        </p:tgtEl>
                                        <p:attrNameLst>
                                          <p:attrName>ppt_x</p:attrName>
                                        </p:attrNameLst>
                                      </p:cBhvr>
                                      <p:tavLst>
                                        <p:tav tm="0">
                                          <p:val>
                                            <p:strVal val="#ppt_x"/>
                                          </p:val>
                                        </p:tav>
                                        <p:tav tm="100000">
                                          <p:val>
                                            <p:strVal val="#ppt_x"/>
                                          </p:val>
                                        </p:tav>
                                      </p:tavLst>
                                    </p:anim>
                                    <p:anim calcmode="lin" valueType="num">
                                      <p:cBhvr additive="base">
                                        <p:cTn id="74" dur="500" fill="hold"/>
                                        <p:tgtEl>
                                          <p:spTgt spid="1054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285720" y="1142984"/>
            <a:ext cx="8358246"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ENVIRONNEMENT (3)</a:t>
            </a:r>
            <a:endParaRPr lang="fr-FR" sz="3600" b="1" dirty="0">
              <a:latin typeface="Arial" pitchFamily="34" charset="0"/>
              <a:cs typeface="Arial" pitchFamily="34" charset="0"/>
            </a:endParaRPr>
          </a:p>
        </p:txBody>
      </p:sp>
      <p:sp>
        <p:nvSpPr>
          <p:cNvPr id="4" name="Espace réservé du contenu 2"/>
          <p:cNvSpPr txBox="1">
            <a:spLocks/>
          </p:cNvSpPr>
          <p:nvPr/>
        </p:nvSpPr>
        <p:spPr>
          <a:xfrm>
            <a:off x="214313" y="1214422"/>
            <a:ext cx="8929687" cy="4714908"/>
          </a:xfrm>
          <a:prstGeom prst="rect">
            <a:avLst/>
          </a:prstGeom>
        </p:spPr>
        <p:txBody>
          <a:bodyPr vert="horz" lIns="91440" tIns="45720" rIns="91440" bIns="45720" rtlCol="0">
            <a:normAutofit fontScale="62500" lnSpcReduction="20000"/>
          </a:bodyPr>
          <a:lstStyle/>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800" b="1" i="0" strike="noStrike" kern="1200" cap="none" spc="0" normalizeH="0" baseline="0" noProof="0" dirty="0" smtClean="0">
                <a:ln>
                  <a:noFill/>
                </a:ln>
                <a:solidFill>
                  <a:srgbClr val="FF0000"/>
                </a:solidFill>
                <a:effectLst/>
                <a:uLnTx/>
                <a:uFillTx/>
                <a:latin typeface="+mn-lt"/>
                <a:ea typeface="+mn-ea"/>
                <a:cs typeface="+mn-cs"/>
              </a:rPr>
              <a:t>1) AIDE A L’INVESTISSEMENT DE DEPASSEMENT DE NORMES</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3800" b="1" i="0" u="sng"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Dépassement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des normes européennes</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Ou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augmentation</a:t>
            </a:r>
            <a:r>
              <a:rPr kumimoji="0" lang="fr-FR" sz="3200" b="1" i="0" u="none" strike="noStrike" kern="1200" cap="none" spc="0" normalizeH="0" noProof="0" dirty="0" smtClean="0">
                <a:ln>
                  <a:noFill/>
                </a:ln>
                <a:solidFill>
                  <a:srgbClr val="FF0000"/>
                </a:solidFill>
                <a:effectLst/>
                <a:uLnTx/>
                <a:uFillTx/>
                <a:latin typeface="+mn-lt"/>
                <a:ea typeface="+mn-ea"/>
                <a:cs typeface="+mn-cs"/>
              </a:rPr>
              <a:t> </a:t>
            </a:r>
            <a:r>
              <a:rPr kumimoji="0" lang="fr-FR" sz="3200" b="1" i="0" u="none" strike="noStrike" kern="1200" cap="none" spc="0" normalizeH="0" noProof="0" dirty="0" smtClean="0">
                <a:ln>
                  <a:noFill/>
                </a:ln>
                <a:solidFill>
                  <a:schemeClr val="tx2"/>
                </a:solidFill>
                <a:effectLst/>
                <a:uLnTx/>
                <a:uFillTx/>
                <a:latin typeface="+mn-lt"/>
                <a:ea typeface="+mn-ea"/>
                <a:cs typeface="+mn-cs"/>
              </a:rPr>
              <a:t>du</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niveau de protection de l’environnement</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Pas d’aide à la mise aux normes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sauf:</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 Certaines acquisition de véhicules de transport (route, rail, mer, fluvial) </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 Opérations de « post-équipement » de véhicules de transport existants</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2800" b="0"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COUTS ELIGIBLES : </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Totalité des coûts si ces coûts environnementaux sont identifiables dans l’assiette totale des dépenses</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Sinon: différence de coût avec le coût d’un investissement similaire, moins respectueux de l’environnement</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TAUX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40%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GE -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50%</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 ME -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60%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PE </a:t>
            </a:r>
            <a:r>
              <a:rPr kumimoji="0" lang="fr-FR" sz="2800" b="1" i="0" u="none" strike="noStrike" kern="1200" cap="none" spc="0" normalizeH="0" baseline="0" noProof="0" dirty="0" smtClean="0">
                <a:ln>
                  <a:noFill/>
                </a:ln>
                <a:solidFill>
                  <a:schemeClr val="tx2"/>
                </a:solidFill>
                <a:effectLst/>
                <a:uLnTx/>
                <a:uFillTx/>
                <a:latin typeface="+mn-lt"/>
                <a:ea typeface="+mn-ea"/>
                <a:cs typeface="+mn-cs"/>
                <a:sym typeface="Wingdings" pitchFamily="2" charset="2"/>
              </a:rPr>
              <a:t></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 45%/55%/65% en zone AFR 107.3.C</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55%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GE –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65%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ME –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75%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PE -&gt;  en zone AFR 107.3 A</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2800" b="1"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47</a:t>
            </a:fld>
            <a:endParaRPr lang="fr-FR"/>
          </a:p>
        </p:txBody>
      </p:sp>
      <p:sp>
        <p:nvSpPr>
          <p:cNvPr id="2" name="Espace réservé de la date 1"/>
          <p:cNvSpPr>
            <a:spLocks noGrp="1"/>
          </p:cNvSpPr>
          <p:nvPr>
            <p:ph type="dt" sz="half" idx="10"/>
          </p:nvPr>
        </p:nvSpPr>
        <p:spPr/>
        <p:txBody>
          <a:bodyPr/>
          <a:lstStyle/>
          <a:p>
            <a:fld id="{4E8637C1-6A76-F549-B095-C2FFAA27BE53}"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 calcmode="lin" valueType="num">
                                      <p:cBhvr additive="base">
                                        <p:cTn id="3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5" end="5"/>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
                                            <p:txEl>
                                              <p:pRg st="6" end="6"/>
                                            </p:txEl>
                                          </p:spTgt>
                                        </p:tgtEl>
                                        <p:attrNameLst>
                                          <p:attrName>style.visibility</p:attrName>
                                        </p:attrNameLst>
                                      </p:cBhvr>
                                      <p:to>
                                        <p:strVal val="visible"/>
                                      </p:to>
                                    </p:set>
                                    <p:anim calcmode="lin" valueType="num">
                                      <p:cBhvr additive="base">
                                        <p:cTn id="3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4">
                                            <p:txEl>
                                              <p:pRg st="8" end="8"/>
                                            </p:txEl>
                                          </p:spTgt>
                                        </p:tgtEl>
                                        <p:attrNameLst>
                                          <p:attrName>style.visibility</p:attrName>
                                        </p:attrNameLst>
                                      </p:cBhvr>
                                      <p:to>
                                        <p:strVal val="visible"/>
                                      </p:to>
                                    </p:set>
                                    <p:anim calcmode="lin" valueType="num">
                                      <p:cBhvr additive="base">
                                        <p:cTn id="4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8" end="8"/>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
                                            <p:txEl>
                                              <p:pRg st="9" end="9"/>
                                            </p:txEl>
                                          </p:spTgt>
                                        </p:tgtEl>
                                        <p:attrNameLst>
                                          <p:attrName>style.visibility</p:attrName>
                                        </p:attrNameLst>
                                      </p:cBhvr>
                                      <p:to>
                                        <p:strVal val="visible"/>
                                      </p:to>
                                    </p:set>
                                    <p:anim calcmode="lin" valueType="num">
                                      <p:cBhvr additive="base">
                                        <p:cTn id="49"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9" end="9"/>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
                                            <p:txEl>
                                              <p:pRg st="10" end="10"/>
                                            </p:txEl>
                                          </p:spTgt>
                                        </p:tgtEl>
                                        <p:attrNameLst>
                                          <p:attrName>style.visibility</p:attrName>
                                        </p:attrNameLst>
                                      </p:cBhvr>
                                      <p:to>
                                        <p:strVal val="visible"/>
                                      </p:to>
                                    </p:set>
                                    <p:anim calcmode="lin" valueType="num">
                                      <p:cBhvr additive="base">
                                        <p:cTn id="53"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4">
                                            <p:txEl>
                                              <p:pRg st="11" end="11"/>
                                            </p:txEl>
                                          </p:spTgt>
                                        </p:tgtEl>
                                        <p:attrNameLst>
                                          <p:attrName>style.visibility</p:attrName>
                                        </p:attrNameLst>
                                      </p:cBhvr>
                                      <p:to>
                                        <p:strVal val="visible"/>
                                      </p:to>
                                    </p:set>
                                    <p:anim calcmode="lin" valueType="num">
                                      <p:cBhvr additive="base">
                                        <p:cTn id="59"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4">
                                            <p:txEl>
                                              <p:pRg st="11" end="11"/>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
                                            <p:txEl>
                                              <p:pRg st="12" end="12"/>
                                            </p:txEl>
                                          </p:spTgt>
                                        </p:tgtEl>
                                        <p:attrNameLst>
                                          <p:attrName>style.visibility</p:attrName>
                                        </p:attrNameLst>
                                      </p:cBhvr>
                                      <p:to>
                                        <p:strVal val="visible"/>
                                      </p:to>
                                    </p:set>
                                    <p:anim calcmode="lin" valueType="num">
                                      <p:cBhvr additive="base">
                                        <p:cTn id="63"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4">
                                            <p:txEl>
                                              <p:pRg st="12" end="12"/>
                                            </p:tx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4">
                                            <p:txEl>
                                              <p:pRg st="13" end="13"/>
                                            </p:txEl>
                                          </p:spTgt>
                                        </p:tgtEl>
                                        <p:attrNameLst>
                                          <p:attrName>style.visibility</p:attrName>
                                        </p:attrNameLst>
                                      </p:cBhvr>
                                      <p:to>
                                        <p:strVal val="visible"/>
                                      </p:to>
                                    </p:set>
                                    <p:anim calcmode="lin" valueType="num">
                                      <p:cBhvr additive="base">
                                        <p:cTn id="67" dur="500" fill="hold"/>
                                        <p:tgtEl>
                                          <p:spTgt spid="4">
                                            <p:txEl>
                                              <p:pRg st="13" end="13"/>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ENVIRONNEMENT (4)</a:t>
            </a:r>
            <a:endParaRPr lang="fr-FR" sz="3600" b="1" dirty="0">
              <a:latin typeface="Arial" pitchFamily="34" charset="0"/>
              <a:cs typeface="Arial" pitchFamily="34" charset="0"/>
            </a:endParaRPr>
          </a:p>
        </p:txBody>
      </p:sp>
      <p:sp>
        <p:nvSpPr>
          <p:cNvPr id="5" name="Rectangle à coins arrondis 4"/>
          <p:cNvSpPr/>
          <p:nvPr/>
        </p:nvSpPr>
        <p:spPr>
          <a:xfrm>
            <a:off x="500034" y="1357298"/>
            <a:ext cx="7500990"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space réservé du contenu 2"/>
          <p:cNvSpPr txBox="1">
            <a:spLocks/>
          </p:cNvSpPr>
          <p:nvPr/>
        </p:nvSpPr>
        <p:spPr>
          <a:xfrm>
            <a:off x="214313" y="1357298"/>
            <a:ext cx="8929687" cy="4643470"/>
          </a:xfrm>
          <a:prstGeom prst="rect">
            <a:avLst/>
          </a:prstGeom>
        </p:spPr>
        <p:txBody>
          <a:bodyPr vert="horz" lIns="91440" tIns="45720" rIns="91440" bIns="45720" rtlCol="0">
            <a:normAutofit fontScale="85000" lnSpcReduction="20000"/>
          </a:bodyPr>
          <a:lstStyle/>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strike="noStrike" kern="1200" cap="none" spc="0" normalizeH="0" baseline="0" noProof="0" dirty="0" smtClean="0">
                <a:ln>
                  <a:noFill/>
                </a:ln>
                <a:solidFill>
                  <a:srgbClr val="FF0000"/>
                </a:solidFill>
                <a:effectLst/>
                <a:uLnTx/>
                <a:uFillTx/>
                <a:latin typeface="+mn-lt"/>
                <a:ea typeface="+mn-ea"/>
                <a:cs typeface="+mn-cs"/>
              </a:rPr>
              <a:t>2) ADAPTATION ANTICIPEE DES FUTURES NORMES</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La norme est déjà adoptée et l’investissement doit être achevé 1 an avant l’entrée en vigueur de la norme</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COUTS</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coûts directement liés à protection environ.</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Totalité des coûts si ces coûts environnementaux sont identifiables dans l’assiette totale des dépenses</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Sinon: différence de coût avec le coût d’un investissement similaire, moins respectueux de l’environnement</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TAUX D’AIDE</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avant entrée en vigueur de la norme</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Projet achevé &gt;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3 ans avant: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10%</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GE –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15%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ME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20%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PE</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Projet achevé &gt;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1 ans avant: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5%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GE –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10%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ME –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15%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PE</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Majoration en AFR: + 15 zone A - + 5 en zone C</a:t>
            </a:r>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48</a:t>
            </a:fld>
            <a:endParaRPr lang="fr-FR"/>
          </a:p>
        </p:txBody>
      </p:sp>
      <p:sp>
        <p:nvSpPr>
          <p:cNvPr id="2" name="Espace réservé de la date 1"/>
          <p:cNvSpPr>
            <a:spLocks noGrp="1"/>
          </p:cNvSpPr>
          <p:nvPr>
            <p:ph type="dt" sz="half" idx="10"/>
          </p:nvPr>
        </p:nvSpPr>
        <p:spPr/>
        <p:txBody>
          <a:bodyPr/>
          <a:lstStyle/>
          <a:p>
            <a:fld id="{7BC0220D-4C40-3D41-BEB3-FAA668E6B09C}"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 calcmode="lin" valueType="num">
                                      <p:cBhvr additive="base">
                                        <p:cTn id="2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 calcmode="lin" valueType="num">
                                      <p:cBhvr additive="base">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 calcmode="lin" valueType="num">
                                      <p:cBhvr additive="base">
                                        <p:cTn id="39"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 calcmode="lin" valueType="num">
                                      <p:cBhvr additive="base">
                                        <p:cTn id="4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4">
                                            <p:txEl>
                                              <p:pRg st="7" end="7"/>
                                            </p:txEl>
                                          </p:spTgt>
                                        </p:tgtEl>
                                        <p:attrNameLst>
                                          <p:attrName>style.visibility</p:attrName>
                                        </p:attrNameLst>
                                      </p:cBhvr>
                                      <p:to>
                                        <p:strVal val="visible"/>
                                      </p:to>
                                    </p:set>
                                    <p:anim calcmode="lin" valueType="num">
                                      <p:cBhvr additive="base">
                                        <p:cTn id="51"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4">
                                            <p:txEl>
                                              <p:pRg st="8" end="8"/>
                                            </p:txEl>
                                          </p:spTgt>
                                        </p:tgtEl>
                                        <p:attrNameLst>
                                          <p:attrName>style.visibility</p:attrName>
                                        </p:attrNameLst>
                                      </p:cBhvr>
                                      <p:to>
                                        <p:strVal val="visible"/>
                                      </p:to>
                                    </p:set>
                                    <p:anim calcmode="lin" valueType="num">
                                      <p:cBhvr additive="base">
                                        <p:cTn id="57"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uiExpand="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357158" y="1142984"/>
            <a:ext cx="6357982"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ENVIRONNEMENT (5)</a:t>
            </a:r>
            <a:endParaRPr lang="fr-FR" sz="3600" b="1" dirty="0">
              <a:latin typeface="Arial" pitchFamily="34" charset="0"/>
              <a:cs typeface="Arial" pitchFamily="34" charset="0"/>
            </a:endParaRPr>
          </a:p>
        </p:txBody>
      </p:sp>
      <p:sp>
        <p:nvSpPr>
          <p:cNvPr id="4" name="Espace réservé du contenu 2"/>
          <p:cNvSpPr txBox="1">
            <a:spLocks/>
          </p:cNvSpPr>
          <p:nvPr/>
        </p:nvSpPr>
        <p:spPr>
          <a:xfrm>
            <a:off x="357158" y="1214422"/>
            <a:ext cx="8786842" cy="4572032"/>
          </a:xfrm>
          <a:prstGeom prst="rect">
            <a:avLst/>
          </a:prstGeom>
        </p:spPr>
        <p:txBody>
          <a:bodyPr vert="horz" lIns="91440" tIns="45720" rIns="91440" bIns="45720" rtlCol="0">
            <a:normAutofit fontScale="70000" lnSpcReduction="20000"/>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strike="noStrike" kern="1200" cap="none" spc="0" normalizeH="0" baseline="0" noProof="0" dirty="0" smtClean="0">
                <a:ln>
                  <a:noFill/>
                </a:ln>
                <a:solidFill>
                  <a:srgbClr val="FF0000"/>
                </a:solidFill>
                <a:effectLst/>
                <a:uLnTx/>
                <a:uFillTx/>
                <a:latin typeface="+mn-lt"/>
                <a:ea typeface="+mn-ea"/>
                <a:cs typeface="+mn-cs"/>
              </a:rPr>
              <a:t>3) INVESTISSEMENTS EFFICACITE ENERGETIQUE:</a:t>
            </a: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efficacité énergétique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 quantité d'énergie économisée, déterminée en mesurant et/ou en estimant la consommation avant et après la mise en </a:t>
            </a:r>
            <a:r>
              <a:rPr kumimoji="0" lang="fr-FR" sz="3200" b="0" i="0" u="none" strike="noStrike" kern="1200" cap="none" spc="0" normalizeH="0" baseline="0" noProof="0" dirty="0" err="1" smtClean="0">
                <a:ln>
                  <a:noFill/>
                </a:ln>
                <a:solidFill>
                  <a:schemeClr val="tx2"/>
                </a:solidFill>
                <a:effectLst/>
                <a:uLnTx/>
                <a:uFillTx/>
                <a:latin typeface="+mn-lt"/>
                <a:ea typeface="+mn-ea"/>
                <a:cs typeface="+mn-cs"/>
              </a:rPr>
              <a:t>oeuvre</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d'une mesure visant à améliorer l'efficacité énergétique, les conditions externes qui ont une incidence sur la consommation d'énergie faisant l'objet d'une normalisation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Pas d’aide si l’entreprise se conforme aux normes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COUTS</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investissements d’efficacité énergétique</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1" u="sng" strike="noStrike" kern="1200" cap="none" spc="0" normalizeH="0" baseline="0" noProof="0" dirty="0" smtClean="0">
                <a:ln>
                  <a:noFill/>
                </a:ln>
                <a:solidFill>
                  <a:schemeClr val="tx2"/>
                </a:solidFill>
                <a:effectLst/>
                <a:uLnTx/>
                <a:uFillTx/>
                <a:latin typeface="+mn-lt"/>
                <a:ea typeface="+mn-ea"/>
                <a:cs typeface="+mn-cs"/>
              </a:rPr>
              <a:t>Soit</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 Totalité des coûts si ces coûts environnementaux sont identifiables dans l’assiette totale des dépenses</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1" u="sng" strike="noStrike" kern="1200" cap="none" spc="0" normalizeH="0" baseline="0" noProof="0" dirty="0" smtClean="0">
                <a:ln>
                  <a:noFill/>
                </a:ln>
                <a:solidFill>
                  <a:schemeClr val="tx2"/>
                </a:solidFill>
                <a:effectLst/>
                <a:uLnTx/>
                <a:uFillTx/>
                <a:latin typeface="+mn-lt"/>
                <a:ea typeface="+mn-ea"/>
                <a:cs typeface="+mn-cs"/>
              </a:rPr>
              <a:t>Soit</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 différence de coût avec le coût d’un investissement similaire, aboutissant à moins d’économies d’énergie</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TAUX</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n-lt"/>
                <a:ea typeface="+mn-ea"/>
                <a:cs typeface="+mn-cs"/>
              </a:rPr>
              <a:t>30%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GE –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40%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ME –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50%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PE</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Majoration en AFR: + 15 zone A - + 5 en zone AFR C</a:t>
            </a:r>
          </a:p>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49</a:t>
            </a:fld>
            <a:endParaRPr lang="fr-FR"/>
          </a:p>
        </p:txBody>
      </p:sp>
      <p:sp>
        <p:nvSpPr>
          <p:cNvPr id="2" name="Espace réservé de la date 1"/>
          <p:cNvSpPr>
            <a:spLocks noGrp="1"/>
          </p:cNvSpPr>
          <p:nvPr>
            <p:ph type="dt" sz="half" idx="10"/>
          </p:nvPr>
        </p:nvSpPr>
        <p:spPr/>
        <p:txBody>
          <a:bodyPr/>
          <a:lstStyle/>
          <a:p>
            <a:fld id="{99FEA78B-5DE9-9142-AC8A-1EDE783D69A7}"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anim calcmode="lin" valueType="num">
                                      <p:cBhvr additive="base">
                                        <p:cTn id="2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 calcmode="lin" valueType="num">
                                      <p:cBhvr additive="base">
                                        <p:cTn id="3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4">
                                            <p:txEl>
                                              <p:pRg st="6" end="6"/>
                                            </p:txEl>
                                          </p:spTgt>
                                        </p:tgtEl>
                                        <p:attrNameLst>
                                          <p:attrName>style.visibility</p:attrName>
                                        </p:attrNameLst>
                                      </p:cBhvr>
                                      <p:to>
                                        <p:strVal val="visible"/>
                                      </p:to>
                                    </p:set>
                                    <p:anim calcmode="lin" valueType="num">
                                      <p:cBhvr additive="base">
                                        <p:cTn id="3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4">
                                            <p:txEl>
                                              <p:pRg st="7" end="7"/>
                                            </p:txEl>
                                          </p:spTgt>
                                        </p:tgtEl>
                                        <p:attrNameLst>
                                          <p:attrName>style.visibility</p:attrName>
                                        </p:attrNameLst>
                                      </p:cBhvr>
                                      <p:to>
                                        <p:strVal val="visible"/>
                                      </p:to>
                                    </p:set>
                                    <p:anim calcmode="lin" valueType="num">
                                      <p:cBhvr additive="base">
                                        <p:cTn id="4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4">
                                            <p:txEl>
                                              <p:pRg st="8" end="8"/>
                                            </p:txEl>
                                          </p:spTgt>
                                        </p:tgtEl>
                                        <p:attrNameLst>
                                          <p:attrName>style.visibility</p:attrName>
                                        </p:attrNameLst>
                                      </p:cBhvr>
                                      <p:to>
                                        <p:strVal val="visible"/>
                                      </p:to>
                                    </p:set>
                                    <p:anim calcmode="lin" valueType="num">
                                      <p:cBhvr additive="base">
                                        <p:cTn id="51"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8" fill="hold" grpId="0" nodeType="click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additive="base">
                                        <p:cTn id="57" dur="500" fill="hold"/>
                                        <p:tgtEl>
                                          <p:spTgt spid="5"/>
                                        </p:tgtEl>
                                        <p:attrNameLst>
                                          <p:attrName>ppt_x</p:attrName>
                                        </p:attrNameLst>
                                      </p:cBhvr>
                                      <p:tavLst>
                                        <p:tav tm="0">
                                          <p:val>
                                            <p:strVal val="0-#ppt_w/2"/>
                                          </p:val>
                                        </p:tav>
                                        <p:tav tm="100000">
                                          <p:val>
                                            <p:strVal val="#ppt_x"/>
                                          </p:val>
                                        </p:tav>
                                      </p:tavLst>
                                    </p:anim>
                                    <p:anim calcmode="lin" valueType="num">
                                      <p:cBhvr additive="base">
                                        <p:cTn id="5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85786" y="2786058"/>
            <a:ext cx="7772400" cy="1362075"/>
          </a:xfrm>
        </p:spPr>
        <p:txBody>
          <a:bodyPr/>
          <a:lstStyle/>
          <a:p>
            <a:pPr algn="ctr"/>
            <a:r>
              <a:rPr lang="fr-FR" dirty="0" smtClean="0"/>
              <a:t>1) LES AIDES « DE MINIMIS »</a:t>
            </a:r>
            <a:br>
              <a:rPr lang="fr-FR" dirty="0" smtClean="0"/>
            </a:br>
            <a:r>
              <a:rPr lang="fr-FR" sz="2400" dirty="0" err="1" smtClean="0"/>
              <a:t>Feder</a:t>
            </a:r>
            <a:r>
              <a:rPr lang="fr-FR" sz="2400" dirty="0" smtClean="0"/>
              <a:t> </a:t>
            </a:r>
            <a:r>
              <a:rPr lang="fr-FR" sz="2400" dirty="0" err="1" smtClean="0"/>
              <a:t>fse</a:t>
            </a:r>
            <a:r>
              <a:rPr lang="fr-FR" sz="2400" dirty="0" smtClean="0"/>
              <a:t> </a:t>
            </a:r>
            <a:r>
              <a:rPr lang="fr-FR" sz="2400" dirty="0" err="1" smtClean="0"/>
              <a:t>feamp</a:t>
            </a:r>
            <a:r>
              <a:rPr lang="fr-FR" sz="2400" dirty="0" smtClean="0"/>
              <a:t> </a:t>
            </a:r>
            <a:r>
              <a:rPr lang="fr-FR" sz="2400" dirty="0" err="1" smtClean="0"/>
              <a:t>feader</a:t>
            </a:r>
            <a:endParaRPr lang="fr-FR" dirty="0"/>
          </a:p>
        </p:txBody>
      </p:sp>
      <p:sp>
        <p:nvSpPr>
          <p:cNvPr id="3" name="Espace réservé du pied de page 2"/>
          <p:cNvSpPr>
            <a:spLocks noGrp="1"/>
          </p:cNvSpPr>
          <p:nvPr>
            <p:ph type="ftr" sz="quarter" idx="11"/>
          </p:nvPr>
        </p:nvSpPr>
        <p:spPr/>
        <p:txBody>
          <a:bodyPr/>
          <a:lstStyle/>
          <a:p>
            <a:r>
              <a:rPr lang="fr-FR" smtClean="0"/>
              <a:t>JP Bove www.fcae.eu</a:t>
            </a:r>
            <a:endParaRPr lang="fr-FR"/>
          </a:p>
        </p:txBody>
      </p:sp>
      <p:sp>
        <p:nvSpPr>
          <p:cNvPr id="4" name="Espace réservé du numéro de diapositive 3"/>
          <p:cNvSpPr>
            <a:spLocks noGrp="1"/>
          </p:cNvSpPr>
          <p:nvPr>
            <p:ph type="sldNum" sz="quarter" idx="12"/>
          </p:nvPr>
        </p:nvSpPr>
        <p:spPr/>
        <p:txBody>
          <a:bodyPr/>
          <a:lstStyle/>
          <a:p>
            <a:fld id="{2B825D18-8F47-4676-AC87-C8BC662B5306}" type="slidenum">
              <a:rPr lang="fr-FR" smtClean="0"/>
              <a:pPr/>
              <a:t>5</a:t>
            </a:fld>
            <a:endParaRPr lang="fr-FR"/>
          </a:p>
        </p:txBody>
      </p:sp>
      <p:sp>
        <p:nvSpPr>
          <p:cNvPr id="5" name="Espace réservé de la date 4"/>
          <p:cNvSpPr>
            <a:spLocks noGrp="1"/>
          </p:cNvSpPr>
          <p:nvPr>
            <p:ph type="dt" sz="half" idx="10"/>
          </p:nvPr>
        </p:nvSpPr>
        <p:spPr/>
        <p:txBody>
          <a:bodyPr/>
          <a:lstStyle/>
          <a:p>
            <a:fld id="{22379C9B-CF05-E04F-9624-46F39E501C15}" type="datetime1">
              <a:rPr lang="fr-FR" smtClean="0"/>
              <a:t>18/11/2016</a:t>
            </a:fld>
            <a:endParaRPr lang="fr-F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285720" y="1214422"/>
            <a:ext cx="7929618"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ENVIRONNEMENT (6)</a:t>
            </a:r>
            <a:endParaRPr lang="fr-FR" sz="3600" b="1" dirty="0">
              <a:latin typeface="Arial" pitchFamily="34" charset="0"/>
              <a:cs typeface="Arial" pitchFamily="34" charset="0"/>
            </a:endParaRPr>
          </a:p>
        </p:txBody>
      </p:sp>
      <p:sp>
        <p:nvSpPr>
          <p:cNvPr id="4" name="Espace réservé du contenu 2"/>
          <p:cNvSpPr txBox="1">
            <a:spLocks/>
          </p:cNvSpPr>
          <p:nvPr/>
        </p:nvSpPr>
        <p:spPr>
          <a:xfrm>
            <a:off x="0" y="1285860"/>
            <a:ext cx="9144000" cy="4643470"/>
          </a:xfrm>
          <a:prstGeom prst="rect">
            <a:avLst/>
          </a:prstGeom>
        </p:spPr>
        <p:txBody>
          <a:bodyPr vert="horz" lIns="91440" tIns="45720" rIns="91440" bIns="45720" rtlCol="0">
            <a:normAutofit fontScale="55000" lnSpcReduction="20000"/>
          </a:bodyPr>
          <a:lstStyle/>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strike="noStrike" kern="1200" cap="none" spc="0" normalizeH="0" baseline="0" noProof="0" dirty="0" smtClean="0">
                <a:ln>
                  <a:noFill/>
                </a:ln>
                <a:solidFill>
                  <a:srgbClr val="FF0000"/>
                </a:solidFill>
                <a:effectLst/>
                <a:uLnTx/>
                <a:uFillTx/>
                <a:latin typeface="+mn-lt"/>
                <a:ea typeface="+mn-ea"/>
                <a:cs typeface="+mn-cs"/>
              </a:rPr>
              <a:t>4) EFFICACITE ENERGETIQUE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Fonds d’efficacité énergétique – art 39 RGEC</a:t>
            </a:r>
            <a:endParaRPr kumimoji="0" lang="fr-FR" sz="3200" b="1" i="0" u="sng" strike="noStrike" kern="1200" cap="none" spc="0" normalizeH="0" baseline="0" noProof="0" dirty="0" smtClean="0">
              <a:ln>
                <a:noFill/>
              </a:ln>
              <a:solidFill>
                <a:schemeClr val="tx2"/>
              </a:solidFill>
              <a:effectLst/>
              <a:uLnTx/>
              <a:uFillTx/>
              <a:latin typeface="+mn-lt"/>
              <a:ea typeface="+mn-ea"/>
              <a:cs typeface="+mn-cs"/>
            </a:endParaRPr>
          </a:p>
          <a:p>
            <a:pPr marL="1482027" marR="0" lvl="4"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900" b="0"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Promotion de l’efficacité énergétique des bâtiments </a:t>
            </a:r>
            <a:r>
              <a:rPr kumimoji="0" lang="fr-FR" sz="2600" b="1" i="0" u="none" strike="noStrike" kern="1200" cap="none" spc="0" normalizeH="0" baseline="0" noProof="0" dirty="0" smtClean="0">
                <a:ln>
                  <a:noFill/>
                </a:ln>
                <a:solidFill>
                  <a:schemeClr val="tx2"/>
                </a:solidFill>
                <a:effectLst/>
                <a:uLnTx/>
                <a:uFillTx/>
                <a:latin typeface="+mn-lt"/>
                <a:ea typeface="+mn-ea"/>
                <a:cs typeface="+mn-cs"/>
              </a:rPr>
              <a:t>(Pour le dépassement de normes)</a:t>
            </a: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1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n-lt"/>
                <a:ea typeface="+mn-ea"/>
                <a:cs typeface="+mn-cs"/>
              </a:rPr>
              <a:t>AIDE AU FONDS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par Prêts, garanties, et intervention capital</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5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n-lt"/>
                <a:ea typeface="+mn-ea"/>
                <a:cs typeface="+mn-cs"/>
              </a:rPr>
              <a:t>AIDE AUX ENTREPRISES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par Prêts et Garantie pour les bénéficiaires</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un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fonds efficacité énergétique avec </a:t>
            </a:r>
            <a:r>
              <a:rPr kumimoji="0" lang="fr-FR" sz="3200" b="1" i="0" u="sng" strike="noStrike" kern="1200" cap="none" spc="0" normalizeH="0" baseline="0" noProof="0" dirty="0" smtClean="0">
                <a:ln>
                  <a:noFill/>
                </a:ln>
                <a:solidFill>
                  <a:schemeClr val="tx2"/>
                </a:solidFill>
                <a:effectLst/>
                <a:uLnTx/>
                <a:uFillTx/>
                <a:latin typeface="+mn-lt"/>
                <a:ea typeface="+mn-ea"/>
                <a:cs typeface="+mn-cs"/>
              </a:rPr>
              <a:t>30% d’investisseurs privés</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chemeClr val="tx2"/>
                </a:solidFill>
                <a:effectLst/>
                <a:uLnTx/>
                <a:uFillTx/>
                <a:latin typeface="+mn-lt"/>
                <a:ea typeface="+mn-ea"/>
                <a:cs typeface="+mn-cs"/>
              </a:rPr>
              <a:t>Intermédiaires financiers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sélectionnés procédure ouverte transparente</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chemeClr val="tx2"/>
                </a:solidFill>
                <a:effectLst/>
                <a:uLnTx/>
                <a:uFillTx/>
                <a:latin typeface="+mn-lt"/>
                <a:ea typeface="+mn-ea"/>
                <a:cs typeface="+mn-cs"/>
              </a:rPr>
              <a:t>Investisseurs privés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sélectionnés procédure ouverte transparente</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Si partage inégal des pertes,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première perte publique &lt; à 25% </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Mêmes règles que le financement des risques</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Garantie aux projets: limitée à 80% du prêt</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Prêts aux projets: 10 M€ maximum par entreprise</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Le montant à rembourser par les propriétaires = valeur nominale du prêt</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Investisseurs peuvent être représentés dans la gouvernance du Fonds</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Gestionnaires gérés dans optique commerciale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recherche du profit</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Stratégie de désengagement claire et réaliste etc.</a:t>
            </a:r>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50</a:t>
            </a:fld>
            <a:endParaRPr lang="fr-FR"/>
          </a:p>
        </p:txBody>
      </p:sp>
      <p:sp>
        <p:nvSpPr>
          <p:cNvPr id="2" name="Espace réservé de la date 1"/>
          <p:cNvSpPr>
            <a:spLocks noGrp="1"/>
          </p:cNvSpPr>
          <p:nvPr>
            <p:ph type="dt" sz="half" idx="10"/>
          </p:nvPr>
        </p:nvSpPr>
        <p:spPr/>
        <p:txBody>
          <a:bodyPr/>
          <a:lstStyle/>
          <a:p>
            <a:fld id="{AFB9C8F6-016E-A94F-BBCD-59356192B3AB}"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 calcmode="lin" valueType="num">
                                      <p:cBhvr additive="base">
                                        <p:cTn id="37"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anim calcmode="lin" valueType="num">
                                      <p:cBhvr additive="base">
                                        <p:cTn id="4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9" end="9"/>
                                            </p:txEl>
                                          </p:spTgt>
                                        </p:tgtEl>
                                        <p:attrNameLst>
                                          <p:attrName>style.visibility</p:attrName>
                                        </p:attrNameLst>
                                      </p:cBhvr>
                                      <p:to>
                                        <p:strVal val="visible"/>
                                      </p:to>
                                    </p:set>
                                    <p:anim calcmode="lin" valueType="num">
                                      <p:cBhvr additive="base">
                                        <p:cTn id="49"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10" end="10"/>
                                            </p:txEl>
                                          </p:spTgt>
                                        </p:tgtEl>
                                        <p:attrNameLst>
                                          <p:attrName>style.visibility</p:attrName>
                                        </p:attrNameLst>
                                      </p:cBhvr>
                                      <p:to>
                                        <p:strVal val="visible"/>
                                      </p:to>
                                    </p:set>
                                    <p:anim calcmode="lin" valueType="num">
                                      <p:cBhvr additive="base">
                                        <p:cTn id="55"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txEl>
                                              <p:pRg st="11" end="11"/>
                                            </p:txEl>
                                          </p:spTgt>
                                        </p:tgtEl>
                                        <p:attrNameLst>
                                          <p:attrName>style.visibility</p:attrName>
                                        </p:attrNameLst>
                                      </p:cBhvr>
                                      <p:to>
                                        <p:strVal val="visible"/>
                                      </p:to>
                                    </p:set>
                                    <p:anim calcmode="lin" valueType="num">
                                      <p:cBhvr additive="base">
                                        <p:cTn id="61"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txEl>
                                              <p:pRg st="12" end="12"/>
                                            </p:txEl>
                                          </p:spTgt>
                                        </p:tgtEl>
                                        <p:attrNameLst>
                                          <p:attrName>style.visibility</p:attrName>
                                        </p:attrNameLst>
                                      </p:cBhvr>
                                      <p:to>
                                        <p:strVal val="visible"/>
                                      </p:to>
                                    </p:set>
                                    <p:anim calcmode="lin" valueType="num">
                                      <p:cBhvr additive="base">
                                        <p:cTn id="67"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
                                            <p:txEl>
                                              <p:pRg st="13" end="13"/>
                                            </p:txEl>
                                          </p:spTgt>
                                        </p:tgtEl>
                                        <p:attrNameLst>
                                          <p:attrName>style.visibility</p:attrName>
                                        </p:attrNameLst>
                                      </p:cBhvr>
                                      <p:to>
                                        <p:strVal val="visible"/>
                                      </p:to>
                                    </p:set>
                                    <p:anim calcmode="lin" valueType="num">
                                      <p:cBhvr additive="base">
                                        <p:cTn id="73" dur="500" fill="hold"/>
                                        <p:tgtEl>
                                          <p:spTgt spid="4">
                                            <p:txEl>
                                              <p:pRg st="13" end="13"/>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4">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4">
                                            <p:txEl>
                                              <p:pRg st="14" end="14"/>
                                            </p:txEl>
                                          </p:spTgt>
                                        </p:tgtEl>
                                        <p:attrNameLst>
                                          <p:attrName>style.visibility</p:attrName>
                                        </p:attrNameLst>
                                      </p:cBhvr>
                                      <p:to>
                                        <p:strVal val="visible"/>
                                      </p:to>
                                    </p:set>
                                    <p:anim calcmode="lin" valueType="num">
                                      <p:cBhvr additive="base">
                                        <p:cTn id="79" dur="500" fill="hold"/>
                                        <p:tgtEl>
                                          <p:spTgt spid="4">
                                            <p:txEl>
                                              <p:pRg st="14" end="14"/>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4">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4">
                                            <p:txEl>
                                              <p:pRg st="15" end="15"/>
                                            </p:txEl>
                                          </p:spTgt>
                                        </p:tgtEl>
                                        <p:attrNameLst>
                                          <p:attrName>style.visibility</p:attrName>
                                        </p:attrNameLst>
                                      </p:cBhvr>
                                      <p:to>
                                        <p:strVal val="visible"/>
                                      </p:to>
                                    </p:set>
                                    <p:anim calcmode="lin" valueType="num">
                                      <p:cBhvr additive="base">
                                        <p:cTn id="85" dur="500" fill="hold"/>
                                        <p:tgtEl>
                                          <p:spTgt spid="4">
                                            <p:txEl>
                                              <p:pRg st="15" end="15"/>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4">
                                            <p:txEl>
                                              <p:pRg st="15" end="15"/>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4">
                                            <p:txEl>
                                              <p:pRg st="16" end="16"/>
                                            </p:txEl>
                                          </p:spTgt>
                                        </p:tgtEl>
                                        <p:attrNameLst>
                                          <p:attrName>style.visibility</p:attrName>
                                        </p:attrNameLst>
                                      </p:cBhvr>
                                      <p:to>
                                        <p:strVal val="visible"/>
                                      </p:to>
                                    </p:set>
                                    <p:anim calcmode="lin" valueType="num">
                                      <p:cBhvr additive="base">
                                        <p:cTn id="91" dur="500" fill="hold"/>
                                        <p:tgtEl>
                                          <p:spTgt spid="4">
                                            <p:txEl>
                                              <p:pRg st="16" end="16"/>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4">
                                            <p:txEl>
                                              <p:pRg st="16" end="16"/>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4">
                                            <p:txEl>
                                              <p:pRg st="17" end="17"/>
                                            </p:txEl>
                                          </p:spTgt>
                                        </p:tgtEl>
                                        <p:attrNameLst>
                                          <p:attrName>style.visibility</p:attrName>
                                        </p:attrNameLst>
                                      </p:cBhvr>
                                      <p:to>
                                        <p:strVal val="visible"/>
                                      </p:to>
                                    </p:set>
                                    <p:anim calcmode="lin" valueType="num">
                                      <p:cBhvr additive="base">
                                        <p:cTn id="97" dur="500" fill="hold"/>
                                        <p:tgtEl>
                                          <p:spTgt spid="4">
                                            <p:txEl>
                                              <p:pRg st="17" end="17"/>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4">
                                            <p:txEl>
                                              <p:pRg st="17" end="1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uiExpand="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ENVIRONNEMENT (7)</a:t>
            </a:r>
            <a:endParaRPr lang="fr-FR" sz="3600" b="1" dirty="0">
              <a:latin typeface="Arial" pitchFamily="34" charset="0"/>
              <a:cs typeface="Arial" pitchFamily="34" charset="0"/>
            </a:endParaRPr>
          </a:p>
        </p:txBody>
      </p:sp>
      <p:sp>
        <p:nvSpPr>
          <p:cNvPr id="4" name="Rectangle à coins arrondis 3"/>
          <p:cNvSpPr/>
          <p:nvPr/>
        </p:nvSpPr>
        <p:spPr>
          <a:xfrm>
            <a:off x="285720" y="1214422"/>
            <a:ext cx="7929618"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space réservé du contenu 2"/>
          <p:cNvSpPr txBox="1">
            <a:spLocks/>
          </p:cNvSpPr>
          <p:nvPr/>
        </p:nvSpPr>
        <p:spPr>
          <a:xfrm>
            <a:off x="214313" y="1214422"/>
            <a:ext cx="8929687" cy="4643470"/>
          </a:xfrm>
          <a:prstGeom prst="rect">
            <a:avLst/>
          </a:prstGeom>
        </p:spPr>
        <p:txBody>
          <a:bodyPr vert="horz" lIns="91440" tIns="45720" rIns="91440" bIns="45720" rtlCol="0">
            <a:normAutofit fontScale="85000" lnSpcReduction="20000"/>
          </a:bodyPr>
          <a:lstStyle/>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strike="noStrike" kern="1200" cap="none" spc="0" normalizeH="0" baseline="0" noProof="0" dirty="0" smtClean="0">
                <a:ln>
                  <a:noFill/>
                </a:ln>
                <a:solidFill>
                  <a:srgbClr val="FF0000"/>
                </a:solidFill>
                <a:effectLst/>
                <a:uLnTx/>
                <a:uFillTx/>
                <a:latin typeface="+mn-lt"/>
                <a:ea typeface="+mn-ea"/>
                <a:cs typeface="+mn-cs"/>
              </a:rPr>
              <a:t>5) COGENERATION HAUT RENDEMENT</a:t>
            </a:r>
            <a:endParaRPr kumimoji="0" lang="fr-FR" sz="900" b="0" i="0" strike="noStrike" kern="1200" cap="none" spc="0" normalizeH="0" baseline="0" noProof="0" dirty="0" smtClean="0">
              <a:ln>
                <a:noFill/>
              </a:ln>
              <a:solidFill>
                <a:srgbClr val="FF0000"/>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900" b="0"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Investissements dans la cogénération à haut rendement</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L’unité de production doit assurer le niveau d’économie d’énergie prévu par la directive 2012/27/UE</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COUTS</a:t>
            </a:r>
            <a:r>
              <a:rPr kumimoji="0" lang="fr-FR" sz="3200" b="0" i="0" u="sng" strike="noStrike" kern="1200" cap="none" spc="0" normalizeH="0" baseline="0" noProof="0" dirty="0" smtClean="0">
                <a:ln>
                  <a:noFill/>
                </a:ln>
                <a:solidFill>
                  <a:srgbClr val="FF0000"/>
                </a:solidFill>
                <a:effectLst/>
                <a:uLnTx/>
                <a:uFillTx/>
                <a:latin typeface="+mn-lt"/>
                <a:ea typeface="+mn-ea"/>
                <a:cs typeface="+mn-cs"/>
              </a:rPr>
              <a:t>: </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investissements liés aux équipements supplémentaires pour permettre la cogénération à haut rendement (ou moderniser la cogénération HR)</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TAUX</a:t>
            </a:r>
            <a:r>
              <a:rPr kumimoji="0" lang="fr-FR" sz="3200" b="0" i="0" u="sng" strike="noStrike" kern="1200" cap="none" spc="0" normalizeH="0" baseline="0" noProof="0" dirty="0" smtClean="0">
                <a:ln>
                  <a:noFill/>
                </a:ln>
                <a:solidFill>
                  <a:srgbClr val="FF0000"/>
                </a:solidFill>
                <a:effectLst/>
                <a:uLnTx/>
                <a:uFillTx/>
                <a:latin typeface="+mn-lt"/>
                <a:ea typeface="+mn-ea"/>
                <a:cs typeface="+mn-cs"/>
              </a:rPr>
              <a:t>: </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n-lt"/>
                <a:ea typeface="+mn-ea"/>
                <a:cs typeface="+mn-cs"/>
              </a:rPr>
              <a:t>45%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GE –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55%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ME –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65%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PE </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Majoration en AFR: + 15 zone A - + 5 en zone C</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8" name="Espace réservé du pied de page 7"/>
          <p:cNvSpPr>
            <a:spLocks noGrp="1"/>
          </p:cNvSpPr>
          <p:nvPr>
            <p:ph type="ftr" sz="quarter" idx="11"/>
          </p:nvPr>
        </p:nvSpPr>
        <p:spPr/>
        <p:txBody>
          <a:bodyPr/>
          <a:lstStyle/>
          <a:p>
            <a:r>
              <a:rPr lang="fr-FR" smtClean="0"/>
              <a:t>JP Bove www.fcae.eu</a:t>
            </a:r>
            <a:endParaRPr lang="fr-FR"/>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51</a:t>
            </a:fld>
            <a:endParaRPr lang="fr-FR"/>
          </a:p>
        </p:txBody>
      </p:sp>
      <p:sp>
        <p:nvSpPr>
          <p:cNvPr id="2" name="Espace réservé de la date 1"/>
          <p:cNvSpPr>
            <a:spLocks noGrp="1"/>
          </p:cNvSpPr>
          <p:nvPr>
            <p:ph type="dt" sz="half" idx="10"/>
          </p:nvPr>
        </p:nvSpPr>
        <p:spPr/>
        <p:txBody>
          <a:bodyPr/>
          <a:lstStyle/>
          <a:p>
            <a:fld id="{3C9DCF8C-8563-014D-B9B3-3B92348438B9}"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additive="base">
                                        <p:cTn id="4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8" end="8"/>
                                            </p:txEl>
                                          </p:spTgt>
                                        </p:tgtEl>
                                        <p:attrNameLst>
                                          <p:attrName>style.visibility</p:attrName>
                                        </p:attrNameLst>
                                      </p:cBhvr>
                                      <p:to>
                                        <p:strVal val="visible"/>
                                      </p:to>
                                    </p:set>
                                    <p:anim calcmode="lin" valueType="num">
                                      <p:cBhvr additive="base">
                                        <p:cTn id="5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ENVIRONNEMENT (8)</a:t>
            </a:r>
            <a:endParaRPr lang="fr-FR" sz="3600" b="1" dirty="0">
              <a:latin typeface="Arial" pitchFamily="34" charset="0"/>
              <a:cs typeface="Arial" pitchFamily="34" charset="0"/>
            </a:endParaRPr>
          </a:p>
        </p:txBody>
      </p:sp>
      <p:sp>
        <p:nvSpPr>
          <p:cNvPr id="4" name="Rectangle à coins arrondis 3"/>
          <p:cNvSpPr/>
          <p:nvPr/>
        </p:nvSpPr>
        <p:spPr>
          <a:xfrm>
            <a:off x="285720" y="1214422"/>
            <a:ext cx="7929618"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Espace réservé du contenu 2"/>
          <p:cNvSpPr txBox="1">
            <a:spLocks/>
          </p:cNvSpPr>
          <p:nvPr/>
        </p:nvSpPr>
        <p:spPr>
          <a:xfrm>
            <a:off x="214313" y="1214444"/>
            <a:ext cx="8929687" cy="4714886"/>
          </a:xfrm>
          <a:prstGeom prst="rect">
            <a:avLst/>
          </a:prstGeom>
        </p:spPr>
        <p:txBody>
          <a:bodyPr vert="horz" lIns="91440" tIns="45720" rIns="91440" bIns="45720" rtlCol="0">
            <a:normAutofit fontScale="77500" lnSpcReduction="20000"/>
          </a:bodyPr>
          <a:lstStyle/>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strike="noStrike" kern="1200" cap="none" spc="0" normalizeH="0" baseline="0" noProof="0" dirty="0" smtClean="0">
                <a:ln>
                  <a:noFill/>
                </a:ln>
                <a:solidFill>
                  <a:srgbClr val="FF0000"/>
                </a:solidFill>
                <a:effectLst/>
                <a:uLnTx/>
                <a:uFillTx/>
                <a:latin typeface="+mn-lt"/>
                <a:ea typeface="+mn-ea"/>
                <a:cs typeface="+mn-cs"/>
              </a:rPr>
              <a:t>6) INVEST. DE PROMOTION ENERGIE RENOUVELABLE</a:t>
            </a:r>
          </a:p>
          <a:p>
            <a:pPr marL="1482027" marR="0" lvl="4"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900" b="0"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Article 41 du Rgec</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Investissements dans les énergies renouvelables</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Uniquement pour les nouvelles installations</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COUTS</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investissements énergie renouvelables</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Totalité des coûts si ces coûts environnementaux sont identifiables dans l’assiette totale des dépenses</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Sinon: différence de coût avec le coût d’un investissement similaire, moins respectueux de l’environnement</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TAUX</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n-lt"/>
                <a:ea typeface="+mn-ea"/>
                <a:cs typeface="+mn-cs"/>
              </a:rPr>
              <a:t>45%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GE –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55%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ME –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65%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PE </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Majoration en AFR: + 15 zone A - + 5 en zone AFR C</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52</a:t>
            </a:fld>
            <a:endParaRPr lang="fr-FR"/>
          </a:p>
        </p:txBody>
      </p:sp>
      <p:sp>
        <p:nvSpPr>
          <p:cNvPr id="2" name="Espace réservé de la date 1"/>
          <p:cNvSpPr>
            <a:spLocks noGrp="1"/>
          </p:cNvSpPr>
          <p:nvPr>
            <p:ph type="dt" sz="half" idx="10"/>
          </p:nvPr>
        </p:nvSpPr>
        <p:spPr/>
        <p:txBody>
          <a:bodyPr/>
          <a:lstStyle/>
          <a:p>
            <a:fld id="{98A2A3E5-2810-8947-BCC4-24329FE3FB57}"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6" end="6"/>
                                            </p:txEl>
                                          </p:spTgt>
                                        </p:tgtEl>
                                        <p:attrNameLst>
                                          <p:attrName>style.visibility</p:attrName>
                                        </p:attrNameLst>
                                      </p:cBhvr>
                                      <p:to>
                                        <p:strVal val="visible"/>
                                      </p:to>
                                    </p:set>
                                    <p:anim calcmode="lin" valueType="num">
                                      <p:cBhvr additive="base">
                                        <p:cTn id="41"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6" end="6"/>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
                                            <p:txEl>
                                              <p:pRg st="7" end="7"/>
                                            </p:txEl>
                                          </p:spTgt>
                                        </p:tgtEl>
                                        <p:attrNameLst>
                                          <p:attrName>style.visibility</p:attrName>
                                        </p:attrNameLst>
                                      </p:cBhvr>
                                      <p:to>
                                        <p:strVal val="visible"/>
                                      </p:to>
                                    </p:set>
                                    <p:anim calcmode="lin" valueType="num">
                                      <p:cBhvr additive="base">
                                        <p:cTn id="45"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5">
                                            <p:txEl>
                                              <p:pRg st="8" end="8"/>
                                            </p:txEl>
                                          </p:spTgt>
                                        </p:tgtEl>
                                        <p:attrNameLst>
                                          <p:attrName>style.visibility</p:attrName>
                                        </p:attrNameLst>
                                      </p:cBhvr>
                                      <p:to>
                                        <p:strVal val="visible"/>
                                      </p:to>
                                    </p:set>
                                    <p:anim calcmode="lin" valueType="num">
                                      <p:cBhvr additive="base">
                                        <p:cTn id="51"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5">
                                            <p:txEl>
                                              <p:pRg st="9" end="9"/>
                                            </p:txEl>
                                          </p:spTgt>
                                        </p:tgtEl>
                                        <p:attrNameLst>
                                          <p:attrName>style.visibility</p:attrName>
                                        </p:attrNameLst>
                                      </p:cBhvr>
                                      <p:to>
                                        <p:strVal val="visible"/>
                                      </p:to>
                                    </p:set>
                                    <p:anim calcmode="lin" valueType="num">
                                      <p:cBhvr additive="base">
                                        <p:cTn id="57"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5">
                                            <p:txEl>
                                              <p:pRg st="10" end="10"/>
                                            </p:txEl>
                                          </p:spTgt>
                                        </p:tgtEl>
                                        <p:attrNameLst>
                                          <p:attrName>style.visibility</p:attrName>
                                        </p:attrNameLst>
                                      </p:cBhvr>
                                      <p:to>
                                        <p:strVal val="visible"/>
                                      </p:to>
                                    </p:set>
                                    <p:anim calcmode="lin" valueType="num">
                                      <p:cBhvr additive="base">
                                        <p:cTn id="63"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ENVIRONNEMENT (9)</a:t>
            </a:r>
            <a:endParaRPr lang="fr-FR" sz="3600" b="1" dirty="0">
              <a:latin typeface="Arial" pitchFamily="34" charset="0"/>
              <a:cs typeface="Arial" pitchFamily="34" charset="0"/>
            </a:endParaRPr>
          </a:p>
        </p:txBody>
      </p:sp>
      <p:sp>
        <p:nvSpPr>
          <p:cNvPr id="4" name="Rectangle à coins arrondis 3"/>
          <p:cNvSpPr/>
          <p:nvPr/>
        </p:nvSpPr>
        <p:spPr>
          <a:xfrm>
            <a:off x="285720" y="1214422"/>
            <a:ext cx="7929618"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space réservé du contenu 2"/>
          <p:cNvSpPr txBox="1">
            <a:spLocks/>
          </p:cNvSpPr>
          <p:nvPr/>
        </p:nvSpPr>
        <p:spPr>
          <a:xfrm>
            <a:off x="428659" y="1214446"/>
            <a:ext cx="8929687" cy="4643446"/>
          </a:xfrm>
          <a:prstGeom prst="rect">
            <a:avLst/>
          </a:prstGeom>
        </p:spPr>
        <p:txBody>
          <a:bodyPr vert="horz" lIns="91440" tIns="45720" rIns="91440" bIns="45720" rtlCol="0">
            <a:normAutofit fontScale="92500" lnSpcReduction="10000"/>
          </a:bodyPr>
          <a:lstStyle/>
          <a:p>
            <a:pPr marL="0"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fr-FR" sz="3200" b="1" dirty="0" smtClean="0">
                <a:solidFill>
                  <a:srgbClr val="FF0000"/>
                </a:solidFill>
              </a:rPr>
              <a:t>7</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 ASSAINISSEMENT SITES CONTAMINES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Article 45 du Rgec</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Réparer les atteintes à la qualité des sols, eaux de surfaces ou souterraines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L’entreprise ne doit pas être à l’origine de la pollution</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L’entreprise pollueuse si elle existe doit payer</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COUTS</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travaux  – hausse de la valeur du terrain</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Valeur du terrain évalué par un expert indépendant</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n-lt"/>
                <a:ea typeface="+mn-ea"/>
                <a:cs typeface="+mn-cs"/>
              </a:rPr>
              <a:t>100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des coûts</a:t>
            </a:r>
          </a:p>
        </p:txBody>
      </p:sp>
      <p:sp>
        <p:nvSpPr>
          <p:cNvPr id="8" name="Espace réservé du pied de page 7"/>
          <p:cNvSpPr>
            <a:spLocks noGrp="1"/>
          </p:cNvSpPr>
          <p:nvPr>
            <p:ph type="ftr" sz="quarter" idx="11"/>
          </p:nvPr>
        </p:nvSpPr>
        <p:spPr/>
        <p:txBody>
          <a:bodyPr/>
          <a:lstStyle/>
          <a:p>
            <a:r>
              <a:rPr lang="fr-FR" smtClean="0"/>
              <a:t>JP Bove www.fcae.eu</a:t>
            </a:r>
            <a:endParaRPr lang="fr-FR"/>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53</a:t>
            </a:fld>
            <a:endParaRPr lang="fr-FR"/>
          </a:p>
        </p:txBody>
      </p:sp>
      <p:sp>
        <p:nvSpPr>
          <p:cNvPr id="2" name="Espace réservé de la date 1"/>
          <p:cNvSpPr>
            <a:spLocks noGrp="1"/>
          </p:cNvSpPr>
          <p:nvPr>
            <p:ph type="dt" sz="half" idx="10"/>
          </p:nvPr>
        </p:nvSpPr>
        <p:spPr/>
        <p:txBody>
          <a:bodyPr/>
          <a:lstStyle/>
          <a:p>
            <a:fld id="{872042DC-A933-D944-92A2-72D111D67D41}"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5" end="5"/>
                                            </p:txEl>
                                          </p:spTgt>
                                        </p:tgtEl>
                                        <p:attrNameLst>
                                          <p:attrName>style.visibility</p:attrName>
                                        </p:attrNameLst>
                                      </p:cBhvr>
                                      <p:to>
                                        <p:strVal val="visible"/>
                                      </p:to>
                                    </p:set>
                                    <p:anim calcmode="lin" valueType="num">
                                      <p:cBhvr additive="base">
                                        <p:cTn id="4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6" end="6"/>
                                            </p:txEl>
                                          </p:spTgt>
                                        </p:tgtEl>
                                        <p:attrNameLst>
                                          <p:attrName>style.visibility</p:attrName>
                                        </p:attrNameLst>
                                      </p:cBhvr>
                                      <p:to>
                                        <p:strVal val="visible"/>
                                      </p:to>
                                    </p:set>
                                    <p:anim calcmode="lin" valueType="num">
                                      <p:cBhvr additive="base">
                                        <p:cTn id="49"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7" end="7"/>
                                            </p:txEl>
                                          </p:spTgt>
                                        </p:tgtEl>
                                        <p:attrNameLst>
                                          <p:attrName>style.visibility</p:attrName>
                                        </p:attrNameLst>
                                      </p:cBhvr>
                                      <p:to>
                                        <p:strVal val="visible"/>
                                      </p:to>
                                    </p:set>
                                    <p:anim calcmode="lin" valueType="num">
                                      <p:cBhvr additive="base">
                                        <p:cTn id="55"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187624" y="168026"/>
            <a:ext cx="7668345"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ENVIRONNEMENT (10)</a:t>
            </a:r>
            <a:endParaRPr lang="fr-FR" sz="3600" b="1" dirty="0">
              <a:latin typeface="Arial" pitchFamily="34" charset="0"/>
              <a:cs typeface="Arial" pitchFamily="34" charset="0"/>
            </a:endParaRPr>
          </a:p>
        </p:txBody>
      </p:sp>
      <p:sp>
        <p:nvSpPr>
          <p:cNvPr id="4" name="Rectangle à coins arrondis 3"/>
          <p:cNvSpPr/>
          <p:nvPr/>
        </p:nvSpPr>
        <p:spPr>
          <a:xfrm>
            <a:off x="214282" y="908720"/>
            <a:ext cx="7929618"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à coins arrondis 4"/>
          <p:cNvSpPr/>
          <p:nvPr/>
        </p:nvSpPr>
        <p:spPr>
          <a:xfrm>
            <a:off x="214282" y="3789040"/>
            <a:ext cx="7929618" cy="35719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space réservé du contenu 2"/>
          <p:cNvSpPr txBox="1">
            <a:spLocks/>
          </p:cNvSpPr>
          <p:nvPr/>
        </p:nvSpPr>
        <p:spPr>
          <a:xfrm>
            <a:off x="285783" y="980728"/>
            <a:ext cx="8929687" cy="4948576"/>
          </a:xfrm>
          <a:prstGeom prst="rect">
            <a:avLst/>
          </a:prstGeom>
        </p:spPr>
        <p:txBody>
          <a:bodyPr vert="horz" lIns="91440" tIns="45720" rIns="91440" bIns="45720" rtlCol="0">
            <a:normAutofit fontScale="47500" lnSpcReduction="20000"/>
          </a:bodyPr>
          <a:lstStyle/>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fr-FR" sz="3200" b="1" dirty="0" smtClean="0">
                <a:solidFill>
                  <a:srgbClr val="FF0000"/>
                </a:solidFill>
              </a:rPr>
              <a:t>8</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 RESEAUX DE CHALEUR ET DE FROID EFFICACES </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lang="fr-FR" sz="1300" b="1" dirty="0" smtClean="0">
              <a:solidFill>
                <a:schemeClr val="tx2"/>
              </a:solidFill>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Aides à l’installation des réseaux  &amp; l’</a:t>
            </a:r>
            <a:r>
              <a:rPr kumimoji="0" lang="fr-FR" sz="3200" b="0" i="0" u="none" strike="noStrike" kern="1200" cap="none" spc="0" normalizeH="0" noProof="0" dirty="0" smtClean="0">
                <a:ln>
                  <a:noFill/>
                </a:ln>
                <a:solidFill>
                  <a:schemeClr val="tx2"/>
                </a:solidFill>
                <a:effectLst/>
                <a:uLnTx/>
                <a:uFillTx/>
                <a:latin typeface="+mn-lt"/>
                <a:ea typeface="+mn-ea"/>
                <a:cs typeface="+mn-cs"/>
              </a:rPr>
              <a:t>unité de production</a:t>
            </a: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Réseau de chaleur de l’art 2.41/42 directive 2012/27</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1) Couts de l’Unité de production </a:t>
            </a:r>
          </a:p>
          <a:p>
            <a:pPr marL="412052">
              <a:spcBef>
                <a:spcPct val="20000"/>
              </a:spcBef>
              <a:defRPr/>
            </a:pPr>
            <a:r>
              <a:rPr lang="fr-FR" sz="3200" b="1" u="sng" dirty="0">
                <a:solidFill>
                  <a:srgbClr val="FF0000"/>
                </a:solidFill>
              </a:rPr>
              <a:t>Surcoûts </a:t>
            </a:r>
            <a:r>
              <a:rPr lang="fr-FR" sz="3200" dirty="0">
                <a:solidFill>
                  <a:schemeClr val="tx2"/>
                </a:solidFill>
              </a:rPr>
              <a:t>d’investissements nécessaires pour </a:t>
            </a:r>
            <a:r>
              <a:rPr lang="fr-FR" sz="3200" b="1" dirty="0">
                <a:solidFill>
                  <a:schemeClr val="tx2"/>
                </a:solidFill>
              </a:rPr>
              <a:t>construire étendre </a:t>
            </a:r>
            <a:r>
              <a:rPr lang="fr-FR" sz="3200" dirty="0">
                <a:solidFill>
                  <a:schemeClr val="tx2"/>
                </a:solidFill>
              </a:rPr>
              <a:t>et </a:t>
            </a:r>
            <a:r>
              <a:rPr lang="fr-FR" sz="3200" b="1" dirty="0">
                <a:solidFill>
                  <a:schemeClr val="tx2"/>
                </a:solidFill>
              </a:rPr>
              <a:t>rénover </a:t>
            </a:r>
            <a:r>
              <a:rPr lang="fr-FR" sz="3200" dirty="0">
                <a:solidFill>
                  <a:schemeClr val="tx2"/>
                </a:solidFill>
              </a:rPr>
              <a:t>des installation efficaces (</a:t>
            </a:r>
            <a:r>
              <a:rPr lang="fr-FR" sz="3200" b="1" dirty="0">
                <a:solidFill>
                  <a:schemeClr val="tx2"/>
                </a:solidFill>
              </a:rPr>
              <a:t>investissement de référence</a:t>
            </a:r>
            <a:r>
              <a:rPr lang="fr-FR" sz="3200" dirty="0">
                <a:solidFill>
                  <a:schemeClr val="tx2"/>
                </a:solidFill>
              </a:rPr>
              <a:t>)</a:t>
            </a:r>
          </a:p>
          <a:p>
            <a:pPr marL="412052" lvl="0">
              <a:spcBef>
                <a:spcPct val="20000"/>
              </a:spcBef>
              <a:defRPr/>
            </a:pPr>
            <a:r>
              <a:rPr lang="fr-FR" sz="3200" b="1" dirty="0" smtClean="0">
                <a:solidFill>
                  <a:schemeClr val="tx2"/>
                </a:solidFill>
              </a:rPr>
              <a:t>TAUX</a:t>
            </a:r>
            <a:r>
              <a:rPr lang="fr-FR" sz="3200" dirty="0">
                <a:solidFill>
                  <a:schemeClr val="tx2"/>
                </a:solidFill>
              </a:rPr>
              <a:t>:        </a:t>
            </a:r>
            <a:r>
              <a:rPr lang="fr-FR" sz="3200" b="1" dirty="0">
                <a:solidFill>
                  <a:schemeClr val="tx2"/>
                </a:solidFill>
              </a:rPr>
              <a:t> </a:t>
            </a:r>
            <a:r>
              <a:rPr lang="fr-FR" sz="3200" b="1" dirty="0">
                <a:solidFill>
                  <a:srgbClr val="FF0000"/>
                </a:solidFill>
              </a:rPr>
              <a:t>45 % </a:t>
            </a:r>
            <a:r>
              <a:rPr lang="fr-FR" sz="3200" b="1" dirty="0">
                <a:solidFill>
                  <a:schemeClr val="tx2"/>
                </a:solidFill>
              </a:rPr>
              <a:t>GE – </a:t>
            </a:r>
            <a:r>
              <a:rPr lang="fr-FR" sz="3200" b="1" dirty="0">
                <a:solidFill>
                  <a:srgbClr val="FF0000"/>
                </a:solidFill>
              </a:rPr>
              <a:t>55% </a:t>
            </a:r>
            <a:r>
              <a:rPr lang="fr-FR" sz="3200" b="1" dirty="0">
                <a:solidFill>
                  <a:schemeClr val="tx2"/>
                </a:solidFill>
              </a:rPr>
              <a:t>ME  - </a:t>
            </a:r>
            <a:r>
              <a:rPr lang="fr-FR" sz="3200" b="1" dirty="0">
                <a:solidFill>
                  <a:srgbClr val="FF0000"/>
                </a:solidFill>
              </a:rPr>
              <a:t>65% </a:t>
            </a:r>
            <a:r>
              <a:rPr lang="fr-FR" sz="3200" b="1" dirty="0">
                <a:solidFill>
                  <a:schemeClr val="tx2"/>
                </a:solidFill>
              </a:rPr>
              <a:t>PE</a:t>
            </a:r>
          </a:p>
          <a:p>
            <a:pPr marL="412052" lvl="0">
              <a:spcBef>
                <a:spcPct val="20000"/>
              </a:spcBef>
              <a:defRPr/>
            </a:pPr>
            <a:r>
              <a:rPr lang="fr-FR" sz="3200" b="1" dirty="0">
                <a:solidFill>
                  <a:schemeClr val="tx2"/>
                </a:solidFill>
              </a:rPr>
              <a:t>Majoration en AFR: + 15 zone A - + 5 en zone C</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lang="fr-FR" sz="3200" b="1" u="sng" dirty="0" smtClean="0">
                <a:solidFill>
                  <a:srgbClr val="FF0000"/>
                </a:solidFill>
              </a:rPr>
              <a:t>2) </a:t>
            </a:r>
            <a:r>
              <a:rPr lang="fr-FR" sz="3200" b="1" u="sng" noProof="0" dirty="0" smtClean="0">
                <a:solidFill>
                  <a:srgbClr val="FF0000"/>
                </a:solidFill>
              </a:rPr>
              <a:t>Coûts du réseau:</a:t>
            </a:r>
            <a:endParaRPr kumimoji="0" lang="fr-FR" sz="3200" b="1" i="0" u="sng" strike="noStrike" kern="1200" cap="none" spc="0" normalizeH="0" baseline="0" noProof="0" dirty="0" smtClean="0">
              <a:ln>
                <a:noFill/>
              </a:ln>
              <a:solidFill>
                <a:srgbClr val="FF0000"/>
              </a:solidFill>
              <a:effectLst/>
              <a:uLnTx/>
              <a:uFillTx/>
            </a:endParaRPr>
          </a:p>
          <a:p>
            <a:pPr marL="412052">
              <a:spcBef>
                <a:spcPct val="20000"/>
              </a:spcBef>
              <a:defRPr/>
            </a:pPr>
            <a:r>
              <a:rPr lang="fr-FR" sz="3400" b="1" dirty="0" smtClean="0">
                <a:solidFill>
                  <a:schemeClr val="tx2"/>
                </a:solidFill>
              </a:rPr>
              <a:t>Coût d’installation du réseau</a:t>
            </a:r>
          </a:p>
          <a:p>
            <a:pPr marL="412052">
              <a:spcBef>
                <a:spcPct val="20000"/>
              </a:spcBef>
              <a:defRPr/>
            </a:pPr>
            <a:r>
              <a:rPr lang="fr-FR" sz="3400" b="1" dirty="0" smtClean="0">
                <a:solidFill>
                  <a:schemeClr val="tx2"/>
                </a:solidFill>
              </a:rPr>
              <a:t>Aide = coût du réseau moins marge d’exploitation </a:t>
            </a:r>
            <a:endParaRPr lang="fr-FR" sz="3400" b="1" dirty="0">
              <a:solidFill>
                <a:schemeClr val="tx2"/>
              </a:solidFill>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14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lang="fr-FR" sz="1400" b="1" dirty="0">
              <a:solidFill>
                <a:schemeClr val="tx2"/>
              </a:solidFill>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14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fr-FR" sz="3200" b="1" dirty="0" smtClean="0">
                <a:solidFill>
                  <a:srgbClr val="FF0000"/>
                </a:solidFill>
              </a:rPr>
              <a:t>9</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 AIDES A L’INVESTISSEMENT DE RECYCLAGE/REEMPLOI DES DECHETS</a:t>
            </a:r>
            <a:endParaRPr kumimoji="0" lang="fr-FR" sz="1900" b="1" i="0" u="none" strike="noStrike" kern="1200" cap="none" spc="0" normalizeH="0" baseline="0" noProof="0" dirty="0" smtClean="0">
              <a:ln>
                <a:noFill/>
              </a:ln>
              <a:solidFill>
                <a:srgbClr val="FF0000"/>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0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600" b="1" i="0" u="none" strike="noStrike" kern="1200" cap="none" spc="0" normalizeH="0" baseline="0" noProof="0" dirty="0" smtClean="0">
                <a:ln>
                  <a:noFill/>
                </a:ln>
                <a:solidFill>
                  <a:schemeClr val="tx2"/>
                </a:solidFill>
                <a:effectLst/>
                <a:uLnTx/>
                <a:uFillTx/>
                <a:latin typeface="+mn-lt"/>
                <a:ea typeface="+mn-ea"/>
                <a:cs typeface="+mn-cs"/>
              </a:rPr>
              <a:t>Absence de cette catégorie d’aide en 2007-2013</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600" b="1" i="0" u="none" strike="noStrike" kern="1200" cap="none" spc="0" normalizeH="0" baseline="0" noProof="0" dirty="0" smtClean="0">
                <a:ln>
                  <a:noFill/>
                </a:ln>
                <a:solidFill>
                  <a:schemeClr val="tx2"/>
                </a:solidFill>
                <a:effectLst/>
                <a:uLnTx/>
                <a:uFillTx/>
                <a:latin typeface="+mn-lt"/>
                <a:ea typeface="+mn-ea"/>
                <a:cs typeface="+mn-cs"/>
              </a:rPr>
              <a:t>Recyclage et réemploi de déchet d’autres entreprises</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600" b="1" i="0" u="none" strike="noStrike" kern="1200" cap="none" spc="0" normalizeH="0" baseline="0" noProof="0" dirty="0" smtClean="0">
                <a:ln>
                  <a:noFill/>
                </a:ln>
                <a:solidFill>
                  <a:schemeClr val="tx2"/>
                </a:solidFill>
                <a:effectLst/>
                <a:uLnTx/>
                <a:uFillTx/>
                <a:latin typeface="+mn-lt"/>
                <a:ea typeface="+mn-ea"/>
                <a:cs typeface="+mn-cs"/>
              </a:rPr>
              <a:t>Les aides ne soulagent pas les pollueurs de leurs obligations légales</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600" b="1" i="0" u="none" strike="noStrike" kern="1200" cap="none" spc="0" normalizeH="0" baseline="0" noProof="0" dirty="0" smtClean="0">
                <a:ln>
                  <a:noFill/>
                </a:ln>
                <a:solidFill>
                  <a:schemeClr val="tx2"/>
                </a:solidFill>
                <a:effectLst/>
                <a:uLnTx/>
                <a:uFillTx/>
                <a:latin typeface="+mn-lt"/>
                <a:ea typeface="+mn-ea"/>
                <a:cs typeface="+mn-cs"/>
              </a:rPr>
              <a:t>Les investissements ne doivent pas avoir pour seul effet d’accroitre la demande de matières à recycler sans que cela ne débouche sur une intensification de la collecte des matières à recycler</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600" b="1" i="0" u="none" strike="noStrike" kern="1200" cap="none" spc="0" normalizeH="0" baseline="0" noProof="0" dirty="0" smtClean="0">
                <a:ln>
                  <a:noFill/>
                </a:ln>
                <a:solidFill>
                  <a:schemeClr val="tx2"/>
                </a:solidFill>
                <a:effectLst/>
                <a:uLnTx/>
                <a:uFillTx/>
                <a:latin typeface="+mn-lt"/>
                <a:ea typeface="+mn-ea"/>
                <a:cs typeface="+mn-cs"/>
              </a:rPr>
              <a:t>Les investissements vont au delà de l’état de la technique (..???)</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600" b="1" i="0" u="sng" strike="noStrike" kern="1200" cap="none" spc="0" normalizeH="0" baseline="0" noProof="0" dirty="0" smtClean="0">
                <a:ln>
                  <a:noFill/>
                </a:ln>
                <a:solidFill>
                  <a:srgbClr val="FF0000"/>
                </a:solidFill>
                <a:effectLst/>
                <a:uLnTx/>
                <a:uFillTx/>
                <a:latin typeface="+mn-lt"/>
                <a:ea typeface="+mn-ea"/>
                <a:cs typeface="+mn-cs"/>
              </a:rPr>
              <a:t>COUTS: </a:t>
            </a:r>
            <a:r>
              <a:rPr kumimoji="0" lang="fr-FR" sz="2600" b="1" i="0" u="none" strike="noStrike" kern="1200" cap="none" spc="0" normalizeH="0" baseline="0" noProof="0" dirty="0" smtClean="0">
                <a:ln>
                  <a:noFill/>
                </a:ln>
                <a:solidFill>
                  <a:schemeClr val="tx2"/>
                </a:solidFill>
                <a:effectLst/>
                <a:uLnTx/>
                <a:uFillTx/>
                <a:latin typeface="+mn-lt"/>
                <a:ea typeface="+mn-ea"/>
                <a:cs typeface="+mn-cs"/>
              </a:rPr>
              <a:t>surcoûts d’investissement par rapport à un processus conventionnel de recyclage de même capacité élaboré sans aides</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600" b="1" i="0" u="sng" strike="noStrike" kern="1200" cap="none" spc="0" normalizeH="0" baseline="0" noProof="0" dirty="0" smtClean="0">
                <a:ln>
                  <a:noFill/>
                </a:ln>
                <a:solidFill>
                  <a:srgbClr val="FF0000"/>
                </a:solidFill>
                <a:effectLst/>
                <a:uLnTx/>
                <a:uFillTx/>
                <a:latin typeface="+mn-lt"/>
                <a:ea typeface="+mn-ea"/>
                <a:cs typeface="+mn-cs"/>
              </a:rPr>
              <a:t>TAUX</a:t>
            </a:r>
            <a:r>
              <a:rPr kumimoji="0" lang="fr-FR" sz="26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26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600" b="1" i="0" u="none" strike="noStrike" kern="1200" cap="none" spc="0" normalizeH="0" baseline="0" noProof="0" dirty="0" smtClean="0">
                <a:ln>
                  <a:noFill/>
                </a:ln>
                <a:solidFill>
                  <a:srgbClr val="FF0000"/>
                </a:solidFill>
                <a:effectLst/>
                <a:uLnTx/>
                <a:uFillTx/>
                <a:latin typeface="+mn-lt"/>
                <a:ea typeface="+mn-ea"/>
                <a:cs typeface="+mn-cs"/>
              </a:rPr>
              <a:t>35 % GE – 45% ME  - 55% PE</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600" b="1" i="0" u="none" strike="noStrike" kern="1200" cap="none" spc="0" normalizeH="0" baseline="0" noProof="0" dirty="0" smtClean="0">
                <a:ln>
                  <a:noFill/>
                </a:ln>
                <a:solidFill>
                  <a:schemeClr val="tx2"/>
                </a:solidFill>
                <a:effectLst/>
                <a:uLnTx/>
                <a:uFillTx/>
                <a:latin typeface="+mn-lt"/>
                <a:ea typeface="+mn-ea"/>
                <a:cs typeface="+mn-cs"/>
              </a:rPr>
              <a:t>Majoration en AFR: + 15 zone A - + 5 en zone C</a:t>
            </a:r>
          </a:p>
        </p:txBody>
      </p:sp>
      <p:sp>
        <p:nvSpPr>
          <p:cNvPr id="8" name="Espace réservé du pied de page 7"/>
          <p:cNvSpPr>
            <a:spLocks noGrp="1"/>
          </p:cNvSpPr>
          <p:nvPr>
            <p:ph type="ftr" sz="quarter" idx="11"/>
          </p:nvPr>
        </p:nvSpPr>
        <p:spPr>
          <a:xfrm>
            <a:off x="3124200" y="6309320"/>
            <a:ext cx="2895600" cy="365125"/>
          </a:xfrm>
        </p:spPr>
        <p:txBody>
          <a:bodyPr/>
          <a:lstStyle/>
          <a:p>
            <a:r>
              <a:rPr lang="fr-FR" smtClean="0"/>
              <a:t>JP Bove www.fcae.eu</a:t>
            </a:r>
            <a:endParaRPr lang="fr-FR"/>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54</a:t>
            </a:fld>
            <a:endParaRPr lang="fr-FR"/>
          </a:p>
        </p:txBody>
      </p:sp>
      <p:sp>
        <p:nvSpPr>
          <p:cNvPr id="2" name="Espace réservé de la date 1"/>
          <p:cNvSpPr>
            <a:spLocks noGrp="1"/>
          </p:cNvSpPr>
          <p:nvPr>
            <p:ph type="dt" sz="half" idx="10"/>
          </p:nvPr>
        </p:nvSpPr>
        <p:spPr/>
        <p:txBody>
          <a:bodyPr/>
          <a:lstStyle/>
          <a:p>
            <a:fld id="{B2FB1541-32B8-A744-9938-A3E9E090A9F2}"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additive="base">
                                        <p:cTn id="4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8" end="8"/>
                                            </p:txEl>
                                          </p:spTgt>
                                        </p:tgtEl>
                                        <p:attrNameLst>
                                          <p:attrName>style.visibility</p:attrName>
                                        </p:attrNameLst>
                                      </p:cBhvr>
                                      <p:to>
                                        <p:strVal val="visible"/>
                                      </p:to>
                                    </p:set>
                                    <p:anim calcmode="lin" valueType="num">
                                      <p:cBhvr additive="base">
                                        <p:cTn id="5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xEl>
                                              <p:pRg st="9" end="9"/>
                                            </p:txEl>
                                          </p:spTgt>
                                        </p:tgtEl>
                                        <p:attrNameLst>
                                          <p:attrName>style.visibility</p:attrName>
                                        </p:attrNameLst>
                                      </p:cBhvr>
                                      <p:to>
                                        <p:strVal val="visible"/>
                                      </p:to>
                                    </p:set>
                                    <p:anim calcmode="lin" valueType="num">
                                      <p:cBhvr additive="base">
                                        <p:cTn id="61"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6">
                                            <p:txEl>
                                              <p:pRg st="10" end="10"/>
                                            </p:txEl>
                                          </p:spTgt>
                                        </p:tgtEl>
                                        <p:attrNameLst>
                                          <p:attrName>style.visibility</p:attrName>
                                        </p:attrNameLst>
                                      </p:cBhvr>
                                      <p:to>
                                        <p:strVal val="visible"/>
                                      </p:to>
                                    </p:set>
                                    <p:anim calcmode="lin" valueType="num">
                                      <p:cBhvr additive="base">
                                        <p:cTn id="67"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6">
                                            <p:txEl>
                                              <p:pRg st="14" end="14"/>
                                            </p:txEl>
                                          </p:spTgt>
                                        </p:tgtEl>
                                        <p:attrNameLst>
                                          <p:attrName>style.visibility</p:attrName>
                                        </p:attrNameLst>
                                      </p:cBhvr>
                                      <p:to>
                                        <p:strVal val="visible"/>
                                      </p:to>
                                    </p:set>
                                    <p:anim calcmode="lin" valueType="num">
                                      <p:cBhvr additive="base">
                                        <p:cTn id="73" dur="500" fill="hold"/>
                                        <p:tgtEl>
                                          <p:spTgt spid="6">
                                            <p:txEl>
                                              <p:pRg st="14" end="14"/>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6">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5"/>
                                        </p:tgtEl>
                                        <p:attrNameLst>
                                          <p:attrName>style.visibility</p:attrName>
                                        </p:attrNameLst>
                                      </p:cBhvr>
                                      <p:to>
                                        <p:strVal val="visible"/>
                                      </p:to>
                                    </p:set>
                                    <p:anim calcmode="lin" valueType="num">
                                      <p:cBhvr additive="base">
                                        <p:cTn id="79" dur="500" fill="hold"/>
                                        <p:tgtEl>
                                          <p:spTgt spid="5"/>
                                        </p:tgtEl>
                                        <p:attrNameLst>
                                          <p:attrName>ppt_x</p:attrName>
                                        </p:attrNameLst>
                                      </p:cBhvr>
                                      <p:tavLst>
                                        <p:tav tm="0">
                                          <p:val>
                                            <p:strVal val="0-#ppt_w/2"/>
                                          </p:val>
                                        </p:tav>
                                        <p:tav tm="100000">
                                          <p:val>
                                            <p:strVal val="#ppt_x"/>
                                          </p:val>
                                        </p:tav>
                                      </p:tavLst>
                                    </p:anim>
                                    <p:anim calcmode="lin" valueType="num">
                                      <p:cBhvr additive="base">
                                        <p:cTn id="8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6">
                                            <p:txEl>
                                              <p:pRg st="16" end="16"/>
                                            </p:txEl>
                                          </p:spTgt>
                                        </p:tgtEl>
                                        <p:attrNameLst>
                                          <p:attrName>style.visibility</p:attrName>
                                        </p:attrNameLst>
                                      </p:cBhvr>
                                      <p:to>
                                        <p:strVal val="visible"/>
                                      </p:to>
                                    </p:set>
                                    <p:anim calcmode="lin" valueType="num">
                                      <p:cBhvr additive="base">
                                        <p:cTn id="85" dur="500" fill="hold"/>
                                        <p:tgtEl>
                                          <p:spTgt spid="6">
                                            <p:txEl>
                                              <p:pRg st="16" end="16"/>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6">
                                            <p:txEl>
                                              <p:pRg st="16" end="16"/>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6">
                                            <p:txEl>
                                              <p:pRg st="17" end="17"/>
                                            </p:txEl>
                                          </p:spTgt>
                                        </p:tgtEl>
                                        <p:attrNameLst>
                                          <p:attrName>style.visibility</p:attrName>
                                        </p:attrNameLst>
                                      </p:cBhvr>
                                      <p:to>
                                        <p:strVal val="visible"/>
                                      </p:to>
                                    </p:set>
                                    <p:anim calcmode="lin" valueType="num">
                                      <p:cBhvr additive="base">
                                        <p:cTn id="91" dur="500" fill="hold"/>
                                        <p:tgtEl>
                                          <p:spTgt spid="6">
                                            <p:txEl>
                                              <p:pRg st="17" end="17"/>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6">
                                            <p:txEl>
                                              <p:pRg st="17" end="17"/>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6">
                                            <p:txEl>
                                              <p:pRg st="18" end="18"/>
                                            </p:txEl>
                                          </p:spTgt>
                                        </p:tgtEl>
                                        <p:attrNameLst>
                                          <p:attrName>style.visibility</p:attrName>
                                        </p:attrNameLst>
                                      </p:cBhvr>
                                      <p:to>
                                        <p:strVal val="visible"/>
                                      </p:to>
                                    </p:set>
                                    <p:anim calcmode="lin" valueType="num">
                                      <p:cBhvr additive="base">
                                        <p:cTn id="97" dur="500" fill="hold"/>
                                        <p:tgtEl>
                                          <p:spTgt spid="6">
                                            <p:txEl>
                                              <p:pRg st="18" end="18"/>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6">
                                            <p:txEl>
                                              <p:pRg st="18" end="18"/>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6">
                                            <p:txEl>
                                              <p:pRg st="19" end="19"/>
                                            </p:txEl>
                                          </p:spTgt>
                                        </p:tgtEl>
                                        <p:attrNameLst>
                                          <p:attrName>style.visibility</p:attrName>
                                        </p:attrNameLst>
                                      </p:cBhvr>
                                      <p:to>
                                        <p:strVal val="visible"/>
                                      </p:to>
                                    </p:set>
                                    <p:anim calcmode="lin" valueType="num">
                                      <p:cBhvr additive="base">
                                        <p:cTn id="103" dur="500" fill="hold"/>
                                        <p:tgtEl>
                                          <p:spTgt spid="6">
                                            <p:txEl>
                                              <p:pRg st="19" end="19"/>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6">
                                            <p:txEl>
                                              <p:pRg st="19" end="19"/>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6">
                                            <p:txEl>
                                              <p:pRg st="20" end="20"/>
                                            </p:txEl>
                                          </p:spTgt>
                                        </p:tgtEl>
                                        <p:attrNameLst>
                                          <p:attrName>style.visibility</p:attrName>
                                        </p:attrNameLst>
                                      </p:cBhvr>
                                      <p:to>
                                        <p:strVal val="visible"/>
                                      </p:to>
                                    </p:set>
                                    <p:anim calcmode="lin" valueType="num">
                                      <p:cBhvr additive="base">
                                        <p:cTn id="109" dur="500" fill="hold"/>
                                        <p:tgtEl>
                                          <p:spTgt spid="6">
                                            <p:txEl>
                                              <p:pRg st="20" end="20"/>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6">
                                            <p:txEl>
                                              <p:pRg st="20" end="20"/>
                                            </p:txEl>
                                          </p:spTgt>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6">
                                            <p:txEl>
                                              <p:pRg st="21" end="21"/>
                                            </p:txEl>
                                          </p:spTgt>
                                        </p:tgtEl>
                                        <p:attrNameLst>
                                          <p:attrName>style.visibility</p:attrName>
                                        </p:attrNameLst>
                                      </p:cBhvr>
                                      <p:to>
                                        <p:strVal val="visible"/>
                                      </p:to>
                                    </p:set>
                                    <p:anim calcmode="lin" valueType="num">
                                      <p:cBhvr additive="base">
                                        <p:cTn id="115" dur="500" fill="hold"/>
                                        <p:tgtEl>
                                          <p:spTgt spid="6">
                                            <p:txEl>
                                              <p:pRg st="21" end="21"/>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6">
                                            <p:txEl>
                                              <p:pRg st="21" end="21"/>
                                            </p:txEl>
                                          </p:spTgt>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1" nodeType="clickEffect">
                                  <p:stCondLst>
                                    <p:cond delay="0"/>
                                  </p:stCondLst>
                                  <p:childTnLst>
                                    <p:set>
                                      <p:cBhvr>
                                        <p:cTn id="120" dur="1" fill="hold">
                                          <p:stCondLst>
                                            <p:cond delay="0"/>
                                          </p:stCondLst>
                                        </p:cTn>
                                        <p:tgtEl>
                                          <p:spTgt spid="6">
                                            <p:txEl>
                                              <p:pRg st="0" end="0"/>
                                            </p:txEl>
                                          </p:spTgt>
                                        </p:tgtEl>
                                        <p:attrNameLst>
                                          <p:attrName>style.visibility</p:attrName>
                                        </p:attrNameLst>
                                      </p:cBhvr>
                                      <p:to>
                                        <p:strVal val="visible"/>
                                      </p:to>
                                    </p:set>
                                    <p:anim calcmode="lin" valueType="num">
                                      <p:cBhvr additive="base">
                                        <p:cTn id="1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1" nodeType="clickEffect">
                                  <p:stCondLst>
                                    <p:cond delay="0"/>
                                  </p:stCondLst>
                                  <p:childTnLst>
                                    <p:set>
                                      <p:cBhvr>
                                        <p:cTn id="126" dur="1" fill="hold">
                                          <p:stCondLst>
                                            <p:cond delay="0"/>
                                          </p:stCondLst>
                                        </p:cTn>
                                        <p:tgtEl>
                                          <p:spTgt spid="6">
                                            <p:txEl>
                                              <p:pRg st="2" end="2"/>
                                            </p:txEl>
                                          </p:spTgt>
                                        </p:tgtEl>
                                        <p:attrNameLst>
                                          <p:attrName>style.visibility</p:attrName>
                                        </p:attrNameLst>
                                      </p:cBhvr>
                                      <p:to>
                                        <p:strVal val="visible"/>
                                      </p:to>
                                    </p:set>
                                    <p:anim calcmode="lin" valueType="num">
                                      <p:cBhvr additive="base">
                                        <p:cTn id="12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2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4" fill="hold" grpId="1" nodeType="clickEffect">
                                  <p:stCondLst>
                                    <p:cond delay="0"/>
                                  </p:stCondLst>
                                  <p:childTnLst>
                                    <p:set>
                                      <p:cBhvr>
                                        <p:cTn id="132" dur="1" fill="hold">
                                          <p:stCondLst>
                                            <p:cond delay="0"/>
                                          </p:stCondLst>
                                        </p:cTn>
                                        <p:tgtEl>
                                          <p:spTgt spid="6">
                                            <p:txEl>
                                              <p:pRg st="3" end="3"/>
                                            </p:txEl>
                                          </p:spTgt>
                                        </p:tgtEl>
                                        <p:attrNameLst>
                                          <p:attrName>style.visibility</p:attrName>
                                        </p:attrNameLst>
                                      </p:cBhvr>
                                      <p:to>
                                        <p:strVal val="visible"/>
                                      </p:to>
                                    </p:set>
                                    <p:anim calcmode="lin" valueType="num">
                                      <p:cBhvr additive="base">
                                        <p:cTn id="1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4" fill="hold" grpId="1" nodeType="clickEffect">
                                  <p:stCondLst>
                                    <p:cond delay="0"/>
                                  </p:stCondLst>
                                  <p:childTnLst>
                                    <p:set>
                                      <p:cBhvr>
                                        <p:cTn id="138" dur="1" fill="hold">
                                          <p:stCondLst>
                                            <p:cond delay="0"/>
                                          </p:stCondLst>
                                        </p:cTn>
                                        <p:tgtEl>
                                          <p:spTgt spid="6">
                                            <p:txEl>
                                              <p:pRg st="4" end="4"/>
                                            </p:txEl>
                                          </p:spTgt>
                                        </p:tgtEl>
                                        <p:attrNameLst>
                                          <p:attrName>style.visibility</p:attrName>
                                        </p:attrNameLst>
                                      </p:cBhvr>
                                      <p:to>
                                        <p:strVal val="visible"/>
                                      </p:to>
                                    </p:set>
                                    <p:anim calcmode="lin" valueType="num">
                                      <p:cBhvr additive="base">
                                        <p:cTn id="13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14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grpId="1" nodeType="clickEffect">
                                  <p:stCondLst>
                                    <p:cond delay="0"/>
                                  </p:stCondLst>
                                  <p:childTnLst>
                                    <p:set>
                                      <p:cBhvr>
                                        <p:cTn id="144" dur="1" fill="hold">
                                          <p:stCondLst>
                                            <p:cond delay="0"/>
                                          </p:stCondLst>
                                        </p:cTn>
                                        <p:tgtEl>
                                          <p:spTgt spid="6">
                                            <p:txEl>
                                              <p:pRg st="5" end="5"/>
                                            </p:txEl>
                                          </p:spTgt>
                                        </p:tgtEl>
                                        <p:attrNameLst>
                                          <p:attrName>style.visibility</p:attrName>
                                        </p:attrNameLst>
                                      </p:cBhvr>
                                      <p:to>
                                        <p:strVal val="visible"/>
                                      </p:to>
                                    </p:set>
                                    <p:anim calcmode="lin" valueType="num">
                                      <p:cBhvr additive="base">
                                        <p:cTn id="14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14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4" fill="hold" grpId="1" nodeType="clickEffect">
                                  <p:stCondLst>
                                    <p:cond delay="0"/>
                                  </p:stCondLst>
                                  <p:childTnLst>
                                    <p:set>
                                      <p:cBhvr>
                                        <p:cTn id="150" dur="1" fill="hold">
                                          <p:stCondLst>
                                            <p:cond delay="0"/>
                                          </p:stCondLst>
                                        </p:cTn>
                                        <p:tgtEl>
                                          <p:spTgt spid="6">
                                            <p:txEl>
                                              <p:pRg st="6" end="6"/>
                                            </p:txEl>
                                          </p:spTgt>
                                        </p:tgtEl>
                                        <p:attrNameLst>
                                          <p:attrName>style.visibility</p:attrName>
                                        </p:attrNameLst>
                                      </p:cBhvr>
                                      <p:to>
                                        <p:strVal val="visible"/>
                                      </p:to>
                                    </p:set>
                                    <p:anim calcmode="lin" valueType="num">
                                      <p:cBhvr additive="base">
                                        <p:cTn id="151"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152"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4" fill="hold" grpId="1" nodeType="clickEffect">
                                  <p:stCondLst>
                                    <p:cond delay="0"/>
                                  </p:stCondLst>
                                  <p:childTnLst>
                                    <p:set>
                                      <p:cBhvr>
                                        <p:cTn id="156" dur="1" fill="hold">
                                          <p:stCondLst>
                                            <p:cond delay="0"/>
                                          </p:stCondLst>
                                        </p:cTn>
                                        <p:tgtEl>
                                          <p:spTgt spid="6">
                                            <p:txEl>
                                              <p:pRg st="7" end="7"/>
                                            </p:txEl>
                                          </p:spTgt>
                                        </p:tgtEl>
                                        <p:attrNameLst>
                                          <p:attrName>style.visibility</p:attrName>
                                        </p:attrNameLst>
                                      </p:cBhvr>
                                      <p:to>
                                        <p:strVal val="visible"/>
                                      </p:to>
                                    </p:set>
                                    <p:anim calcmode="lin" valueType="num">
                                      <p:cBhvr additive="base">
                                        <p:cTn id="157"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158"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4" fill="hold" grpId="1" nodeType="clickEffect">
                                  <p:stCondLst>
                                    <p:cond delay="0"/>
                                  </p:stCondLst>
                                  <p:childTnLst>
                                    <p:set>
                                      <p:cBhvr>
                                        <p:cTn id="162" dur="1" fill="hold">
                                          <p:stCondLst>
                                            <p:cond delay="0"/>
                                          </p:stCondLst>
                                        </p:cTn>
                                        <p:tgtEl>
                                          <p:spTgt spid="6">
                                            <p:txEl>
                                              <p:pRg st="8" end="8"/>
                                            </p:txEl>
                                          </p:spTgt>
                                        </p:tgtEl>
                                        <p:attrNameLst>
                                          <p:attrName>style.visibility</p:attrName>
                                        </p:attrNameLst>
                                      </p:cBhvr>
                                      <p:to>
                                        <p:strVal val="visible"/>
                                      </p:to>
                                    </p:set>
                                    <p:anim calcmode="lin" valueType="num">
                                      <p:cBhvr additive="base">
                                        <p:cTn id="163"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164"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4" fill="hold" grpId="1" nodeType="clickEffect">
                                  <p:stCondLst>
                                    <p:cond delay="0"/>
                                  </p:stCondLst>
                                  <p:childTnLst>
                                    <p:set>
                                      <p:cBhvr>
                                        <p:cTn id="168" dur="1" fill="hold">
                                          <p:stCondLst>
                                            <p:cond delay="0"/>
                                          </p:stCondLst>
                                        </p:cTn>
                                        <p:tgtEl>
                                          <p:spTgt spid="6">
                                            <p:txEl>
                                              <p:pRg st="9" end="9"/>
                                            </p:txEl>
                                          </p:spTgt>
                                        </p:tgtEl>
                                        <p:attrNameLst>
                                          <p:attrName>style.visibility</p:attrName>
                                        </p:attrNameLst>
                                      </p:cBhvr>
                                      <p:to>
                                        <p:strVal val="visible"/>
                                      </p:to>
                                    </p:set>
                                    <p:anim calcmode="lin" valueType="num">
                                      <p:cBhvr additive="base">
                                        <p:cTn id="169"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170"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2" presetClass="entr" presetSubtype="4" fill="hold" grpId="1" nodeType="clickEffect">
                                  <p:stCondLst>
                                    <p:cond delay="0"/>
                                  </p:stCondLst>
                                  <p:childTnLst>
                                    <p:set>
                                      <p:cBhvr>
                                        <p:cTn id="174" dur="1" fill="hold">
                                          <p:stCondLst>
                                            <p:cond delay="0"/>
                                          </p:stCondLst>
                                        </p:cTn>
                                        <p:tgtEl>
                                          <p:spTgt spid="6">
                                            <p:txEl>
                                              <p:pRg st="10" end="10"/>
                                            </p:txEl>
                                          </p:spTgt>
                                        </p:tgtEl>
                                        <p:attrNameLst>
                                          <p:attrName>style.visibility</p:attrName>
                                        </p:attrNameLst>
                                      </p:cBhvr>
                                      <p:to>
                                        <p:strVal val="visible"/>
                                      </p:to>
                                    </p:set>
                                    <p:anim calcmode="lin" valueType="num">
                                      <p:cBhvr additive="base">
                                        <p:cTn id="175"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176"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177" fill="hold">
                      <p:stCondLst>
                        <p:cond delay="indefinite"/>
                      </p:stCondLst>
                      <p:childTnLst>
                        <p:par>
                          <p:cTn id="178" fill="hold">
                            <p:stCondLst>
                              <p:cond delay="0"/>
                            </p:stCondLst>
                            <p:childTnLst>
                              <p:par>
                                <p:cTn id="179" presetID="2" presetClass="entr" presetSubtype="4" fill="hold" grpId="1" nodeType="clickEffect">
                                  <p:stCondLst>
                                    <p:cond delay="0"/>
                                  </p:stCondLst>
                                  <p:childTnLst>
                                    <p:set>
                                      <p:cBhvr>
                                        <p:cTn id="180" dur="1" fill="hold">
                                          <p:stCondLst>
                                            <p:cond delay="0"/>
                                          </p:stCondLst>
                                        </p:cTn>
                                        <p:tgtEl>
                                          <p:spTgt spid="6">
                                            <p:txEl>
                                              <p:pRg st="14" end="14"/>
                                            </p:txEl>
                                          </p:spTgt>
                                        </p:tgtEl>
                                        <p:attrNameLst>
                                          <p:attrName>style.visibility</p:attrName>
                                        </p:attrNameLst>
                                      </p:cBhvr>
                                      <p:to>
                                        <p:strVal val="visible"/>
                                      </p:to>
                                    </p:set>
                                    <p:anim calcmode="lin" valueType="num">
                                      <p:cBhvr additive="base">
                                        <p:cTn id="181" dur="500" fill="hold"/>
                                        <p:tgtEl>
                                          <p:spTgt spid="6">
                                            <p:txEl>
                                              <p:pRg st="14" end="14"/>
                                            </p:txEl>
                                          </p:spTgt>
                                        </p:tgtEl>
                                        <p:attrNameLst>
                                          <p:attrName>ppt_x</p:attrName>
                                        </p:attrNameLst>
                                      </p:cBhvr>
                                      <p:tavLst>
                                        <p:tav tm="0">
                                          <p:val>
                                            <p:strVal val="#ppt_x"/>
                                          </p:val>
                                        </p:tav>
                                        <p:tav tm="100000">
                                          <p:val>
                                            <p:strVal val="#ppt_x"/>
                                          </p:val>
                                        </p:tav>
                                      </p:tavLst>
                                    </p:anim>
                                    <p:anim calcmode="lin" valueType="num">
                                      <p:cBhvr additive="base">
                                        <p:cTn id="182" dur="500" fill="hold"/>
                                        <p:tgtEl>
                                          <p:spTgt spid="6">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 presetClass="entr" presetSubtype="4" fill="hold" grpId="1" nodeType="clickEffect">
                                  <p:stCondLst>
                                    <p:cond delay="0"/>
                                  </p:stCondLst>
                                  <p:childTnLst>
                                    <p:set>
                                      <p:cBhvr>
                                        <p:cTn id="186" dur="1" fill="hold">
                                          <p:stCondLst>
                                            <p:cond delay="0"/>
                                          </p:stCondLst>
                                        </p:cTn>
                                        <p:tgtEl>
                                          <p:spTgt spid="6">
                                            <p:txEl>
                                              <p:pRg st="16" end="16"/>
                                            </p:txEl>
                                          </p:spTgt>
                                        </p:tgtEl>
                                        <p:attrNameLst>
                                          <p:attrName>style.visibility</p:attrName>
                                        </p:attrNameLst>
                                      </p:cBhvr>
                                      <p:to>
                                        <p:strVal val="visible"/>
                                      </p:to>
                                    </p:set>
                                    <p:anim calcmode="lin" valueType="num">
                                      <p:cBhvr additive="base">
                                        <p:cTn id="187" dur="500" fill="hold"/>
                                        <p:tgtEl>
                                          <p:spTgt spid="6">
                                            <p:txEl>
                                              <p:pRg st="16" end="16"/>
                                            </p:txEl>
                                          </p:spTgt>
                                        </p:tgtEl>
                                        <p:attrNameLst>
                                          <p:attrName>ppt_x</p:attrName>
                                        </p:attrNameLst>
                                      </p:cBhvr>
                                      <p:tavLst>
                                        <p:tav tm="0">
                                          <p:val>
                                            <p:strVal val="#ppt_x"/>
                                          </p:val>
                                        </p:tav>
                                        <p:tav tm="100000">
                                          <p:val>
                                            <p:strVal val="#ppt_x"/>
                                          </p:val>
                                        </p:tav>
                                      </p:tavLst>
                                    </p:anim>
                                    <p:anim calcmode="lin" valueType="num">
                                      <p:cBhvr additive="base">
                                        <p:cTn id="188" dur="500" fill="hold"/>
                                        <p:tgtEl>
                                          <p:spTgt spid="6">
                                            <p:txEl>
                                              <p:pRg st="16" end="16"/>
                                            </p:txEl>
                                          </p:spTgt>
                                        </p:tgtEl>
                                        <p:attrNameLst>
                                          <p:attrName>ppt_y</p:attrName>
                                        </p:attrNameLst>
                                      </p:cBhvr>
                                      <p:tavLst>
                                        <p:tav tm="0">
                                          <p:val>
                                            <p:strVal val="1+#ppt_h/2"/>
                                          </p:val>
                                        </p:tav>
                                        <p:tav tm="100000">
                                          <p:val>
                                            <p:strVal val="#ppt_y"/>
                                          </p:val>
                                        </p:tav>
                                      </p:tavLst>
                                    </p:anim>
                                  </p:childTnLst>
                                </p:cTn>
                              </p:par>
                            </p:childTnLst>
                          </p:cTn>
                        </p:par>
                      </p:childTnLst>
                    </p:cTn>
                  </p:par>
                  <p:par>
                    <p:cTn id="189" fill="hold">
                      <p:stCondLst>
                        <p:cond delay="indefinite"/>
                      </p:stCondLst>
                      <p:childTnLst>
                        <p:par>
                          <p:cTn id="190" fill="hold">
                            <p:stCondLst>
                              <p:cond delay="0"/>
                            </p:stCondLst>
                            <p:childTnLst>
                              <p:par>
                                <p:cTn id="191" presetID="2" presetClass="entr" presetSubtype="4" fill="hold" grpId="1" nodeType="clickEffect">
                                  <p:stCondLst>
                                    <p:cond delay="0"/>
                                  </p:stCondLst>
                                  <p:childTnLst>
                                    <p:set>
                                      <p:cBhvr>
                                        <p:cTn id="192" dur="1" fill="hold">
                                          <p:stCondLst>
                                            <p:cond delay="0"/>
                                          </p:stCondLst>
                                        </p:cTn>
                                        <p:tgtEl>
                                          <p:spTgt spid="6">
                                            <p:txEl>
                                              <p:pRg st="17" end="17"/>
                                            </p:txEl>
                                          </p:spTgt>
                                        </p:tgtEl>
                                        <p:attrNameLst>
                                          <p:attrName>style.visibility</p:attrName>
                                        </p:attrNameLst>
                                      </p:cBhvr>
                                      <p:to>
                                        <p:strVal val="visible"/>
                                      </p:to>
                                    </p:set>
                                    <p:anim calcmode="lin" valueType="num">
                                      <p:cBhvr additive="base">
                                        <p:cTn id="193" dur="500" fill="hold"/>
                                        <p:tgtEl>
                                          <p:spTgt spid="6">
                                            <p:txEl>
                                              <p:pRg st="17" end="17"/>
                                            </p:txEl>
                                          </p:spTgt>
                                        </p:tgtEl>
                                        <p:attrNameLst>
                                          <p:attrName>ppt_x</p:attrName>
                                        </p:attrNameLst>
                                      </p:cBhvr>
                                      <p:tavLst>
                                        <p:tav tm="0">
                                          <p:val>
                                            <p:strVal val="#ppt_x"/>
                                          </p:val>
                                        </p:tav>
                                        <p:tav tm="100000">
                                          <p:val>
                                            <p:strVal val="#ppt_x"/>
                                          </p:val>
                                        </p:tav>
                                      </p:tavLst>
                                    </p:anim>
                                    <p:anim calcmode="lin" valueType="num">
                                      <p:cBhvr additive="base">
                                        <p:cTn id="194" dur="500" fill="hold"/>
                                        <p:tgtEl>
                                          <p:spTgt spid="6">
                                            <p:txEl>
                                              <p:pRg st="17" end="17"/>
                                            </p:txEl>
                                          </p:spTgt>
                                        </p:tgtEl>
                                        <p:attrNameLst>
                                          <p:attrName>ppt_y</p:attrName>
                                        </p:attrNameLst>
                                      </p:cBhvr>
                                      <p:tavLst>
                                        <p:tav tm="0">
                                          <p:val>
                                            <p:strVal val="1+#ppt_h/2"/>
                                          </p:val>
                                        </p:tav>
                                        <p:tav tm="100000">
                                          <p:val>
                                            <p:strVal val="#ppt_y"/>
                                          </p:val>
                                        </p:tav>
                                      </p:tavLst>
                                    </p:anim>
                                  </p:childTnLst>
                                </p:cTn>
                              </p:par>
                            </p:childTnLst>
                          </p:cTn>
                        </p:par>
                      </p:childTnLst>
                    </p:cTn>
                  </p:par>
                  <p:par>
                    <p:cTn id="195" fill="hold">
                      <p:stCondLst>
                        <p:cond delay="indefinite"/>
                      </p:stCondLst>
                      <p:childTnLst>
                        <p:par>
                          <p:cTn id="196" fill="hold">
                            <p:stCondLst>
                              <p:cond delay="0"/>
                            </p:stCondLst>
                            <p:childTnLst>
                              <p:par>
                                <p:cTn id="197" presetID="2" presetClass="entr" presetSubtype="4" fill="hold" grpId="1" nodeType="clickEffect">
                                  <p:stCondLst>
                                    <p:cond delay="0"/>
                                  </p:stCondLst>
                                  <p:childTnLst>
                                    <p:set>
                                      <p:cBhvr>
                                        <p:cTn id="198" dur="1" fill="hold">
                                          <p:stCondLst>
                                            <p:cond delay="0"/>
                                          </p:stCondLst>
                                        </p:cTn>
                                        <p:tgtEl>
                                          <p:spTgt spid="6">
                                            <p:txEl>
                                              <p:pRg st="18" end="18"/>
                                            </p:txEl>
                                          </p:spTgt>
                                        </p:tgtEl>
                                        <p:attrNameLst>
                                          <p:attrName>style.visibility</p:attrName>
                                        </p:attrNameLst>
                                      </p:cBhvr>
                                      <p:to>
                                        <p:strVal val="visible"/>
                                      </p:to>
                                    </p:set>
                                    <p:anim calcmode="lin" valueType="num">
                                      <p:cBhvr additive="base">
                                        <p:cTn id="199" dur="500" fill="hold"/>
                                        <p:tgtEl>
                                          <p:spTgt spid="6">
                                            <p:txEl>
                                              <p:pRg st="18" end="18"/>
                                            </p:txEl>
                                          </p:spTgt>
                                        </p:tgtEl>
                                        <p:attrNameLst>
                                          <p:attrName>ppt_x</p:attrName>
                                        </p:attrNameLst>
                                      </p:cBhvr>
                                      <p:tavLst>
                                        <p:tav tm="0">
                                          <p:val>
                                            <p:strVal val="#ppt_x"/>
                                          </p:val>
                                        </p:tav>
                                        <p:tav tm="100000">
                                          <p:val>
                                            <p:strVal val="#ppt_x"/>
                                          </p:val>
                                        </p:tav>
                                      </p:tavLst>
                                    </p:anim>
                                    <p:anim calcmode="lin" valueType="num">
                                      <p:cBhvr additive="base">
                                        <p:cTn id="200" dur="500" fill="hold"/>
                                        <p:tgtEl>
                                          <p:spTgt spid="6">
                                            <p:txEl>
                                              <p:pRg st="18" end="18"/>
                                            </p:txEl>
                                          </p:spTgt>
                                        </p:tgtEl>
                                        <p:attrNameLst>
                                          <p:attrName>ppt_y</p:attrName>
                                        </p:attrNameLst>
                                      </p:cBhvr>
                                      <p:tavLst>
                                        <p:tav tm="0">
                                          <p:val>
                                            <p:strVal val="1+#ppt_h/2"/>
                                          </p:val>
                                        </p:tav>
                                        <p:tav tm="100000">
                                          <p:val>
                                            <p:strVal val="#ppt_y"/>
                                          </p:val>
                                        </p:tav>
                                      </p:tavLst>
                                    </p:anim>
                                  </p:childTnLst>
                                </p:cTn>
                              </p:par>
                            </p:childTnLst>
                          </p:cTn>
                        </p:par>
                      </p:childTnLst>
                    </p:cTn>
                  </p:par>
                  <p:par>
                    <p:cTn id="201" fill="hold">
                      <p:stCondLst>
                        <p:cond delay="indefinite"/>
                      </p:stCondLst>
                      <p:childTnLst>
                        <p:par>
                          <p:cTn id="202" fill="hold">
                            <p:stCondLst>
                              <p:cond delay="0"/>
                            </p:stCondLst>
                            <p:childTnLst>
                              <p:par>
                                <p:cTn id="203" presetID="2" presetClass="entr" presetSubtype="4" fill="hold" grpId="1" nodeType="clickEffect">
                                  <p:stCondLst>
                                    <p:cond delay="0"/>
                                  </p:stCondLst>
                                  <p:childTnLst>
                                    <p:set>
                                      <p:cBhvr>
                                        <p:cTn id="204" dur="1" fill="hold">
                                          <p:stCondLst>
                                            <p:cond delay="0"/>
                                          </p:stCondLst>
                                        </p:cTn>
                                        <p:tgtEl>
                                          <p:spTgt spid="6">
                                            <p:txEl>
                                              <p:pRg st="19" end="19"/>
                                            </p:txEl>
                                          </p:spTgt>
                                        </p:tgtEl>
                                        <p:attrNameLst>
                                          <p:attrName>style.visibility</p:attrName>
                                        </p:attrNameLst>
                                      </p:cBhvr>
                                      <p:to>
                                        <p:strVal val="visible"/>
                                      </p:to>
                                    </p:set>
                                    <p:anim calcmode="lin" valueType="num">
                                      <p:cBhvr additive="base">
                                        <p:cTn id="205" dur="500" fill="hold"/>
                                        <p:tgtEl>
                                          <p:spTgt spid="6">
                                            <p:txEl>
                                              <p:pRg st="19" end="19"/>
                                            </p:txEl>
                                          </p:spTgt>
                                        </p:tgtEl>
                                        <p:attrNameLst>
                                          <p:attrName>ppt_x</p:attrName>
                                        </p:attrNameLst>
                                      </p:cBhvr>
                                      <p:tavLst>
                                        <p:tav tm="0">
                                          <p:val>
                                            <p:strVal val="#ppt_x"/>
                                          </p:val>
                                        </p:tav>
                                        <p:tav tm="100000">
                                          <p:val>
                                            <p:strVal val="#ppt_x"/>
                                          </p:val>
                                        </p:tav>
                                      </p:tavLst>
                                    </p:anim>
                                    <p:anim calcmode="lin" valueType="num">
                                      <p:cBhvr additive="base">
                                        <p:cTn id="206" dur="500" fill="hold"/>
                                        <p:tgtEl>
                                          <p:spTgt spid="6">
                                            <p:txEl>
                                              <p:pRg st="19" end="19"/>
                                            </p:txEl>
                                          </p:spTgt>
                                        </p:tgtEl>
                                        <p:attrNameLst>
                                          <p:attrName>ppt_y</p:attrName>
                                        </p:attrNameLst>
                                      </p:cBhvr>
                                      <p:tavLst>
                                        <p:tav tm="0">
                                          <p:val>
                                            <p:strVal val="1+#ppt_h/2"/>
                                          </p:val>
                                        </p:tav>
                                        <p:tav tm="100000">
                                          <p:val>
                                            <p:strVal val="#ppt_y"/>
                                          </p:val>
                                        </p:tav>
                                      </p:tavLst>
                                    </p:anim>
                                  </p:childTnLst>
                                </p:cTn>
                              </p:par>
                            </p:childTnLst>
                          </p:cTn>
                        </p:par>
                      </p:childTnLst>
                    </p:cTn>
                  </p:par>
                  <p:par>
                    <p:cTn id="207" fill="hold">
                      <p:stCondLst>
                        <p:cond delay="indefinite"/>
                      </p:stCondLst>
                      <p:childTnLst>
                        <p:par>
                          <p:cTn id="208" fill="hold">
                            <p:stCondLst>
                              <p:cond delay="0"/>
                            </p:stCondLst>
                            <p:childTnLst>
                              <p:par>
                                <p:cTn id="209" presetID="2" presetClass="entr" presetSubtype="4" fill="hold" grpId="1" nodeType="clickEffect">
                                  <p:stCondLst>
                                    <p:cond delay="0"/>
                                  </p:stCondLst>
                                  <p:childTnLst>
                                    <p:set>
                                      <p:cBhvr>
                                        <p:cTn id="210" dur="1" fill="hold">
                                          <p:stCondLst>
                                            <p:cond delay="0"/>
                                          </p:stCondLst>
                                        </p:cTn>
                                        <p:tgtEl>
                                          <p:spTgt spid="6">
                                            <p:txEl>
                                              <p:pRg st="20" end="20"/>
                                            </p:txEl>
                                          </p:spTgt>
                                        </p:tgtEl>
                                        <p:attrNameLst>
                                          <p:attrName>style.visibility</p:attrName>
                                        </p:attrNameLst>
                                      </p:cBhvr>
                                      <p:to>
                                        <p:strVal val="visible"/>
                                      </p:to>
                                    </p:set>
                                    <p:anim calcmode="lin" valueType="num">
                                      <p:cBhvr additive="base">
                                        <p:cTn id="211" dur="500" fill="hold"/>
                                        <p:tgtEl>
                                          <p:spTgt spid="6">
                                            <p:txEl>
                                              <p:pRg st="20" end="20"/>
                                            </p:txEl>
                                          </p:spTgt>
                                        </p:tgtEl>
                                        <p:attrNameLst>
                                          <p:attrName>ppt_x</p:attrName>
                                        </p:attrNameLst>
                                      </p:cBhvr>
                                      <p:tavLst>
                                        <p:tav tm="0">
                                          <p:val>
                                            <p:strVal val="#ppt_x"/>
                                          </p:val>
                                        </p:tav>
                                        <p:tav tm="100000">
                                          <p:val>
                                            <p:strVal val="#ppt_x"/>
                                          </p:val>
                                        </p:tav>
                                      </p:tavLst>
                                    </p:anim>
                                    <p:anim calcmode="lin" valueType="num">
                                      <p:cBhvr additive="base">
                                        <p:cTn id="212" dur="500" fill="hold"/>
                                        <p:tgtEl>
                                          <p:spTgt spid="6">
                                            <p:txEl>
                                              <p:pRg st="20" end="20"/>
                                            </p:txEl>
                                          </p:spTgt>
                                        </p:tgtEl>
                                        <p:attrNameLst>
                                          <p:attrName>ppt_y</p:attrName>
                                        </p:attrNameLst>
                                      </p:cBhvr>
                                      <p:tavLst>
                                        <p:tav tm="0">
                                          <p:val>
                                            <p:strVal val="1+#ppt_h/2"/>
                                          </p:val>
                                        </p:tav>
                                        <p:tav tm="100000">
                                          <p:val>
                                            <p:strVal val="#ppt_y"/>
                                          </p:val>
                                        </p:tav>
                                      </p:tavLst>
                                    </p:anim>
                                  </p:childTnLst>
                                </p:cTn>
                              </p:par>
                            </p:childTnLst>
                          </p:cTn>
                        </p:par>
                      </p:childTnLst>
                    </p:cTn>
                  </p:par>
                  <p:par>
                    <p:cTn id="213" fill="hold">
                      <p:stCondLst>
                        <p:cond delay="indefinite"/>
                      </p:stCondLst>
                      <p:childTnLst>
                        <p:par>
                          <p:cTn id="214" fill="hold">
                            <p:stCondLst>
                              <p:cond delay="0"/>
                            </p:stCondLst>
                            <p:childTnLst>
                              <p:par>
                                <p:cTn id="215" presetID="2" presetClass="entr" presetSubtype="4" fill="hold" grpId="1" nodeType="clickEffect">
                                  <p:stCondLst>
                                    <p:cond delay="0"/>
                                  </p:stCondLst>
                                  <p:childTnLst>
                                    <p:set>
                                      <p:cBhvr>
                                        <p:cTn id="216" dur="1" fill="hold">
                                          <p:stCondLst>
                                            <p:cond delay="0"/>
                                          </p:stCondLst>
                                        </p:cTn>
                                        <p:tgtEl>
                                          <p:spTgt spid="6">
                                            <p:txEl>
                                              <p:pRg st="21" end="21"/>
                                            </p:txEl>
                                          </p:spTgt>
                                        </p:tgtEl>
                                        <p:attrNameLst>
                                          <p:attrName>style.visibility</p:attrName>
                                        </p:attrNameLst>
                                      </p:cBhvr>
                                      <p:to>
                                        <p:strVal val="visible"/>
                                      </p:to>
                                    </p:set>
                                    <p:anim calcmode="lin" valueType="num">
                                      <p:cBhvr additive="base">
                                        <p:cTn id="217" dur="500" fill="hold"/>
                                        <p:tgtEl>
                                          <p:spTgt spid="6">
                                            <p:txEl>
                                              <p:pRg st="21" end="21"/>
                                            </p:txEl>
                                          </p:spTgt>
                                        </p:tgtEl>
                                        <p:attrNameLst>
                                          <p:attrName>ppt_x</p:attrName>
                                        </p:attrNameLst>
                                      </p:cBhvr>
                                      <p:tavLst>
                                        <p:tav tm="0">
                                          <p:val>
                                            <p:strVal val="#ppt_x"/>
                                          </p:val>
                                        </p:tav>
                                        <p:tav tm="100000">
                                          <p:val>
                                            <p:strVal val="#ppt_x"/>
                                          </p:val>
                                        </p:tav>
                                      </p:tavLst>
                                    </p:anim>
                                    <p:anim calcmode="lin" valueType="num">
                                      <p:cBhvr additive="base">
                                        <p:cTn id="218" dur="500" fill="hold"/>
                                        <p:tgtEl>
                                          <p:spTgt spid="6">
                                            <p:txEl>
                                              <p:pRg st="21" end="21"/>
                                            </p:txEl>
                                          </p:spTgt>
                                        </p:tgtEl>
                                        <p:attrNameLst>
                                          <p:attrName>ppt_y</p:attrName>
                                        </p:attrNameLst>
                                      </p:cBhvr>
                                      <p:tavLst>
                                        <p:tav tm="0">
                                          <p:val>
                                            <p:strVal val="1+#ppt_h/2"/>
                                          </p:val>
                                        </p:tav>
                                        <p:tav tm="100000">
                                          <p:val>
                                            <p:strVal val="#ppt_y"/>
                                          </p:val>
                                        </p:tav>
                                      </p:tavLst>
                                    </p:anim>
                                  </p:childTnLst>
                                </p:cTn>
                              </p:par>
                            </p:childTnLst>
                          </p:cTn>
                        </p:par>
                      </p:childTnLst>
                    </p:cTn>
                  </p:par>
                  <p:par>
                    <p:cTn id="219" fill="hold">
                      <p:stCondLst>
                        <p:cond delay="indefinite"/>
                      </p:stCondLst>
                      <p:childTnLst>
                        <p:par>
                          <p:cTn id="220" fill="hold">
                            <p:stCondLst>
                              <p:cond delay="0"/>
                            </p:stCondLst>
                            <p:childTnLst>
                              <p:par>
                                <p:cTn id="221" presetID="2" presetClass="entr" presetSubtype="4" fill="hold" grpId="1" nodeType="clickEffect">
                                  <p:stCondLst>
                                    <p:cond delay="0"/>
                                  </p:stCondLst>
                                  <p:childTnLst>
                                    <p:set>
                                      <p:cBhvr>
                                        <p:cTn id="222" dur="1" fill="hold">
                                          <p:stCondLst>
                                            <p:cond delay="0"/>
                                          </p:stCondLst>
                                        </p:cTn>
                                        <p:tgtEl>
                                          <p:spTgt spid="6">
                                            <p:txEl>
                                              <p:pRg st="22" end="22"/>
                                            </p:txEl>
                                          </p:spTgt>
                                        </p:tgtEl>
                                        <p:attrNameLst>
                                          <p:attrName>style.visibility</p:attrName>
                                        </p:attrNameLst>
                                      </p:cBhvr>
                                      <p:to>
                                        <p:strVal val="visible"/>
                                      </p:to>
                                    </p:set>
                                    <p:anim calcmode="lin" valueType="num">
                                      <p:cBhvr additive="base">
                                        <p:cTn id="223" dur="500" fill="hold"/>
                                        <p:tgtEl>
                                          <p:spTgt spid="6">
                                            <p:txEl>
                                              <p:pRg st="22" end="22"/>
                                            </p:txEl>
                                          </p:spTgt>
                                        </p:tgtEl>
                                        <p:attrNameLst>
                                          <p:attrName>ppt_x</p:attrName>
                                        </p:attrNameLst>
                                      </p:cBhvr>
                                      <p:tavLst>
                                        <p:tav tm="0">
                                          <p:val>
                                            <p:strVal val="#ppt_x"/>
                                          </p:val>
                                        </p:tav>
                                        <p:tav tm="100000">
                                          <p:val>
                                            <p:strVal val="#ppt_x"/>
                                          </p:val>
                                        </p:tav>
                                      </p:tavLst>
                                    </p:anim>
                                    <p:anim calcmode="lin" valueType="num">
                                      <p:cBhvr additive="base">
                                        <p:cTn id="224" dur="500" fill="hold"/>
                                        <p:tgtEl>
                                          <p:spTgt spid="6">
                                            <p:txEl>
                                              <p:pRg st="22" end="22"/>
                                            </p:txEl>
                                          </p:spTgt>
                                        </p:tgtEl>
                                        <p:attrNameLst>
                                          <p:attrName>ppt_y</p:attrName>
                                        </p:attrNameLst>
                                      </p:cBhvr>
                                      <p:tavLst>
                                        <p:tav tm="0">
                                          <p:val>
                                            <p:strVal val="1+#ppt_h/2"/>
                                          </p:val>
                                        </p:tav>
                                        <p:tav tm="100000">
                                          <p:val>
                                            <p:strVal val="#ppt_y"/>
                                          </p:val>
                                        </p:tav>
                                      </p:tavLst>
                                    </p:anim>
                                  </p:childTnLst>
                                </p:cTn>
                              </p:par>
                            </p:childTnLst>
                          </p:cTn>
                        </p:par>
                      </p:childTnLst>
                    </p:cTn>
                  </p:par>
                  <p:par>
                    <p:cTn id="225" fill="hold">
                      <p:stCondLst>
                        <p:cond delay="indefinite"/>
                      </p:stCondLst>
                      <p:childTnLst>
                        <p:par>
                          <p:cTn id="226" fill="hold">
                            <p:stCondLst>
                              <p:cond delay="0"/>
                            </p:stCondLst>
                            <p:childTnLst>
                              <p:par>
                                <p:cTn id="227" presetID="2" presetClass="entr" presetSubtype="4" fill="hold" grpId="1" nodeType="clickEffect">
                                  <p:stCondLst>
                                    <p:cond delay="0"/>
                                  </p:stCondLst>
                                  <p:childTnLst>
                                    <p:set>
                                      <p:cBhvr>
                                        <p:cTn id="228" dur="1" fill="hold">
                                          <p:stCondLst>
                                            <p:cond delay="0"/>
                                          </p:stCondLst>
                                        </p:cTn>
                                        <p:tgtEl>
                                          <p:spTgt spid="6">
                                            <p:txEl>
                                              <p:pRg st="23" end="23"/>
                                            </p:txEl>
                                          </p:spTgt>
                                        </p:tgtEl>
                                        <p:attrNameLst>
                                          <p:attrName>style.visibility</p:attrName>
                                        </p:attrNameLst>
                                      </p:cBhvr>
                                      <p:to>
                                        <p:strVal val="visible"/>
                                      </p:to>
                                    </p:set>
                                    <p:anim calcmode="lin" valueType="num">
                                      <p:cBhvr additive="base">
                                        <p:cTn id="229" dur="500" fill="hold"/>
                                        <p:tgtEl>
                                          <p:spTgt spid="6">
                                            <p:txEl>
                                              <p:pRg st="23" end="23"/>
                                            </p:txEl>
                                          </p:spTgt>
                                        </p:tgtEl>
                                        <p:attrNameLst>
                                          <p:attrName>ppt_x</p:attrName>
                                        </p:attrNameLst>
                                      </p:cBhvr>
                                      <p:tavLst>
                                        <p:tav tm="0">
                                          <p:val>
                                            <p:strVal val="#ppt_x"/>
                                          </p:val>
                                        </p:tav>
                                        <p:tav tm="100000">
                                          <p:val>
                                            <p:strVal val="#ppt_x"/>
                                          </p:val>
                                        </p:tav>
                                      </p:tavLst>
                                    </p:anim>
                                    <p:anim calcmode="lin" valueType="num">
                                      <p:cBhvr additive="base">
                                        <p:cTn id="230" dur="500" fill="hold"/>
                                        <p:tgtEl>
                                          <p:spTgt spid="6">
                                            <p:txEl>
                                              <p:pRg st="23" end="2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uiExpand="1" build="p"/>
      <p:bldP spid="6" grpId="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ENVIRONNEMENT (11)</a:t>
            </a:r>
            <a:endParaRPr lang="fr-FR" sz="3600" b="1" dirty="0">
              <a:latin typeface="Arial" pitchFamily="34" charset="0"/>
              <a:cs typeface="Arial" pitchFamily="34" charset="0"/>
            </a:endParaRPr>
          </a:p>
        </p:txBody>
      </p:sp>
      <p:sp>
        <p:nvSpPr>
          <p:cNvPr id="4" name="Rectangle à coins arrondis 3"/>
          <p:cNvSpPr/>
          <p:nvPr/>
        </p:nvSpPr>
        <p:spPr>
          <a:xfrm>
            <a:off x="285720" y="1214422"/>
            <a:ext cx="7929618"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à coins arrondis 4"/>
          <p:cNvSpPr/>
          <p:nvPr/>
        </p:nvSpPr>
        <p:spPr>
          <a:xfrm>
            <a:off x="357158" y="4357694"/>
            <a:ext cx="7929618"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space réservé du contenu 2"/>
          <p:cNvSpPr txBox="1">
            <a:spLocks/>
          </p:cNvSpPr>
          <p:nvPr/>
        </p:nvSpPr>
        <p:spPr>
          <a:xfrm>
            <a:off x="214282" y="1285860"/>
            <a:ext cx="8929687" cy="4643470"/>
          </a:xfrm>
          <a:prstGeom prst="rect">
            <a:avLst/>
          </a:prstGeom>
        </p:spPr>
        <p:txBody>
          <a:bodyPr vert="horz" lIns="91440" tIns="45720" rIns="91440" bIns="45720" rtlCol="0">
            <a:normAutofit fontScale="70000" lnSpcReduction="20000"/>
          </a:bodyPr>
          <a:lstStyle/>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none" strike="noStrike" kern="1200" cap="none" spc="0" normalizeH="0" baseline="0" noProof="0" dirty="0" smtClean="0">
                <a:ln>
                  <a:noFill/>
                </a:ln>
                <a:solidFill>
                  <a:srgbClr val="FF0000"/>
                </a:solidFill>
                <a:effectLst/>
                <a:uLnTx/>
                <a:uFillTx/>
                <a:latin typeface="+mn-lt"/>
                <a:ea typeface="+mn-ea"/>
                <a:cs typeface="+mn-cs"/>
              </a:rPr>
              <a:t>10) AIDES INVESTISSEMENT INFRASTRUCTURES ENERGETIQUES</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2600" b="1" i="0" u="none" strike="noStrike" kern="1200" cap="none" spc="0" normalizeH="0" baseline="0" noProof="0" dirty="0" smtClean="0">
                <a:ln>
                  <a:noFill/>
                </a:ln>
                <a:solidFill>
                  <a:schemeClr val="tx2"/>
                </a:solidFill>
                <a:effectLst/>
                <a:uLnTx/>
                <a:uFillTx/>
                <a:latin typeface="+mn-lt"/>
                <a:ea typeface="+mn-ea"/>
                <a:cs typeface="+mn-cs"/>
              </a:rPr>
              <a:t>Pour le transport et la distribution d’énergie </a:t>
            </a:r>
            <a:endParaRPr kumimoji="0" lang="fr-FR" sz="2600" b="1" i="0" u="none" strike="noStrike" kern="1200" cap="none" spc="0" normalizeH="0" baseline="0" noProof="0" dirty="0" smtClean="0">
              <a:ln>
                <a:noFill/>
              </a:ln>
              <a:solidFill>
                <a:srgbClr val="FF0000"/>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Infrastructures énergétiques dans les zones AFR uniquement</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i="0" u="none" strike="noStrike" kern="1200" cap="none" spc="0" normalizeH="0" baseline="0" noProof="0" dirty="0" smtClean="0">
                <a:ln>
                  <a:noFill/>
                </a:ln>
                <a:solidFill>
                  <a:schemeClr val="tx2"/>
                </a:solidFill>
                <a:effectLst/>
                <a:uLnTx/>
                <a:uFillTx/>
                <a:latin typeface="+mn-lt"/>
                <a:ea typeface="+mn-ea"/>
                <a:cs typeface="+mn-cs"/>
              </a:rPr>
              <a:t>Infrastructures soumises à la régulation des tarifs et d’accès</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Coûts éligibles</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coûts d’investissement</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AIDE:</a:t>
            </a:r>
            <a:r>
              <a:rPr kumimoji="0" lang="fr-FR" sz="3200" b="1" i="0"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l’aide &lt;= à la différence entre les coûts admissibles et la marge d’exploitation de l’investissement; la marge d’exploitation est déduite des coûts admissibles </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Aides aux infrastructures de stockage gaz et de pétrole non exemptées</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29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none" strike="noStrike" kern="1200" cap="none" spc="0" normalizeH="0" baseline="0" noProof="0" dirty="0" smtClean="0">
                <a:ln>
                  <a:noFill/>
                </a:ln>
                <a:solidFill>
                  <a:srgbClr val="FF0000"/>
                </a:solidFill>
                <a:effectLst/>
                <a:uLnTx/>
                <a:uFillTx/>
                <a:latin typeface="+mn-lt"/>
                <a:ea typeface="+mn-ea"/>
                <a:cs typeface="+mn-cs"/>
              </a:rPr>
              <a:t>11) AIDES AUX ETUDES ENVIRONNEMENTALES </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Pour les études dans les domaines couverts par les aides du RGEC et les audits énergétiques </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2300" b="0" i="0" u="none" strike="noStrike" kern="1200" cap="none" spc="0" normalizeH="0" baseline="0" noProof="0" dirty="0" smtClean="0">
                <a:ln>
                  <a:noFill/>
                </a:ln>
                <a:solidFill>
                  <a:schemeClr val="tx2"/>
                </a:solidFill>
                <a:effectLst/>
                <a:uLnTx/>
                <a:uFillTx/>
                <a:latin typeface="+mn-lt"/>
                <a:ea typeface="+mn-ea"/>
                <a:cs typeface="+mn-cs"/>
              </a:rPr>
              <a:t>(sauf article 8.4  </a:t>
            </a:r>
            <a:r>
              <a:rPr lang="fr-FR" sz="2300" dirty="0" smtClean="0">
                <a:solidFill>
                  <a:schemeClr val="tx2"/>
                </a:solidFill>
              </a:rPr>
              <a:t>de la </a:t>
            </a:r>
            <a:r>
              <a:rPr kumimoji="0" lang="fr-FR" sz="2300" b="0" i="0" u="none" strike="noStrike" kern="1200" cap="none" spc="0" normalizeH="0" baseline="0" noProof="0" dirty="0" smtClean="0">
                <a:ln>
                  <a:noFill/>
                </a:ln>
                <a:solidFill>
                  <a:schemeClr val="tx2"/>
                </a:solidFill>
                <a:effectLst/>
                <a:uLnTx/>
                <a:uFillTx/>
                <a:latin typeface="+mn-lt"/>
                <a:ea typeface="+mn-ea"/>
                <a:cs typeface="+mn-cs"/>
              </a:rPr>
              <a:t>Directive de 2012)</a:t>
            </a:r>
          </a:p>
          <a:p>
            <a:pPr marL="412052"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sng" strike="noStrike" kern="1200" cap="none" spc="0" normalizeH="0" baseline="0" noProof="0" dirty="0" smtClean="0">
                <a:ln>
                  <a:noFill/>
                </a:ln>
                <a:solidFill>
                  <a:srgbClr val="FF0000"/>
                </a:solidFill>
                <a:effectLst/>
                <a:uLnTx/>
                <a:uFillTx/>
                <a:latin typeface="+mn-lt"/>
                <a:ea typeface="+mn-ea"/>
                <a:cs typeface="+mn-cs"/>
              </a:rPr>
              <a:t>TAUX</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50%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GE –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60%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ME –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70%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PE.</a:t>
            </a:r>
          </a:p>
        </p:txBody>
      </p:sp>
      <p:sp>
        <p:nvSpPr>
          <p:cNvPr id="8" name="Espace réservé du pied de page 7"/>
          <p:cNvSpPr>
            <a:spLocks noGrp="1"/>
          </p:cNvSpPr>
          <p:nvPr>
            <p:ph type="ftr" sz="quarter" idx="11"/>
          </p:nvPr>
        </p:nvSpPr>
        <p:spPr/>
        <p:txBody>
          <a:bodyPr/>
          <a:lstStyle/>
          <a:p>
            <a:r>
              <a:rPr lang="fr-FR" smtClean="0"/>
              <a:t>JP Bove www.fcae.eu</a:t>
            </a:r>
            <a:endParaRPr lang="fr-FR"/>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55</a:t>
            </a:fld>
            <a:endParaRPr lang="fr-FR"/>
          </a:p>
        </p:txBody>
      </p:sp>
      <p:sp>
        <p:nvSpPr>
          <p:cNvPr id="2" name="Espace réservé de la date 1"/>
          <p:cNvSpPr>
            <a:spLocks noGrp="1"/>
          </p:cNvSpPr>
          <p:nvPr>
            <p:ph type="dt" sz="half" idx="10"/>
          </p:nvPr>
        </p:nvSpPr>
        <p:spPr/>
        <p:txBody>
          <a:bodyPr/>
          <a:lstStyle/>
          <a:p>
            <a:fld id="{566BD78B-8CCB-F54B-B384-581ED52382CD}"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5" end="5"/>
                                            </p:txEl>
                                          </p:spTgt>
                                        </p:tgtEl>
                                        <p:attrNameLst>
                                          <p:attrName>style.visibility</p:attrName>
                                        </p:attrNameLst>
                                      </p:cBhvr>
                                      <p:to>
                                        <p:strVal val="visible"/>
                                      </p:to>
                                    </p:set>
                                    <p:anim calcmode="lin" valueType="num">
                                      <p:cBhvr additive="base">
                                        <p:cTn id="4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6" end="6"/>
                                            </p:txEl>
                                          </p:spTgt>
                                        </p:tgtEl>
                                        <p:attrNameLst>
                                          <p:attrName>style.visibility</p:attrName>
                                        </p:attrNameLst>
                                      </p:cBhvr>
                                      <p:to>
                                        <p:strVal val="visible"/>
                                      </p:to>
                                    </p:set>
                                    <p:anim calcmode="lin" valueType="num">
                                      <p:cBhvr additive="base">
                                        <p:cTn id="49"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8" end="8"/>
                                            </p:txEl>
                                          </p:spTgt>
                                        </p:tgtEl>
                                        <p:attrNameLst>
                                          <p:attrName>style.visibility</p:attrName>
                                        </p:attrNameLst>
                                      </p:cBhvr>
                                      <p:to>
                                        <p:strVal val="visible"/>
                                      </p:to>
                                    </p:set>
                                    <p:anim calcmode="lin" valueType="num">
                                      <p:cBhvr additive="base">
                                        <p:cTn id="5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additive="base">
                                        <p:cTn id="61" dur="500" fill="hold"/>
                                        <p:tgtEl>
                                          <p:spTgt spid="5"/>
                                        </p:tgtEl>
                                        <p:attrNameLst>
                                          <p:attrName>ppt_x</p:attrName>
                                        </p:attrNameLst>
                                      </p:cBhvr>
                                      <p:tavLst>
                                        <p:tav tm="0">
                                          <p:val>
                                            <p:strVal val="0-#ppt_w/2"/>
                                          </p:val>
                                        </p:tav>
                                        <p:tav tm="100000">
                                          <p:val>
                                            <p:strVal val="#ppt_x"/>
                                          </p:val>
                                        </p:tav>
                                      </p:tavLst>
                                    </p:anim>
                                    <p:anim calcmode="lin" valueType="num">
                                      <p:cBhvr additive="base">
                                        <p:cTn id="6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6">
                                            <p:txEl>
                                              <p:pRg st="9" end="9"/>
                                            </p:txEl>
                                          </p:spTgt>
                                        </p:tgtEl>
                                        <p:attrNameLst>
                                          <p:attrName>style.visibility</p:attrName>
                                        </p:attrNameLst>
                                      </p:cBhvr>
                                      <p:to>
                                        <p:strVal val="visible"/>
                                      </p:to>
                                    </p:set>
                                    <p:anim calcmode="lin" valueType="num">
                                      <p:cBhvr additive="base">
                                        <p:cTn id="67"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6">
                                            <p:txEl>
                                              <p:pRg st="10" end="10"/>
                                            </p:txEl>
                                          </p:spTgt>
                                        </p:tgtEl>
                                        <p:attrNameLst>
                                          <p:attrName>style.visibility</p:attrName>
                                        </p:attrNameLst>
                                      </p:cBhvr>
                                      <p:to>
                                        <p:strVal val="visible"/>
                                      </p:to>
                                    </p:set>
                                    <p:anim calcmode="lin" valueType="num">
                                      <p:cBhvr additive="base">
                                        <p:cTn id="73"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6">
                                            <p:txEl>
                                              <p:pRg st="11" end="11"/>
                                            </p:txEl>
                                          </p:spTgt>
                                        </p:tgtEl>
                                        <p:attrNameLst>
                                          <p:attrName>style.visibility</p:attrName>
                                        </p:attrNameLst>
                                      </p:cBhvr>
                                      <p:to>
                                        <p:strVal val="visible"/>
                                      </p:to>
                                    </p:set>
                                    <p:anim calcmode="lin" valueType="num">
                                      <p:cBhvr additive="base">
                                        <p:cTn id="79"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6">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uiExpand="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85786" y="1357298"/>
            <a:ext cx="7772400" cy="1362075"/>
          </a:xfrm>
        </p:spPr>
        <p:txBody>
          <a:bodyPr>
            <a:normAutofit fontScale="90000"/>
          </a:bodyPr>
          <a:lstStyle/>
          <a:p>
            <a:pPr algn="ctr"/>
            <a:r>
              <a:rPr lang="fr-FR" dirty="0" smtClean="0"/>
              <a:t>5) LES AIDES AU FINANCEMENT DES RISQUES</a:t>
            </a:r>
            <a:br>
              <a:rPr lang="fr-FR" dirty="0" smtClean="0"/>
            </a:br>
            <a:r>
              <a:rPr lang="fr-FR" sz="2700" dirty="0" smtClean="0"/>
              <a:t>FEDER FSE FEAMP FEADER</a:t>
            </a:r>
            <a:endParaRPr lang="fr-FR" dirty="0"/>
          </a:p>
        </p:txBody>
      </p:sp>
      <p:pic>
        <p:nvPicPr>
          <p:cNvPr id="4" name="Image 3" descr="Finances-Tips.jpg"/>
          <p:cNvPicPr>
            <a:picLocks noChangeAspect="1"/>
          </p:cNvPicPr>
          <p:nvPr/>
        </p:nvPicPr>
        <p:blipFill>
          <a:blip r:embed="rId2" cstate="print"/>
          <a:stretch>
            <a:fillRect/>
          </a:stretch>
        </p:blipFill>
        <p:spPr>
          <a:xfrm>
            <a:off x="2571736" y="3000372"/>
            <a:ext cx="4214842" cy="2809895"/>
          </a:xfrm>
          <a:prstGeom prst="rect">
            <a:avLst/>
          </a:prstGeom>
        </p:spPr>
      </p:pic>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56</a:t>
            </a:fld>
            <a:endParaRPr lang="fr-FR"/>
          </a:p>
        </p:txBody>
      </p:sp>
      <p:sp>
        <p:nvSpPr>
          <p:cNvPr id="3" name="Espace réservé de la date 2"/>
          <p:cNvSpPr>
            <a:spLocks noGrp="1"/>
          </p:cNvSpPr>
          <p:nvPr>
            <p:ph type="dt" sz="half" idx="10"/>
          </p:nvPr>
        </p:nvSpPr>
        <p:spPr/>
        <p:txBody>
          <a:bodyPr/>
          <a:lstStyle/>
          <a:p>
            <a:fld id="{FE6027E5-5785-934B-8C88-D3DADF3A0F9E}" type="datetime1">
              <a:rPr lang="fr-FR" smtClean="0"/>
              <a:t>18/11/2016</a:t>
            </a:fld>
            <a:endParaRPr lang="fr-F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FINANCEMENT DES RISQUES</a:t>
            </a:r>
            <a:endParaRPr lang="fr-FR" sz="3600" b="1" dirty="0">
              <a:latin typeface="Arial" pitchFamily="34" charset="0"/>
              <a:cs typeface="Arial" pitchFamily="34" charset="0"/>
            </a:endParaRPr>
          </a:p>
        </p:txBody>
      </p:sp>
      <p:sp>
        <p:nvSpPr>
          <p:cNvPr id="4" name="Rectangle à coins arrondis 3"/>
          <p:cNvSpPr/>
          <p:nvPr/>
        </p:nvSpPr>
        <p:spPr>
          <a:xfrm>
            <a:off x="285720" y="1214422"/>
            <a:ext cx="7929618"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Espace réservé du contenu 2"/>
          <p:cNvSpPr txBox="1">
            <a:spLocks/>
          </p:cNvSpPr>
          <p:nvPr/>
        </p:nvSpPr>
        <p:spPr>
          <a:xfrm>
            <a:off x="214282" y="1214422"/>
            <a:ext cx="8929687" cy="4643470"/>
          </a:xfrm>
          <a:prstGeom prst="rect">
            <a:avLst/>
          </a:prstGeom>
        </p:spPr>
        <p:txBody>
          <a:bodyPr vert="horz" lIns="91440" tIns="45720" rIns="91440" bIns="45720" rtlCol="0">
            <a:normAutofit fontScale="92500" lnSpcReduction="20000"/>
          </a:bodyPr>
          <a:lstStyle/>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none" strike="noStrike" kern="1200" cap="none" spc="0" normalizeH="0" baseline="0" noProof="0" dirty="0" smtClean="0">
                <a:ln>
                  <a:noFill/>
                </a:ln>
                <a:solidFill>
                  <a:srgbClr val="FF0000"/>
                </a:solidFill>
                <a:effectLst/>
                <a:uLnTx/>
                <a:uFillTx/>
                <a:latin typeface="+mn-lt"/>
                <a:ea typeface="+mn-ea"/>
                <a:cs typeface="+mn-cs"/>
              </a:rPr>
              <a:t>LES TYPES D’INTERVENTION CONCERNEES</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lang="fr-FR" sz="3200" b="1" dirty="0" smtClean="0">
                <a:solidFill>
                  <a:schemeClr val="tx2"/>
                </a:solidFill>
              </a:rPr>
              <a:t>Concerne les interventions publiques qui ne sont pas allouées à fonds perdus</a:t>
            </a: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lang="fr-FR" sz="3200" b="1" dirty="0" smtClean="0">
                <a:solidFill>
                  <a:schemeClr val="tx2"/>
                </a:solidFill>
              </a:rPr>
              <a:t> </a:t>
            </a:r>
            <a:r>
              <a:rPr lang="fr-FR" sz="3200" b="1" dirty="0" smtClean="0">
                <a:solidFill>
                  <a:srgbClr val="FF0000"/>
                </a:solidFill>
              </a:rPr>
              <a:t>Prêts </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Garanties</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lang="fr-FR" sz="3200" b="1" dirty="0" smtClean="0">
                <a:solidFill>
                  <a:schemeClr val="tx2"/>
                </a:solidFill>
              </a:rPr>
              <a:t> Interventions en </a:t>
            </a:r>
            <a:r>
              <a:rPr lang="fr-FR" sz="3200" b="1" dirty="0" smtClean="0">
                <a:solidFill>
                  <a:srgbClr val="FF0000"/>
                </a:solidFill>
              </a:rPr>
              <a:t>fonds propres </a:t>
            </a:r>
            <a:r>
              <a:rPr lang="fr-FR" sz="3200" b="1" dirty="0" smtClean="0">
                <a:solidFill>
                  <a:schemeClr val="tx2"/>
                </a:solidFill>
              </a:rPr>
              <a:t>(capital)</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Interventions en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quasi fonds propres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(prêts participatifs)</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lang="fr-FR" sz="3200" b="1" dirty="0" smtClean="0">
                <a:solidFill>
                  <a:schemeClr val="tx2"/>
                </a:solidFill>
              </a:rPr>
              <a:t> </a:t>
            </a:r>
            <a:r>
              <a:rPr lang="fr-FR" sz="3200" b="1" dirty="0" smtClean="0">
                <a:solidFill>
                  <a:srgbClr val="FF0000"/>
                </a:solidFill>
              </a:rPr>
              <a:t>Crédit bail </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-&gt; ou une combinaison entre ces interventions</a:t>
            </a:r>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57</a:t>
            </a:fld>
            <a:endParaRPr lang="fr-FR"/>
          </a:p>
        </p:txBody>
      </p:sp>
      <p:sp>
        <p:nvSpPr>
          <p:cNvPr id="2" name="Espace réservé de la date 1"/>
          <p:cNvSpPr>
            <a:spLocks noGrp="1"/>
          </p:cNvSpPr>
          <p:nvPr>
            <p:ph type="dt" sz="half" idx="10"/>
          </p:nvPr>
        </p:nvSpPr>
        <p:spPr/>
        <p:txBody>
          <a:bodyPr/>
          <a:lstStyle/>
          <a:p>
            <a:fld id="{2EE255E7-CB63-8D4E-BF9F-350FA057BE30}"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additive="base">
                                        <p:cTn id="1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additive="base">
                                        <p:cTn id="3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5" end="5"/>
                                            </p:txEl>
                                          </p:spTgt>
                                        </p:tgtEl>
                                        <p:attrNameLst>
                                          <p:attrName>style.visibility</p:attrName>
                                        </p:attrNameLst>
                                      </p:cBhvr>
                                      <p:to>
                                        <p:strVal val="visible"/>
                                      </p:to>
                                    </p:set>
                                    <p:anim calcmode="lin" valueType="num">
                                      <p:cBhvr additive="base">
                                        <p:cTn id="43"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6" end="6"/>
                                            </p:txEl>
                                          </p:spTgt>
                                        </p:tgtEl>
                                        <p:attrNameLst>
                                          <p:attrName>style.visibility</p:attrName>
                                        </p:attrNameLst>
                                      </p:cBhvr>
                                      <p:to>
                                        <p:strVal val="visible"/>
                                      </p:to>
                                    </p:set>
                                    <p:anim calcmode="lin" valueType="num">
                                      <p:cBhvr additive="base">
                                        <p:cTn id="49"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xEl>
                                              <p:pRg st="7" end="7"/>
                                            </p:txEl>
                                          </p:spTgt>
                                        </p:tgtEl>
                                        <p:attrNameLst>
                                          <p:attrName>style.visibility</p:attrName>
                                        </p:attrNameLst>
                                      </p:cBhvr>
                                      <p:to>
                                        <p:strVal val="visible"/>
                                      </p:to>
                                    </p:set>
                                    <p:anim calcmode="lin" valueType="num">
                                      <p:cBhvr additive="base">
                                        <p:cTn id="55"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uiExpand="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p:cNvSpPr/>
          <p:nvPr/>
        </p:nvSpPr>
        <p:spPr>
          <a:xfrm>
            <a:off x="-32" y="0"/>
            <a:ext cx="9144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1" name="AutoShape 28"/>
          <p:cNvCxnSpPr>
            <a:cxnSpLocks noChangeShapeType="1"/>
          </p:cNvCxnSpPr>
          <p:nvPr/>
        </p:nvCxnSpPr>
        <p:spPr bwMode="auto">
          <a:xfrm rot="5400000">
            <a:off x="3428206" y="2428082"/>
            <a:ext cx="1000125" cy="1588"/>
          </a:xfrm>
          <a:prstGeom prst="straightConnector1">
            <a:avLst/>
          </a:prstGeom>
          <a:noFill/>
          <a:ln w="31750">
            <a:solidFill>
              <a:srgbClr val="1F497D"/>
            </a:solidFill>
            <a:round/>
            <a:headEnd/>
            <a:tailEnd/>
          </a:ln>
        </p:spPr>
      </p:cxnSp>
      <p:cxnSp>
        <p:nvCxnSpPr>
          <p:cNvPr id="50" name="AutoShape 36"/>
          <p:cNvCxnSpPr>
            <a:cxnSpLocks noChangeShapeType="1"/>
          </p:cNvCxnSpPr>
          <p:nvPr/>
        </p:nvCxnSpPr>
        <p:spPr bwMode="auto">
          <a:xfrm>
            <a:off x="3997325" y="2928938"/>
            <a:ext cx="431800" cy="0"/>
          </a:xfrm>
          <a:prstGeom prst="straightConnector1">
            <a:avLst/>
          </a:prstGeom>
          <a:noFill/>
          <a:ln w="31750">
            <a:solidFill>
              <a:srgbClr val="1F497D"/>
            </a:solidFill>
            <a:round/>
            <a:headEnd/>
            <a:tailEnd type="triangle" w="med" len="med"/>
          </a:ln>
        </p:spPr>
      </p:cxnSp>
      <p:sp>
        <p:nvSpPr>
          <p:cNvPr id="5" name="Espace réservé du pied de page 4"/>
          <p:cNvSpPr>
            <a:spLocks noGrp="1"/>
          </p:cNvSpPr>
          <p:nvPr>
            <p:ph type="ftr" sz="quarter" idx="11"/>
          </p:nvPr>
        </p:nvSpPr>
        <p:spPr/>
        <p:txBody>
          <a:bodyPr/>
          <a:lstStyle/>
          <a:p>
            <a:pPr>
              <a:defRPr/>
            </a:pPr>
            <a:r>
              <a:rPr lang="fr-FR" smtClean="0"/>
              <a:t>JP Bove www.fcae.eu</a:t>
            </a:r>
            <a:endParaRPr lang="fr-FR"/>
          </a:p>
        </p:txBody>
      </p:sp>
      <p:sp>
        <p:nvSpPr>
          <p:cNvPr id="101378" name="AutoShape 2"/>
          <p:cNvSpPr>
            <a:spLocks noChangeArrowheads="1"/>
          </p:cNvSpPr>
          <p:nvPr/>
        </p:nvSpPr>
        <p:spPr bwMode="auto">
          <a:xfrm>
            <a:off x="0" y="768351"/>
            <a:ext cx="9144000" cy="374633"/>
          </a:xfrm>
          <a:prstGeom prst="roundRect">
            <a:avLst>
              <a:gd name="adj" fmla="val 16667"/>
            </a:avLst>
          </a:prstGeom>
          <a:solidFill>
            <a:srgbClr val="1F497D"/>
          </a:solidFill>
          <a:ln w="9525">
            <a:solidFill>
              <a:srgbClr val="000000"/>
            </a:solidFill>
            <a:round/>
            <a:headEnd/>
            <a:tailEnd/>
          </a:ln>
        </p:spPr>
        <p:txBody>
          <a:bodyPr/>
          <a:lstStyle/>
          <a:p>
            <a:pPr algn="ctr">
              <a:spcAft>
                <a:spcPts val="1000"/>
              </a:spcAft>
            </a:pPr>
            <a:r>
              <a:rPr lang="fr-FR" sz="1600" b="1" dirty="0" smtClean="0">
                <a:solidFill>
                  <a:srgbClr val="FFFFFF"/>
                </a:solidFill>
                <a:latin typeface="Calibri" pitchFamily="34" charset="0"/>
              </a:rPr>
              <a:t>Lignes directrices de la Commission sur </a:t>
            </a:r>
            <a:r>
              <a:rPr lang="fr-FR" sz="1600" b="1" dirty="0">
                <a:solidFill>
                  <a:srgbClr val="FFFFFF"/>
                </a:solidFill>
                <a:latin typeface="Calibri" pitchFamily="34" charset="0"/>
              </a:rPr>
              <a:t>le financement des risques – </a:t>
            </a:r>
            <a:r>
              <a:rPr lang="fr-FR" sz="1600" b="1" dirty="0" smtClean="0">
                <a:solidFill>
                  <a:srgbClr val="FFFFFF"/>
                </a:solidFill>
                <a:latin typeface="Calibri" pitchFamily="34" charset="0"/>
              </a:rPr>
              <a:t>Opérateur </a:t>
            </a:r>
            <a:r>
              <a:rPr lang="fr-FR" sz="1600" b="1" dirty="0">
                <a:solidFill>
                  <a:srgbClr val="FFFFFF"/>
                </a:solidFill>
                <a:latin typeface="Calibri" pitchFamily="34" charset="0"/>
              </a:rPr>
              <a:t>en économie de marché</a:t>
            </a:r>
            <a:endParaRPr lang="fr-FR" sz="2800" dirty="0"/>
          </a:p>
        </p:txBody>
      </p:sp>
      <p:sp>
        <p:nvSpPr>
          <p:cNvPr id="101379" name="AutoShape 3"/>
          <p:cNvSpPr>
            <a:spLocks noChangeArrowheads="1"/>
          </p:cNvSpPr>
          <p:nvPr/>
        </p:nvSpPr>
        <p:spPr bwMode="auto">
          <a:xfrm>
            <a:off x="2192338" y="1254125"/>
            <a:ext cx="4594225" cy="317500"/>
          </a:xfrm>
          <a:prstGeom prst="roundRect">
            <a:avLst>
              <a:gd name="adj" fmla="val 16667"/>
            </a:avLst>
          </a:prstGeom>
          <a:solidFill>
            <a:srgbClr val="92CDDC"/>
          </a:solidFill>
          <a:ln w="9525">
            <a:solidFill>
              <a:srgbClr val="000000"/>
            </a:solidFill>
            <a:round/>
            <a:headEnd/>
            <a:tailEnd/>
          </a:ln>
        </p:spPr>
        <p:txBody>
          <a:bodyPr/>
          <a:lstStyle/>
          <a:p>
            <a:pPr>
              <a:spcAft>
                <a:spcPts val="1000"/>
              </a:spcAft>
            </a:pPr>
            <a:r>
              <a:rPr lang="fr-FR" sz="1400" b="1" dirty="0">
                <a:latin typeface="Calibri" pitchFamily="34" charset="0"/>
              </a:rPr>
              <a:t>1 - Absence d’aide à l’investisseur </a:t>
            </a:r>
            <a:endParaRPr lang="fr-FR" sz="2400" dirty="0"/>
          </a:p>
        </p:txBody>
      </p:sp>
      <p:sp>
        <p:nvSpPr>
          <p:cNvPr id="101380" name="AutoShape 4"/>
          <p:cNvSpPr>
            <a:spLocks noChangeArrowheads="1"/>
          </p:cNvSpPr>
          <p:nvPr/>
        </p:nvSpPr>
        <p:spPr bwMode="auto">
          <a:xfrm>
            <a:off x="3195638" y="1666875"/>
            <a:ext cx="3590925" cy="261938"/>
          </a:xfrm>
          <a:prstGeom prst="roundRect">
            <a:avLst>
              <a:gd name="adj" fmla="val 16667"/>
            </a:avLst>
          </a:prstGeom>
          <a:solidFill>
            <a:srgbClr val="FFFFFF"/>
          </a:solidFill>
          <a:ln w="9525">
            <a:solidFill>
              <a:srgbClr val="000000"/>
            </a:solidFill>
            <a:round/>
            <a:headEnd/>
            <a:tailEnd/>
          </a:ln>
        </p:spPr>
        <p:txBody>
          <a:bodyPr/>
          <a:lstStyle/>
          <a:p>
            <a:pPr>
              <a:spcAft>
                <a:spcPts val="1000"/>
              </a:spcAft>
            </a:pPr>
            <a:r>
              <a:rPr lang="fr-FR" sz="1200" b="1">
                <a:latin typeface="Calibri" pitchFamily="34" charset="0"/>
              </a:rPr>
              <a:t>1.1 – Investissement mêmes conditions pub/privé</a:t>
            </a:r>
            <a:endParaRPr lang="fr-FR" sz="2000"/>
          </a:p>
        </p:txBody>
      </p:sp>
      <p:sp>
        <p:nvSpPr>
          <p:cNvPr id="101381" name="AutoShape 5"/>
          <p:cNvSpPr>
            <a:spLocks noChangeArrowheads="1"/>
          </p:cNvSpPr>
          <p:nvPr/>
        </p:nvSpPr>
        <p:spPr bwMode="auto">
          <a:xfrm>
            <a:off x="4394200" y="2020888"/>
            <a:ext cx="2392363" cy="265112"/>
          </a:xfrm>
          <a:prstGeom prst="roundRect">
            <a:avLst>
              <a:gd name="adj" fmla="val 16667"/>
            </a:avLst>
          </a:prstGeom>
          <a:solidFill>
            <a:srgbClr val="FFFFFF"/>
          </a:solidFill>
          <a:ln w="9525">
            <a:solidFill>
              <a:srgbClr val="000000"/>
            </a:solidFill>
            <a:round/>
            <a:headEnd/>
            <a:tailEnd/>
          </a:ln>
        </p:spPr>
        <p:txBody>
          <a:bodyPr/>
          <a:lstStyle/>
          <a:p>
            <a:pPr>
              <a:spcAft>
                <a:spcPts val="1000"/>
              </a:spcAft>
            </a:pPr>
            <a:r>
              <a:rPr lang="fr-FR" sz="1100" b="1">
                <a:latin typeface="Calibri" pitchFamily="34" charset="0"/>
              </a:rPr>
              <a:t>Mêmes risques</a:t>
            </a:r>
            <a:endParaRPr lang="fr-FR"/>
          </a:p>
        </p:txBody>
      </p:sp>
      <p:sp>
        <p:nvSpPr>
          <p:cNvPr id="101382" name="AutoShape 6"/>
          <p:cNvSpPr>
            <a:spLocks noChangeArrowheads="1"/>
          </p:cNvSpPr>
          <p:nvPr/>
        </p:nvSpPr>
        <p:spPr bwMode="auto">
          <a:xfrm>
            <a:off x="4395788" y="2387600"/>
            <a:ext cx="2390775" cy="255588"/>
          </a:xfrm>
          <a:prstGeom prst="roundRect">
            <a:avLst>
              <a:gd name="adj" fmla="val 16667"/>
            </a:avLst>
          </a:prstGeom>
          <a:solidFill>
            <a:srgbClr val="FFFFFF"/>
          </a:solidFill>
          <a:ln w="9525">
            <a:solidFill>
              <a:srgbClr val="000000"/>
            </a:solidFill>
            <a:round/>
            <a:headEnd/>
            <a:tailEnd/>
          </a:ln>
        </p:spPr>
        <p:txBody>
          <a:bodyPr/>
          <a:lstStyle/>
          <a:p>
            <a:pPr>
              <a:spcAft>
                <a:spcPts val="1000"/>
              </a:spcAft>
            </a:pPr>
            <a:r>
              <a:rPr lang="fr-FR" sz="1100" b="1">
                <a:latin typeface="Calibri" pitchFamily="34" charset="0"/>
              </a:rPr>
              <a:t>Même rémunération</a:t>
            </a:r>
            <a:endParaRPr lang="fr-FR"/>
          </a:p>
        </p:txBody>
      </p:sp>
      <p:sp>
        <p:nvSpPr>
          <p:cNvPr id="101383" name="AutoShape 7"/>
          <p:cNvSpPr>
            <a:spLocks noChangeArrowheads="1"/>
          </p:cNvSpPr>
          <p:nvPr/>
        </p:nvSpPr>
        <p:spPr bwMode="auto">
          <a:xfrm>
            <a:off x="4395788" y="2774950"/>
            <a:ext cx="2390775" cy="296863"/>
          </a:xfrm>
          <a:prstGeom prst="roundRect">
            <a:avLst>
              <a:gd name="adj" fmla="val 16667"/>
            </a:avLst>
          </a:prstGeom>
          <a:solidFill>
            <a:srgbClr val="FFFFFF"/>
          </a:solidFill>
          <a:ln w="9525">
            <a:solidFill>
              <a:srgbClr val="000000"/>
            </a:solidFill>
            <a:round/>
            <a:headEnd/>
            <a:tailEnd/>
          </a:ln>
        </p:spPr>
        <p:txBody>
          <a:bodyPr/>
          <a:lstStyle/>
          <a:p>
            <a:pPr>
              <a:spcAft>
                <a:spcPts val="1000"/>
              </a:spcAft>
            </a:pPr>
            <a:r>
              <a:rPr lang="fr-FR" sz="1100" b="1">
                <a:latin typeface="Calibri" pitchFamily="34" charset="0"/>
              </a:rPr>
              <a:t>Même subordination</a:t>
            </a:r>
            <a:endParaRPr lang="fr-FR"/>
          </a:p>
        </p:txBody>
      </p:sp>
      <p:sp>
        <p:nvSpPr>
          <p:cNvPr id="101384" name="AutoShape 8"/>
          <p:cNvSpPr>
            <a:spLocks noChangeArrowheads="1"/>
          </p:cNvSpPr>
          <p:nvPr/>
        </p:nvSpPr>
        <p:spPr bwMode="auto">
          <a:xfrm>
            <a:off x="3195638" y="3170238"/>
            <a:ext cx="3590925" cy="330200"/>
          </a:xfrm>
          <a:prstGeom prst="roundRect">
            <a:avLst>
              <a:gd name="adj" fmla="val 16667"/>
            </a:avLst>
          </a:prstGeom>
          <a:solidFill>
            <a:srgbClr val="FFFFFF"/>
          </a:solidFill>
          <a:ln w="9525">
            <a:solidFill>
              <a:srgbClr val="000000"/>
            </a:solidFill>
            <a:round/>
            <a:headEnd/>
            <a:tailEnd/>
          </a:ln>
        </p:spPr>
        <p:txBody>
          <a:bodyPr/>
          <a:lstStyle/>
          <a:p>
            <a:pPr>
              <a:spcAft>
                <a:spcPts val="1000"/>
              </a:spcAft>
            </a:pPr>
            <a:r>
              <a:rPr lang="fr-FR" sz="1200" b="1">
                <a:latin typeface="Calibri" pitchFamily="34" charset="0"/>
              </a:rPr>
              <a:t>1.2 - Investissement simultané dans l’entreprise</a:t>
            </a:r>
            <a:endParaRPr lang="fr-FR" sz="2000"/>
          </a:p>
        </p:txBody>
      </p:sp>
      <p:sp>
        <p:nvSpPr>
          <p:cNvPr id="101385" name="AutoShape 9"/>
          <p:cNvSpPr>
            <a:spLocks noChangeArrowheads="1"/>
          </p:cNvSpPr>
          <p:nvPr/>
        </p:nvSpPr>
        <p:spPr bwMode="auto">
          <a:xfrm>
            <a:off x="3197225" y="3586163"/>
            <a:ext cx="3589338" cy="271462"/>
          </a:xfrm>
          <a:prstGeom prst="roundRect">
            <a:avLst>
              <a:gd name="adj" fmla="val 16667"/>
            </a:avLst>
          </a:prstGeom>
          <a:solidFill>
            <a:srgbClr val="FFFFFF"/>
          </a:solidFill>
          <a:ln w="9525">
            <a:solidFill>
              <a:srgbClr val="000000"/>
            </a:solidFill>
            <a:round/>
            <a:headEnd/>
            <a:tailEnd/>
          </a:ln>
        </p:spPr>
        <p:txBody>
          <a:bodyPr/>
          <a:lstStyle/>
          <a:p>
            <a:pPr>
              <a:spcAft>
                <a:spcPts val="1000"/>
              </a:spcAft>
            </a:pPr>
            <a:r>
              <a:rPr lang="fr-FR" sz="1200" b="1">
                <a:latin typeface="Calibri" pitchFamily="34" charset="0"/>
              </a:rPr>
              <a:t>1.3 – Investisseur privé a 1 importance réelle (30%)</a:t>
            </a:r>
            <a:endParaRPr lang="fr-FR" sz="2000"/>
          </a:p>
        </p:txBody>
      </p:sp>
      <p:sp>
        <p:nvSpPr>
          <p:cNvPr id="101386" name="AutoShape 10"/>
          <p:cNvSpPr>
            <a:spLocks noChangeArrowheads="1"/>
          </p:cNvSpPr>
          <p:nvPr/>
        </p:nvSpPr>
        <p:spPr bwMode="auto">
          <a:xfrm>
            <a:off x="3197225" y="4470400"/>
            <a:ext cx="3589338" cy="244475"/>
          </a:xfrm>
          <a:prstGeom prst="roundRect">
            <a:avLst>
              <a:gd name="adj" fmla="val 16667"/>
            </a:avLst>
          </a:prstGeom>
          <a:solidFill>
            <a:srgbClr val="FFFFFF"/>
          </a:solidFill>
          <a:ln w="9525">
            <a:solidFill>
              <a:srgbClr val="000000"/>
            </a:solidFill>
            <a:round/>
            <a:headEnd/>
            <a:tailEnd/>
          </a:ln>
        </p:spPr>
        <p:txBody>
          <a:bodyPr/>
          <a:lstStyle/>
          <a:p>
            <a:pPr>
              <a:spcAft>
                <a:spcPts val="1000"/>
              </a:spcAft>
            </a:pPr>
            <a:r>
              <a:rPr lang="fr-FR" sz="1200" b="1">
                <a:latin typeface="Calibri" pitchFamily="34" charset="0"/>
              </a:rPr>
              <a:t>2.1 – procédure de sélection ouverte: AMI ou marché</a:t>
            </a:r>
            <a:endParaRPr lang="fr-FR" sz="2000"/>
          </a:p>
        </p:txBody>
      </p:sp>
      <p:sp>
        <p:nvSpPr>
          <p:cNvPr id="101387" name="AutoShape 11"/>
          <p:cNvSpPr>
            <a:spLocks noChangeArrowheads="1"/>
          </p:cNvSpPr>
          <p:nvPr/>
        </p:nvSpPr>
        <p:spPr bwMode="auto">
          <a:xfrm>
            <a:off x="3197225" y="4835525"/>
            <a:ext cx="3589338" cy="236538"/>
          </a:xfrm>
          <a:prstGeom prst="roundRect">
            <a:avLst>
              <a:gd name="adj" fmla="val 16667"/>
            </a:avLst>
          </a:prstGeom>
          <a:solidFill>
            <a:srgbClr val="FFFFFF"/>
          </a:solidFill>
          <a:ln w="9525">
            <a:solidFill>
              <a:srgbClr val="000000"/>
            </a:solidFill>
            <a:round/>
            <a:headEnd/>
            <a:tailEnd/>
          </a:ln>
        </p:spPr>
        <p:txBody>
          <a:bodyPr/>
          <a:lstStyle/>
          <a:p>
            <a:pPr>
              <a:spcAft>
                <a:spcPts val="1000"/>
              </a:spcAft>
            </a:pPr>
            <a:r>
              <a:rPr lang="fr-FR" sz="1200" b="1">
                <a:latin typeface="Calibri" pitchFamily="34" charset="0"/>
              </a:rPr>
              <a:t>2.2 – rémunération du marché du gestionnaire</a:t>
            </a:r>
            <a:endParaRPr lang="fr-FR" sz="2000"/>
          </a:p>
        </p:txBody>
      </p:sp>
      <p:sp>
        <p:nvSpPr>
          <p:cNvPr id="101388" name="AutoShape 12"/>
          <p:cNvSpPr>
            <a:spLocks noChangeArrowheads="1"/>
          </p:cNvSpPr>
          <p:nvPr/>
        </p:nvSpPr>
        <p:spPr bwMode="auto">
          <a:xfrm>
            <a:off x="3195638" y="5207000"/>
            <a:ext cx="3590925" cy="293688"/>
          </a:xfrm>
          <a:prstGeom prst="roundRect">
            <a:avLst>
              <a:gd name="adj" fmla="val 16667"/>
            </a:avLst>
          </a:prstGeom>
          <a:noFill/>
          <a:ln w="9525">
            <a:solidFill>
              <a:srgbClr val="000000"/>
            </a:solidFill>
            <a:round/>
            <a:headEnd/>
            <a:tailEnd/>
          </a:ln>
        </p:spPr>
        <p:txBody>
          <a:bodyPr/>
          <a:lstStyle/>
          <a:p>
            <a:pPr>
              <a:spcAft>
                <a:spcPts val="1000"/>
              </a:spcAft>
            </a:pPr>
            <a:r>
              <a:rPr lang="fr-FR" sz="1200" b="1">
                <a:latin typeface="Calibri" pitchFamily="34" charset="0"/>
              </a:rPr>
              <a:t>2.3 – respect Communications garanties  ou taux ref.</a:t>
            </a:r>
            <a:endParaRPr lang="fr-FR" sz="2000"/>
          </a:p>
        </p:txBody>
      </p:sp>
      <p:sp>
        <p:nvSpPr>
          <p:cNvPr id="101389" name="AutoShape 13"/>
          <p:cNvSpPr>
            <a:spLocks noChangeArrowheads="1"/>
          </p:cNvSpPr>
          <p:nvPr/>
        </p:nvSpPr>
        <p:spPr bwMode="auto">
          <a:xfrm>
            <a:off x="2193925" y="5661025"/>
            <a:ext cx="4592638" cy="268288"/>
          </a:xfrm>
          <a:prstGeom prst="roundRect">
            <a:avLst>
              <a:gd name="adj" fmla="val 16667"/>
            </a:avLst>
          </a:prstGeom>
          <a:solidFill>
            <a:srgbClr val="92CDDC"/>
          </a:solidFill>
          <a:ln w="9525">
            <a:solidFill>
              <a:srgbClr val="000000"/>
            </a:solidFill>
            <a:round/>
            <a:headEnd/>
            <a:tailEnd/>
          </a:ln>
        </p:spPr>
        <p:txBody>
          <a:bodyPr/>
          <a:lstStyle/>
          <a:p>
            <a:pPr>
              <a:spcAft>
                <a:spcPts val="1000"/>
              </a:spcAft>
            </a:pPr>
            <a:r>
              <a:rPr lang="fr-FR" sz="1400" b="1">
                <a:latin typeface="Calibri" pitchFamily="34" charset="0"/>
              </a:rPr>
              <a:t>3 - Absence d’aide à l’entreprise </a:t>
            </a:r>
            <a:endParaRPr lang="fr-FR" sz="2400"/>
          </a:p>
        </p:txBody>
      </p:sp>
      <p:sp>
        <p:nvSpPr>
          <p:cNvPr id="101390" name="AutoShape 14"/>
          <p:cNvSpPr>
            <a:spLocks noChangeArrowheads="1"/>
          </p:cNvSpPr>
          <p:nvPr/>
        </p:nvSpPr>
        <p:spPr bwMode="auto">
          <a:xfrm>
            <a:off x="3197225" y="6054725"/>
            <a:ext cx="3589338" cy="303213"/>
          </a:xfrm>
          <a:prstGeom prst="roundRect">
            <a:avLst>
              <a:gd name="adj" fmla="val 16667"/>
            </a:avLst>
          </a:prstGeom>
          <a:solidFill>
            <a:srgbClr val="FFFFFF"/>
          </a:solidFill>
          <a:ln w="9525">
            <a:solidFill>
              <a:srgbClr val="000000"/>
            </a:solidFill>
            <a:round/>
            <a:headEnd/>
            <a:tailEnd/>
          </a:ln>
        </p:spPr>
        <p:txBody>
          <a:bodyPr/>
          <a:lstStyle/>
          <a:p>
            <a:pPr>
              <a:spcAft>
                <a:spcPts val="1000"/>
              </a:spcAft>
            </a:pPr>
            <a:r>
              <a:rPr lang="fr-FR" sz="1200" b="1">
                <a:latin typeface="Calibri" pitchFamily="34" charset="0"/>
              </a:rPr>
              <a:t>3.1 – pas d’aide d’Etat si 1 et 2 sans aide d’Etat</a:t>
            </a:r>
            <a:endParaRPr lang="fr-FR" sz="2000"/>
          </a:p>
        </p:txBody>
      </p:sp>
      <p:cxnSp>
        <p:nvCxnSpPr>
          <p:cNvPr id="101391" name="AutoShape 15"/>
          <p:cNvCxnSpPr>
            <a:cxnSpLocks noChangeShapeType="1"/>
          </p:cNvCxnSpPr>
          <p:nvPr/>
        </p:nvCxnSpPr>
        <p:spPr bwMode="auto">
          <a:xfrm>
            <a:off x="2660650" y="4356100"/>
            <a:ext cx="533400" cy="287338"/>
          </a:xfrm>
          <a:prstGeom prst="bentConnector3">
            <a:avLst>
              <a:gd name="adj1" fmla="val -1787"/>
            </a:avLst>
          </a:prstGeom>
          <a:noFill/>
          <a:ln w="31750">
            <a:solidFill>
              <a:srgbClr val="1F497D"/>
            </a:solidFill>
            <a:miter lim="800000"/>
            <a:headEnd/>
            <a:tailEnd type="triangle" w="med" len="med"/>
          </a:ln>
        </p:spPr>
      </p:cxnSp>
      <p:cxnSp>
        <p:nvCxnSpPr>
          <p:cNvPr id="101392" name="AutoShape 16"/>
          <p:cNvCxnSpPr>
            <a:cxnSpLocks noChangeShapeType="1"/>
          </p:cNvCxnSpPr>
          <p:nvPr/>
        </p:nvCxnSpPr>
        <p:spPr bwMode="auto">
          <a:xfrm>
            <a:off x="2557463" y="4370388"/>
            <a:ext cx="636587" cy="604837"/>
          </a:xfrm>
          <a:prstGeom prst="bentConnector3">
            <a:avLst>
              <a:gd name="adj1" fmla="val -2190"/>
            </a:avLst>
          </a:prstGeom>
          <a:noFill/>
          <a:ln w="31750">
            <a:solidFill>
              <a:srgbClr val="1F497D"/>
            </a:solidFill>
            <a:miter lim="800000"/>
            <a:headEnd/>
            <a:tailEnd type="triangle" w="med" len="med"/>
          </a:ln>
        </p:spPr>
      </p:cxnSp>
      <p:cxnSp>
        <p:nvCxnSpPr>
          <p:cNvPr id="101393" name="AutoShape 17"/>
          <p:cNvCxnSpPr>
            <a:cxnSpLocks noChangeShapeType="1"/>
          </p:cNvCxnSpPr>
          <p:nvPr/>
        </p:nvCxnSpPr>
        <p:spPr bwMode="auto">
          <a:xfrm rot="16200000" flipH="1">
            <a:off x="2301875" y="4470401"/>
            <a:ext cx="992187" cy="792162"/>
          </a:xfrm>
          <a:prstGeom prst="bentConnector3">
            <a:avLst>
              <a:gd name="adj1" fmla="val 100190"/>
            </a:avLst>
          </a:prstGeom>
          <a:noFill/>
          <a:ln w="31750">
            <a:solidFill>
              <a:srgbClr val="1F497D"/>
            </a:solidFill>
            <a:miter lim="800000"/>
            <a:headEnd/>
            <a:tailEnd type="triangle" w="med" len="med"/>
          </a:ln>
        </p:spPr>
      </p:cxnSp>
      <p:cxnSp>
        <p:nvCxnSpPr>
          <p:cNvPr id="101394" name="AutoShape 18"/>
          <p:cNvCxnSpPr>
            <a:cxnSpLocks noChangeShapeType="1"/>
          </p:cNvCxnSpPr>
          <p:nvPr/>
        </p:nvCxnSpPr>
        <p:spPr bwMode="auto">
          <a:xfrm>
            <a:off x="1760538" y="1052513"/>
            <a:ext cx="25400" cy="4767262"/>
          </a:xfrm>
          <a:prstGeom prst="straightConnector1">
            <a:avLst/>
          </a:prstGeom>
          <a:noFill/>
          <a:ln w="31750">
            <a:solidFill>
              <a:srgbClr val="1F497D"/>
            </a:solidFill>
            <a:round/>
            <a:headEnd/>
            <a:tailEnd/>
          </a:ln>
        </p:spPr>
      </p:cxnSp>
      <p:cxnSp>
        <p:nvCxnSpPr>
          <p:cNvPr id="101395" name="AutoShape 19"/>
          <p:cNvCxnSpPr>
            <a:cxnSpLocks noChangeShapeType="1"/>
          </p:cNvCxnSpPr>
          <p:nvPr/>
        </p:nvCxnSpPr>
        <p:spPr bwMode="auto">
          <a:xfrm>
            <a:off x="1760538" y="1389063"/>
            <a:ext cx="431800" cy="0"/>
          </a:xfrm>
          <a:prstGeom prst="straightConnector1">
            <a:avLst/>
          </a:prstGeom>
          <a:noFill/>
          <a:ln w="31750">
            <a:solidFill>
              <a:srgbClr val="1F497D"/>
            </a:solidFill>
            <a:round/>
            <a:headEnd/>
            <a:tailEnd type="triangle" w="med" len="med"/>
          </a:ln>
        </p:spPr>
      </p:cxnSp>
      <p:cxnSp>
        <p:nvCxnSpPr>
          <p:cNvPr id="101396" name="AutoShape 20"/>
          <p:cNvCxnSpPr>
            <a:cxnSpLocks noChangeShapeType="1"/>
          </p:cNvCxnSpPr>
          <p:nvPr/>
        </p:nvCxnSpPr>
        <p:spPr bwMode="auto">
          <a:xfrm>
            <a:off x="1760538" y="4216400"/>
            <a:ext cx="431800" cy="0"/>
          </a:xfrm>
          <a:prstGeom prst="straightConnector1">
            <a:avLst/>
          </a:prstGeom>
          <a:noFill/>
          <a:ln w="31750">
            <a:solidFill>
              <a:srgbClr val="1F497D"/>
            </a:solidFill>
            <a:round/>
            <a:headEnd/>
            <a:tailEnd type="triangle" w="med" len="med"/>
          </a:ln>
        </p:spPr>
      </p:cxnSp>
      <p:cxnSp>
        <p:nvCxnSpPr>
          <p:cNvPr id="101397" name="AutoShape 21"/>
          <p:cNvCxnSpPr>
            <a:cxnSpLocks noChangeShapeType="1"/>
          </p:cNvCxnSpPr>
          <p:nvPr/>
        </p:nvCxnSpPr>
        <p:spPr bwMode="auto">
          <a:xfrm>
            <a:off x="1785938" y="5819775"/>
            <a:ext cx="431800" cy="0"/>
          </a:xfrm>
          <a:prstGeom prst="straightConnector1">
            <a:avLst/>
          </a:prstGeom>
          <a:noFill/>
          <a:ln w="31750">
            <a:solidFill>
              <a:srgbClr val="1F497D"/>
            </a:solidFill>
            <a:round/>
            <a:headEnd/>
            <a:tailEnd type="triangle" w="med" len="med"/>
          </a:ln>
        </p:spPr>
      </p:cxnSp>
      <p:sp>
        <p:nvSpPr>
          <p:cNvPr id="101398" name="Oval 22"/>
          <p:cNvSpPr>
            <a:spLocks noChangeArrowheads="1"/>
          </p:cNvSpPr>
          <p:nvPr/>
        </p:nvSpPr>
        <p:spPr bwMode="auto">
          <a:xfrm>
            <a:off x="1546225" y="1181100"/>
            <a:ext cx="415925" cy="419100"/>
          </a:xfrm>
          <a:prstGeom prst="ellipse">
            <a:avLst/>
          </a:prstGeom>
          <a:solidFill>
            <a:srgbClr val="FF0000"/>
          </a:solidFill>
          <a:ln w="9525">
            <a:solidFill>
              <a:srgbClr val="000000"/>
            </a:solidFill>
            <a:round/>
            <a:headEnd/>
            <a:tailEnd/>
          </a:ln>
        </p:spPr>
        <p:txBody>
          <a:bodyPr/>
          <a:lstStyle/>
          <a:p>
            <a:pPr>
              <a:spcAft>
                <a:spcPts val="1000"/>
              </a:spcAft>
            </a:pPr>
            <a:r>
              <a:rPr lang="fr-FR" sz="1000" b="1">
                <a:solidFill>
                  <a:srgbClr val="FFFFFF"/>
                </a:solidFill>
                <a:latin typeface="Calibri" pitchFamily="34" charset="0"/>
              </a:rPr>
              <a:t>et</a:t>
            </a:r>
            <a:endParaRPr lang="fr-FR" sz="1200"/>
          </a:p>
        </p:txBody>
      </p:sp>
      <p:sp>
        <p:nvSpPr>
          <p:cNvPr id="101399" name="Oval 23"/>
          <p:cNvSpPr>
            <a:spLocks noChangeArrowheads="1"/>
          </p:cNvSpPr>
          <p:nvPr/>
        </p:nvSpPr>
        <p:spPr bwMode="auto">
          <a:xfrm>
            <a:off x="1568450" y="3989388"/>
            <a:ext cx="415925" cy="420687"/>
          </a:xfrm>
          <a:prstGeom prst="ellipse">
            <a:avLst/>
          </a:prstGeom>
          <a:solidFill>
            <a:srgbClr val="FF0000"/>
          </a:solidFill>
          <a:ln w="9525">
            <a:solidFill>
              <a:srgbClr val="000000"/>
            </a:solidFill>
            <a:round/>
            <a:headEnd/>
            <a:tailEnd/>
          </a:ln>
        </p:spPr>
        <p:txBody>
          <a:bodyPr/>
          <a:lstStyle/>
          <a:p>
            <a:pPr algn="ctr">
              <a:spcAft>
                <a:spcPts val="1000"/>
              </a:spcAft>
            </a:pPr>
            <a:r>
              <a:rPr lang="fr-FR" sz="1000" b="1">
                <a:solidFill>
                  <a:srgbClr val="FFFFFF"/>
                </a:solidFill>
                <a:latin typeface="Calibri" pitchFamily="34" charset="0"/>
              </a:rPr>
              <a:t>et</a:t>
            </a:r>
            <a:endParaRPr lang="fr-FR" sz="1200"/>
          </a:p>
        </p:txBody>
      </p:sp>
      <p:sp>
        <p:nvSpPr>
          <p:cNvPr id="101400" name="Oval 24"/>
          <p:cNvSpPr>
            <a:spLocks noChangeArrowheads="1"/>
          </p:cNvSpPr>
          <p:nvPr/>
        </p:nvSpPr>
        <p:spPr bwMode="auto">
          <a:xfrm>
            <a:off x="1581150" y="5610225"/>
            <a:ext cx="415925" cy="420688"/>
          </a:xfrm>
          <a:prstGeom prst="ellipse">
            <a:avLst/>
          </a:prstGeom>
          <a:solidFill>
            <a:srgbClr val="FF0000"/>
          </a:solidFill>
          <a:ln w="9525">
            <a:solidFill>
              <a:srgbClr val="000000"/>
            </a:solidFill>
            <a:round/>
            <a:headEnd/>
            <a:tailEnd/>
          </a:ln>
        </p:spPr>
        <p:txBody>
          <a:bodyPr/>
          <a:lstStyle/>
          <a:p>
            <a:pPr algn="ctr">
              <a:spcAft>
                <a:spcPts val="1000"/>
              </a:spcAft>
            </a:pPr>
            <a:r>
              <a:rPr lang="fr-FR" sz="1000" b="1">
                <a:solidFill>
                  <a:srgbClr val="FFFFFF"/>
                </a:solidFill>
                <a:latin typeface="Calibri" pitchFamily="34" charset="0"/>
              </a:rPr>
              <a:t>et</a:t>
            </a:r>
            <a:endParaRPr lang="fr-FR" sz="1200"/>
          </a:p>
        </p:txBody>
      </p:sp>
      <p:sp>
        <p:nvSpPr>
          <p:cNvPr id="101401" name="AutoShape 25"/>
          <p:cNvSpPr>
            <a:spLocks noChangeArrowheads="1"/>
          </p:cNvSpPr>
          <p:nvPr/>
        </p:nvSpPr>
        <p:spPr bwMode="auto">
          <a:xfrm>
            <a:off x="3197225" y="6434138"/>
            <a:ext cx="3589338" cy="280987"/>
          </a:xfrm>
          <a:prstGeom prst="roundRect">
            <a:avLst>
              <a:gd name="adj" fmla="val 16667"/>
            </a:avLst>
          </a:prstGeom>
          <a:solidFill>
            <a:srgbClr val="FFFFFF"/>
          </a:solidFill>
          <a:ln w="9525">
            <a:solidFill>
              <a:srgbClr val="000000"/>
            </a:solidFill>
            <a:round/>
            <a:headEnd/>
            <a:tailEnd/>
          </a:ln>
        </p:spPr>
        <p:txBody>
          <a:bodyPr/>
          <a:lstStyle/>
          <a:p>
            <a:pPr>
              <a:spcAft>
                <a:spcPts val="1000"/>
              </a:spcAft>
            </a:pPr>
            <a:r>
              <a:rPr lang="fr-FR" sz="1200" b="1" dirty="0">
                <a:latin typeface="Calibri" pitchFamily="34" charset="0"/>
              </a:rPr>
              <a:t>3.2 –aide d’Etat si 1 </a:t>
            </a:r>
            <a:r>
              <a:rPr lang="fr-FR" sz="1200" b="1" dirty="0" smtClean="0">
                <a:latin typeface="Calibri" pitchFamily="34" charset="0"/>
              </a:rPr>
              <a:t>ou </a:t>
            </a:r>
            <a:r>
              <a:rPr lang="fr-FR" sz="1200" b="1" dirty="0">
                <a:latin typeface="Calibri" pitchFamily="34" charset="0"/>
              </a:rPr>
              <a:t>2 avec aide d’Etat</a:t>
            </a:r>
            <a:endParaRPr lang="fr-FR" sz="2000" dirty="0"/>
          </a:p>
        </p:txBody>
      </p:sp>
      <p:cxnSp>
        <p:nvCxnSpPr>
          <p:cNvPr id="101402" name="AutoShape 26"/>
          <p:cNvCxnSpPr>
            <a:cxnSpLocks noChangeShapeType="1"/>
          </p:cNvCxnSpPr>
          <p:nvPr/>
        </p:nvCxnSpPr>
        <p:spPr bwMode="auto">
          <a:xfrm>
            <a:off x="2663825" y="5946775"/>
            <a:ext cx="533400" cy="287338"/>
          </a:xfrm>
          <a:prstGeom prst="bentConnector3">
            <a:avLst>
              <a:gd name="adj1" fmla="val -1787"/>
            </a:avLst>
          </a:prstGeom>
          <a:noFill/>
          <a:ln w="31750">
            <a:solidFill>
              <a:srgbClr val="1F497D"/>
            </a:solidFill>
            <a:miter lim="800000"/>
            <a:headEnd/>
            <a:tailEnd type="triangle" w="med" len="med"/>
          </a:ln>
        </p:spPr>
      </p:cxnSp>
      <p:cxnSp>
        <p:nvCxnSpPr>
          <p:cNvPr id="101403" name="AutoShape 27"/>
          <p:cNvCxnSpPr>
            <a:cxnSpLocks noChangeShapeType="1"/>
          </p:cNvCxnSpPr>
          <p:nvPr/>
        </p:nvCxnSpPr>
        <p:spPr bwMode="auto">
          <a:xfrm>
            <a:off x="2557463" y="5946775"/>
            <a:ext cx="636587" cy="606425"/>
          </a:xfrm>
          <a:prstGeom prst="bentConnector3">
            <a:avLst>
              <a:gd name="adj1" fmla="val -2190"/>
            </a:avLst>
          </a:prstGeom>
          <a:noFill/>
          <a:ln w="31750">
            <a:solidFill>
              <a:srgbClr val="1F497D"/>
            </a:solidFill>
            <a:miter lim="800000"/>
            <a:headEnd/>
            <a:tailEnd type="triangle" w="med" len="med"/>
          </a:ln>
        </p:spPr>
      </p:cxnSp>
      <p:cxnSp>
        <p:nvCxnSpPr>
          <p:cNvPr id="101404" name="AutoShape 28"/>
          <p:cNvCxnSpPr>
            <a:cxnSpLocks noChangeShapeType="1"/>
          </p:cNvCxnSpPr>
          <p:nvPr/>
        </p:nvCxnSpPr>
        <p:spPr bwMode="auto">
          <a:xfrm>
            <a:off x="2759075" y="1550988"/>
            <a:ext cx="23813" cy="2178050"/>
          </a:xfrm>
          <a:prstGeom prst="straightConnector1">
            <a:avLst/>
          </a:prstGeom>
          <a:noFill/>
          <a:ln w="31750">
            <a:solidFill>
              <a:srgbClr val="1F497D"/>
            </a:solidFill>
            <a:round/>
            <a:headEnd/>
            <a:tailEnd/>
          </a:ln>
        </p:spPr>
      </p:cxnSp>
      <p:cxnSp>
        <p:nvCxnSpPr>
          <p:cNvPr id="101405" name="AutoShape 29"/>
          <p:cNvCxnSpPr>
            <a:cxnSpLocks noChangeShapeType="1"/>
          </p:cNvCxnSpPr>
          <p:nvPr/>
        </p:nvCxnSpPr>
        <p:spPr bwMode="auto">
          <a:xfrm>
            <a:off x="2759075" y="1793875"/>
            <a:ext cx="431800" cy="0"/>
          </a:xfrm>
          <a:prstGeom prst="straightConnector1">
            <a:avLst/>
          </a:prstGeom>
          <a:noFill/>
          <a:ln w="31750">
            <a:solidFill>
              <a:srgbClr val="1F497D"/>
            </a:solidFill>
            <a:round/>
            <a:headEnd/>
            <a:tailEnd type="triangle" w="med" len="med"/>
          </a:ln>
        </p:spPr>
      </p:cxnSp>
      <p:cxnSp>
        <p:nvCxnSpPr>
          <p:cNvPr id="101406" name="AutoShape 30"/>
          <p:cNvCxnSpPr>
            <a:cxnSpLocks noChangeShapeType="1"/>
          </p:cNvCxnSpPr>
          <p:nvPr/>
        </p:nvCxnSpPr>
        <p:spPr bwMode="auto">
          <a:xfrm>
            <a:off x="2782888" y="3313113"/>
            <a:ext cx="431800" cy="0"/>
          </a:xfrm>
          <a:prstGeom prst="straightConnector1">
            <a:avLst/>
          </a:prstGeom>
          <a:noFill/>
          <a:ln w="31750">
            <a:solidFill>
              <a:srgbClr val="1F497D"/>
            </a:solidFill>
            <a:round/>
            <a:headEnd/>
            <a:tailEnd type="triangle" w="med" len="med"/>
          </a:ln>
        </p:spPr>
      </p:cxnSp>
      <p:cxnSp>
        <p:nvCxnSpPr>
          <p:cNvPr id="101407" name="AutoShape 31"/>
          <p:cNvCxnSpPr>
            <a:cxnSpLocks noChangeShapeType="1"/>
          </p:cNvCxnSpPr>
          <p:nvPr/>
        </p:nvCxnSpPr>
        <p:spPr bwMode="auto">
          <a:xfrm>
            <a:off x="2770188" y="3736975"/>
            <a:ext cx="431800" cy="0"/>
          </a:xfrm>
          <a:prstGeom prst="straightConnector1">
            <a:avLst/>
          </a:prstGeom>
          <a:noFill/>
          <a:ln w="31750">
            <a:solidFill>
              <a:srgbClr val="1F497D"/>
            </a:solidFill>
            <a:round/>
            <a:headEnd/>
            <a:tailEnd type="triangle" w="med" len="med"/>
          </a:ln>
        </p:spPr>
      </p:cxnSp>
      <p:sp>
        <p:nvSpPr>
          <p:cNvPr id="101408" name="Oval 32"/>
          <p:cNvSpPr>
            <a:spLocks noChangeArrowheads="1"/>
          </p:cNvSpPr>
          <p:nvPr/>
        </p:nvSpPr>
        <p:spPr bwMode="auto">
          <a:xfrm>
            <a:off x="2557463" y="1638300"/>
            <a:ext cx="415925" cy="419100"/>
          </a:xfrm>
          <a:prstGeom prst="ellipse">
            <a:avLst/>
          </a:prstGeom>
          <a:solidFill>
            <a:srgbClr val="FF0000"/>
          </a:solidFill>
          <a:ln w="9525">
            <a:solidFill>
              <a:srgbClr val="000000"/>
            </a:solidFill>
            <a:round/>
            <a:headEnd/>
            <a:tailEnd/>
          </a:ln>
        </p:spPr>
        <p:txBody>
          <a:bodyPr/>
          <a:lstStyle/>
          <a:p>
            <a:pPr algn="ctr">
              <a:spcAft>
                <a:spcPts val="1000"/>
              </a:spcAft>
            </a:pPr>
            <a:r>
              <a:rPr lang="fr-FR" sz="1000" b="1">
                <a:solidFill>
                  <a:srgbClr val="FFFFFF"/>
                </a:solidFill>
                <a:latin typeface="Calibri" pitchFamily="34" charset="0"/>
              </a:rPr>
              <a:t>et</a:t>
            </a:r>
            <a:endParaRPr lang="fr-FR" sz="1200"/>
          </a:p>
        </p:txBody>
      </p:sp>
      <p:sp>
        <p:nvSpPr>
          <p:cNvPr id="101409" name="Oval 33"/>
          <p:cNvSpPr>
            <a:spLocks noChangeArrowheads="1"/>
          </p:cNvSpPr>
          <p:nvPr/>
        </p:nvSpPr>
        <p:spPr bwMode="auto">
          <a:xfrm>
            <a:off x="2557463" y="3062288"/>
            <a:ext cx="415925" cy="420687"/>
          </a:xfrm>
          <a:prstGeom prst="ellipse">
            <a:avLst/>
          </a:prstGeom>
          <a:solidFill>
            <a:srgbClr val="FF0000"/>
          </a:solidFill>
          <a:ln w="9525">
            <a:solidFill>
              <a:srgbClr val="000000"/>
            </a:solidFill>
            <a:round/>
            <a:headEnd/>
            <a:tailEnd/>
          </a:ln>
        </p:spPr>
        <p:txBody>
          <a:bodyPr/>
          <a:lstStyle/>
          <a:p>
            <a:pPr algn="ctr">
              <a:spcAft>
                <a:spcPts val="1000"/>
              </a:spcAft>
            </a:pPr>
            <a:r>
              <a:rPr lang="fr-FR" sz="1000" b="1">
                <a:solidFill>
                  <a:srgbClr val="FFFFFF"/>
                </a:solidFill>
                <a:latin typeface="Calibri" pitchFamily="34" charset="0"/>
              </a:rPr>
              <a:t>et</a:t>
            </a:r>
            <a:endParaRPr lang="fr-FR" sz="1200"/>
          </a:p>
        </p:txBody>
      </p:sp>
      <p:sp>
        <p:nvSpPr>
          <p:cNvPr id="101410" name="Oval 34"/>
          <p:cNvSpPr>
            <a:spLocks noChangeArrowheads="1"/>
          </p:cNvSpPr>
          <p:nvPr/>
        </p:nvSpPr>
        <p:spPr bwMode="auto">
          <a:xfrm>
            <a:off x="2557463" y="3570288"/>
            <a:ext cx="415925" cy="419100"/>
          </a:xfrm>
          <a:prstGeom prst="ellipse">
            <a:avLst/>
          </a:prstGeom>
          <a:solidFill>
            <a:srgbClr val="FF0000"/>
          </a:solidFill>
          <a:ln w="9525">
            <a:solidFill>
              <a:srgbClr val="000000"/>
            </a:solidFill>
            <a:round/>
            <a:headEnd/>
            <a:tailEnd/>
          </a:ln>
        </p:spPr>
        <p:txBody>
          <a:bodyPr/>
          <a:lstStyle/>
          <a:p>
            <a:pPr algn="ctr">
              <a:spcAft>
                <a:spcPts val="1000"/>
              </a:spcAft>
            </a:pPr>
            <a:r>
              <a:rPr lang="fr-FR" sz="1000" b="1">
                <a:solidFill>
                  <a:srgbClr val="FFFFFF"/>
                </a:solidFill>
                <a:latin typeface="Calibri" pitchFamily="34" charset="0"/>
              </a:rPr>
              <a:t>et</a:t>
            </a:r>
            <a:endParaRPr lang="fr-FR" sz="1200"/>
          </a:p>
        </p:txBody>
      </p:sp>
      <p:cxnSp>
        <p:nvCxnSpPr>
          <p:cNvPr id="101411" name="AutoShape 35"/>
          <p:cNvCxnSpPr>
            <a:cxnSpLocks noChangeShapeType="1"/>
          </p:cNvCxnSpPr>
          <p:nvPr/>
        </p:nvCxnSpPr>
        <p:spPr bwMode="auto">
          <a:xfrm>
            <a:off x="3962400" y="2165350"/>
            <a:ext cx="431800" cy="0"/>
          </a:xfrm>
          <a:prstGeom prst="straightConnector1">
            <a:avLst/>
          </a:prstGeom>
          <a:noFill/>
          <a:ln w="31750">
            <a:solidFill>
              <a:srgbClr val="1F497D"/>
            </a:solidFill>
            <a:round/>
            <a:headEnd/>
            <a:tailEnd type="triangle" w="med" len="med"/>
          </a:ln>
        </p:spPr>
      </p:cxnSp>
      <p:cxnSp>
        <p:nvCxnSpPr>
          <p:cNvPr id="101412" name="AutoShape 36"/>
          <p:cNvCxnSpPr>
            <a:cxnSpLocks noChangeShapeType="1"/>
          </p:cNvCxnSpPr>
          <p:nvPr/>
        </p:nvCxnSpPr>
        <p:spPr bwMode="auto">
          <a:xfrm>
            <a:off x="3962400" y="2517775"/>
            <a:ext cx="431800" cy="0"/>
          </a:xfrm>
          <a:prstGeom prst="straightConnector1">
            <a:avLst/>
          </a:prstGeom>
          <a:noFill/>
          <a:ln w="31750">
            <a:solidFill>
              <a:srgbClr val="1F497D"/>
            </a:solidFill>
            <a:round/>
            <a:headEnd/>
            <a:tailEnd type="triangle" w="med" len="med"/>
          </a:ln>
        </p:spPr>
      </p:cxnSp>
      <p:sp>
        <p:nvSpPr>
          <p:cNvPr id="101413" name="Oval 37"/>
          <p:cNvSpPr>
            <a:spLocks noChangeArrowheads="1"/>
          </p:cNvSpPr>
          <p:nvPr/>
        </p:nvSpPr>
        <p:spPr bwMode="auto">
          <a:xfrm>
            <a:off x="3713163" y="1928813"/>
            <a:ext cx="430212" cy="327025"/>
          </a:xfrm>
          <a:prstGeom prst="ellipse">
            <a:avLst/>
          </a:prstGeom>
          <a:solidFill>
            <a:srgbClr val="FF0000"/>
          </a:solidFill>
          <a:ln w="9525">
            <a:solidFill>
              <a:srgbClr val="000000"/>
            </a:solidFill>
            <a:round/>
            <a:headEnd/>
            <a:tailEnd/>
          </a:ln>
        </p:spPr>
        <p:txBody>
          <a:bodyPr/>
          <a:lstStyle/>
          <a:p>
            <a:pPr algn="ctr">
              <a:spcAft>
                <a:spcPts val="1000"/>
              </a:spcAft>
            </a:pPr>
            <a:r>
              <a:rPr lang="fr-FR" sz="900" b="1">
                <a:solidFill>
                  <a:srgbClr val="FFFFFF"/>
                </a:solidFill>
                <a:latin typeface="Calibri" pitchFamily="34" charset="0"/>
              </a:rPr>
              <a:t>et	</a:t>
            </a:r>
            <a:endParaRPr lang="fr-FR" sz="1200"/>
          </a:p>
        </p:txBody>
      </p:sp>
      <p:sp>
        <p:nvSpPr>
          <p:cNvPr id="101414" name="Oval 38"/>
          <p:cNvSpPr>
            <a:spLocks noChangeArrowheads="1"/>
          </p:cNvSpPr>
          <p:nvPr/>
        </p:nvSpPr>
        <p:spPr bwMode="auto">
          <a:xfrm>
            <a:off x="3721100" y="2349500"/>
            <a:ext cx="430213" cy="328613"/>
          </a:xfrm>
          <a:prstGeom prst="ellipse">
            <a:avLst/>
          </a:prstGeom>
          <a:solidFill>
            <a:srgbClr val="FF0000"/>
          </a:solidFill>
          <a:ln w="9525">
            <a:solidFill>
              <a:srgbClr val="000000"/>
            </a:solidFill>
            <a:round/>
            <a:headEnd/>
            <a:tailEnd/>
          </a:ln>
        </p:spPr>
        <p:txBody>
          <a:bodyPr/>
          <a:lstStyle/>
          <a:p>
            <a:pPr algn="ctr">
              <a:spcAft>
                <a:spcPts val="1000"/>
              </a:spcAft>
            </a:pPr>
            <a:r>
              <a:rPr lang="fr-FR" sz="900" b="1">
                <a:solidFill>
                  <a:srgbClr val="FFFFFF"/>
                </a:solidFill>
                <a:latin typeface="Calibri" pitchFamily="34" charset="0"/>
              </a:rPr>
              <a:t>e</a:t>
            </a:r>
            <a:r>
              <a:rPr lang="fr-FR" sz="1000">
                <a:solidFill>
                  <a:srgbClr val="FFFFFF"/>
                </a:solidFill>
                <a:latin typeface="Calibri" pitchFamily="34" charset="0"/>
              </a:rPr>
              <a:t>t</a:t>
            </a:r>
            <a:endParaRPr lang="fr-FR" sz="1200"/>
          </a:p>
        </p:txBody>
      </p:sp>
      <p:sp>
        <p:nvSpPr>
          <p:cNvPr id="101415" name="Oval 39"/>
          <p:cNvSpPr>
            <a:spLocks noChangeArrowheads="1"/>
          </p:cNvSpPr>
          <p:nvPr/>
        </p:nvSpPr>
        <p:spPr bwMode="auto">
          <a:xfrm>
            <a:off x="3714750" y="2744788"/>
            <a:ext cx="430213" cy="327025"/>
          </a:xfrm>
          <a:prstGeom prst="ellipse">
            <a:avLst/>
          </a:prstGeom>
          <a:solidFill>
            <a:srgbClr val="FF0000"/>
          </a:solidFill>
          <a:ln w="9525">
            <a:solidFill>
              <a:srgbClr val="000000"/>
            </a:solidFill>
            <a:round/>
            <a:headEnd/>
            <a:tailEnd/>
          </a:ln>
        </p:spPr>
        <p:txBody>
          <a:bodyPr/>
          <a:lstStyle/>
          <a:p>
            <a:pPr algn="ctr">
              <a:spcAft>
                <a:spcPts val="1000"/>
              </a:spcAft>
            </a:pPr>
            <a:r>
              <a:rPr lang="fr-FR" sz="900" b="1">
                <a:solidFill>
                  <a:srgbClr val="FFFFFF"/>
                </a:solidFill>
                <a:latin typeface="Calibri" pitchFamily="34" charset="0"/>
              </a:rPr>
              <a:t>e</a:t>
            </a:r>
            <a:r>
              <a:rPr lang="fr-FR" sz="1000">
                <a:solidFill>
                  <a:srgbClr val="FFFFFF"/>
                </a:solidFill>
                <a:latin typeface="Calibri" pitchFamily="34" charset="0"/>
              </a:rPr>
              <a:t>t</a:t>
            </a:r>
            <a:endParaRPr lang="fr-FR" sz="1200"/>
          </a:p>
        </p:txBody>
      </p:sp>
      <p:sp>
        <p:nvSpPr>
          <p:cNvPr id="101416" name="Oval 40"/>
          <p:cNvSpPr>
            <a:spLocks noChangeArrowheads="1"/>
          </p:cNvSpPr>
          <p:nvPr/>
        </p:nvSpPr>
        <p:spPr bwMode="auto">
          <a:xfrm>
            <a:off x="2571750" y="4402138"/>
            <a:ext cx="498475" cy="420687"/>
          </a:xfrm>
          <a:prstGeom prst="ellipse">
            <a:avLst/>
          </a:prstGeom>
          <a:solidFill>
            <a:srgbClr val="00B050"/>
          </a:solidFill>
          <a:ln w="9525">
            <a:solidFill>
              <a:srgbClr val="000000"/>
            </a:solidFill>
            <a:round/>
            <a:headEnd/>
            <a:tailEnd/>
          </a:ln>
        </p:spPr>
        <p:txBody>
          <a:bodyPr/>
          <a:lstStyle/>
          <a:p>
            <a:pPr>
              <a:spcAft>
                <a:spcPts val="1000"/>
              </a:spcAft>
            </a:pPr>
            <a:r>
              <a:rPr lang="fr-FR" sz="1000" b="1">
                <a:solidFill>
                  <a:srgbClr val="FFFFFF"/>
                </a:solidFill>
                <a:latin typeface="Calibri" pitchFamily="34" charset="0"/>
              </a:rPr>
              <a:t>ou</a:t>
            </a:r>
            <a:endParaRPr lang="fr-FR" sz="1400" b="1"/>
          </a:p>
        </p:txBody>
      </p:sp>
      <p:sp>
        <p:nvSpPr>
          <p:cNvPr id="101417" name="AutoShape 41"/>
          <p:cNvSpPr>
            <a:spLocks noChangeArrowheads="1"/>
          </p:cNvSpPr>
          <p:nvPr/>
        </p:nvSpPr>
        <p:spPr bwMode="auto">
          <a:xfrm>
            <a:off x="2193925" y="4083050"/>
            <a:ext cx="4592638" cy="274638"/>
          </a:xfrm>
          <a:prstGeom prst="roundRect">
            <a:avLst>
              <a:gd name="adj" fmla="val 16667"/>
            </a:avLst>
          </a:prstGeom>
          <a:solidFill>
            <a:srgbClr val="92CDDC"/>
          </a:solidFill>
          <a:ln w="9525">
            <a:solidFill>
              <a:srgbClr val="000000"/>
            </a:solidFill>
            <a:round/>
            <a:headEnd/>
            <a:tailEnd/>
          </a:ln>
        </p:spPr>
        <p:txBody>
          <a:bodyPr/>
          <a:lstStyle/>
          <a:p>
            <a:pPr>
              <a:spcAft>
                <a:spcPts val="1000"/>
              </a:spcAft>
            </a:pPr>
            <a:r>
              <a:rPr lang="fr-FR" sz="1400" b="1">
                <a:latin typeface="Calibri" pitchFamily="34" charset="0"/>
              </a:rPr>
              <a:t>2 - Absence d’aide au gestionnaire</a:t>
            </a:r>
            <a:endParaRPr lang="fr-FR" sz="2400"/>
          </a:p>
        </p:txBody>
      </p:sp>
      <p:sp>
        <p:nvSpPr>
          <p:cNvPr id="101418" name="Oval 42"/>
          <p:cNvSpPr>
            <a:spLocks noChangeArrowheads="1"/>
          </p:cNvSpPr>
          <p:nvPr/>
        </p:nvSpPr>
        <p:spPr bwMode="auto">
          <a:xfrm>
            <a:off x="2373313" y="4813300"/>
            <a:ext cx="498475" cy="420688"/>
          </a:xfrm>
          <a:prstGeom prst="ellipse">
            <a:avLst/>
          </a:prstGeom>
          <a:solidFill>
            <a:srgbClr val="00B050"/>
          </a:solidFill>
          <a:ln w="9525">
            <a:solidFill>
              <a:srgbClr val="000000"/>
            </a:solidFill>
            <a:round/>
            <a:headEnd/>
            <a:tailEnd/>
          </a:ln>
        </p:spPr>
        <p:txBody>
          <a:bodyPr/>
          <a:lstStyle/>
          <a:p>
            <a:pPr>
              <a:spcAft>
                <a:spcPts val="1000"/>
              </a:spcAft>
            </a:pPr>
            <a:r>
              <a:rPr lang="fr-FR" sz="1000" b="1">
                <a:solidFill>
                  <a:srgbClr val="FFFFFF"/>
                </a:solidFill>
                <a:latin typeface="Calibri" pitchFamily="34" charset="0"/>
              </a:rPr>
              <a:t>ou</a:t>
            </a:r>
            <a:endParaRPr lang="fr-FR" sz="1400" b="1"/>
          </a:p>
        </p:txBody>
      </p:sp>
      <p:sp>
        <p:nvSpPr>
          <p:cNvPr id="101419" name="Oval 43"/>
          <p:cNvSpPr>
            <a:spLocks noChangeArrowheads="1"/>
          </p:cNvSpPr>
          <p:nvPr/>
        </p:nvSpPr>
        <p:spPr bwMode="auto">
          <a:xfrm>
            <a:off x="2108200" y="5162550"/>
            <a:ext cx="498475" cy="420688"/>
          </a:xfrm>
          <a:prstGeom prst="ellipse">
            <a:avLst/>
          </a:prstGeom>
          <a:solidFill>
            <a:srgbClr val="00B050"/>
          </a:solidFill>
          <a:ln w="9525">
            <a:solidFill>
              <a:srgbClr val="000000"/>
            </a:solidFill>
            <a:round/>
            <a:headEnd/>
            <a:tailEnd/>
          </a:ln>
        </p:spPr>
        <p:txBody>
          <a:bodyPr/>
          <a:lstStyle/>
          <a:p>
            <a:pPr>
              <a:spcAft>
                <a:spcPts val="1000"/>
              </a:spcAft>
            </a:pPr>
            <a:r>
              <a:rPr lang="fr-FR" sz="1000" b="1">
                <a:solidFill>
                  <a:srgbClr val="FFFFFF"/>
                </a:solidFill>
                <a:latin typeface="Calibri" pitchFamily="34" charset="0"/>
              </a:rPr>
              <a:t>ou</a:t>
            </a:r>
            <a:endParaRPr lang="fr-FR" sz="1400" b="1"/>
          </a:p>
        </p:txBody>
      </p:sp>
      <p:sp>
        <p:nvSpPr>
          <p:cNvPr id="101420" name="Oval 44"/>
          <p:cNvSpPr>
            <a:spLocks noChangeArrowheads="1"/>
          </p:cNvSpPr>
          <p:nvPr/>
        </p:nvSpPr>
        <p:spPr bwMode="auto">
          <a:xfrm>
            <a:off x="2513013" y="5970588"/>
            <a:ext cx="498475" cy="420687"/>
          </a:xfrm>
          <a:prstGeom prst="ellipse">
            <a:avLst/>
          </a:prstGeom>
          <a:solidFill>
            <a:srgbClr val="00B050"/>
          </a:solidFill>
          <a:ln w="9525">
            <a:solidFill>
              <a:srgbClr val="000000"/>
            </a:solidFill>
            <a:round/>
            <a:headEnd/>
            <a:tailEnd/>
          </a:ln>
        </p:spPr>
        <p:txBody>
          <a:bodyPr/>
          <a:lstStyle/>
          <a:p>
            <a:pPr>
              <a:spcAft>
                <a:spcPts val="1000"/>
              </a:spcAft>
            </a:pPr>
            <a:r>
              <a:rPr lang="fr-FR" sz="1000" b="1">
                <a:solidFill>
                  <a:srgbClr val="FFFFFF"/>
                </a:solidFill>
                <a:latin typeface="Calibri" pitchFamily="34" charset="0"/>
              </a:rPr>
              <a:t>ou</a:t>
            </a:r>
            <a:endParaRPr lang="fr-FR" sz="1400" b="1"/>
          </a:p>
        </p:txBody>
      </p:sp>
      <p:sp>
        <p:nvSpPr>
          <p:cNvPr id="101421" name="Oval 45"/>
          <p:cNvSpPr>
            <a:spLocks noChangeArrowheads="1"/>
          </p:cNvSpPr>
          <p:nvPr/>
        </p:nvSpPr>
        <p:spPr bwMode="auto">
          <a:xfrm>
            <a:off x="2260600" y="6342063"/>
            <a:ext cx="498475" cy="419100"/>
          </a:xfrm>
          <a:prstGeom prst="ellipse">
            <a:avLst/>
          </a:prstGeom>
          <a:solidFill>
            <a:srgbClr val="00B050"/>
          </a:solidFill>
          <a:ln w="9525">
            <a:solidFill>
              <a:srgbClr val="000000"/>
            </a:solidFill>
            <a:round/>
            <a:headEnd/>
            <a:tailEnd/>
          </a:ln>
        </p:spPr>
        <p:txBody>
          <a:bodyPr/>
          <a:lstStyle/>
          <a:p>
            <a:pPr>
              <a:spcAft>
                <a:spcPts val="1000"/>
              </a:spcAft>
            </a:pPr>
            <a:r>
              <a:rPr lang="fr-FR" sz="1000" b="1">
                <a:solidFill>
                  <a:srgbClr val="FFFFFF"/>
                </a:solidFill>
                <a:latin typeface="Calibri" pitchFamily="34" charset="0"/>
              </a:rPr>
              <a:t>ou</a:t>
            </a:r>
            <a:endParaRPr lang="fr-FR" sz="1400" b="1"/>
          </a:p>
        </p:txBody>
      </p:sp>
      <p:sp>
        <p:nvSpPr>
          <p:cNvPr id="53" name="Titre 1"/>
          <p:cNvSpPr txBox="1">
            <a:spLocks/>
          </p:cNvSpPr>
          <p:nvPr/>
        </p:nvSpPr>
        <p:spPr>
          <a:xfrm>
            <a:off x="179512" y="50324"/>
            <a:ext cx="8964488" cy="664032"/>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FINANCEMENT DES RISQUES (2) – les conditions du marché </a:t>
            </a:r>
          </a:p>
          <a:p>
            <a:pPr algn="l"/>
            <a:r>
              <a:rPr lang="fr-FR" sz="2900" b="1" i="1" dirty="0" smtClean="0">
                <a:solidFill>
                  <a:srgbClr val="FF0000"/>
                </a:solidFill>
                <a:latin typeface="Arial" pitchFamily="34" charset="0"/>
                <a:cs typeface="Arial" pitchFamily="34" charset="0"/>
              </a:rPr>
              <a:t>-&gt; Pas d’aide d’Etat si l’intervention publique est aux conditions du marché</a:t>
            </a:r>
            <a:endParaRPr lang="fr-FR" sz="2900" b="1" i="1" dirty="0">
              <a:solidFill>
                <a:srgbClr val="FF0000"/>
              </a:solidFill>
              <a:latin typeface="Arial" pitchFamily="34" charset="0"/>
              <a:cs typeface="Arial" pitchFamily="34" charset="0"/>
            </a:endParaRPr>
          </a:p>
        </p:txBody>
      </p:sp>
      <p:sp>
        <p:nvSpPr>
          <p:cNvPr id="52" name="Espace réservé du numéro de diapositive 51"/>
          <p:cNvSpPr>
            <a:spLocks noGrp="1"/>
          </p:cNvSpPr>
          <p:nvPr>
            <p:ph type="sldNum" sz="quarter" idx="12"/>
          </p:nvPr>
        </p:nvSpPr>
        <p:spPr/>
        <p:txBody>
          <a:bodyPr/>
          <a:lstStyle/>
          <a:p>
            <a:fld id="{2B825D18-8F47-4676-AC87-C8BC662B5306}" type="slidenum">
              <a:rPr lang="fr-FR" smtClean="0"/>
              <a:pPr/>
              <a:t>58</a:t>
            </a:fld>
            <a:endParaRPr lang="fr-FR"/>
          </a:p>
        </p:txBody>
      </p:sp>
      <p:sp>
        <p:nvSpPr>
          <p:cNvPr id="2" name="Espace réservé de la date 1"/>
          <p:cNvSpPr>
            <a:spLocks noGrp="1"/>
          </p:cNvSpPr>
          <p:nvPr>
            <p:ph type="dt" sz="half" idx="10"/>
          </p:nvPr>
        </p:nvSpPr>
        <p:spPr/>
        <p:txBody>
          <a:bodyPr/>
          <a:lstStyle/>
          <a:p>
            <a:fld id="{88A9458D-5390-B24A-B60F-710DDE97C296}" type="datetime1">
              <a:rPr lang="fr-FR" smtClean="0"/>
              <a:t>18/11/2016</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1378"/>
                                        </p:tgtEl>
                                        <p:attrNameLst>
                                          <p:attrName>style.visibility</p:attrName>
                                        </p:attrNameLst>
                                      </p:cBhvr>
                                      <p:to>
                                        <p:strVal val="visible"/>
                                      </p:to>
                                    </p:set>
                                    <p:anim calcmode="lin" valueType="num">
                                      <p:cBhvr additive="base">
                                        <p:cTn id="7" dur="500" fill="hold"/>
                                        <p:tgtEl>
                                          <p:spTgt spid="101378"/>
                                        </p:tgtEl>
                                        <p:attrNameLst>
                                          <p:attrName>ppt_x</p:attrName>
                                        </p:attrNameLst>
                                      </p:cBhvr>
                                      <p:tavLst>
                                        <p:tav tm="0">
                                          <p:val>
                                            <p:strVal val="0-#ppt_w/2"/>
                                          </p:val>
                                        </p:tav>
                                        <p:tav tm="100000">
                                          <p:val>
                                            <p:strVal val="#ppt_x"/>
                                          </p:val>
                                        </p:tav>
                                      </p:tavLst>
                                    </p:anim>
                                    <p:anim calcmode="lin" valueType="num">
                                      <p:cBhvr additive="base">
                                        <p:cTn id="8" dur="500" fill="hold"/>
                                        <p:tgtEl>
                                          <p:spTgt spid="10137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01394"/>
                                        </p:tgtEl>
                                        <p:attrNameLst>
                                          <p:attrName>style.visibility</p:attrName>
                                        </p:attrNameLst>
                                      </p:cBhvr>
                                      <p:to>
                                        <p:strVal val="visible"/>
                                      </p:to>
                                    </p:set>
                                    <p:anim calcmode="lin" valueType="num">
                                      <p:cBhvr additive="base">
                                        <p:cTn id="13" dur="500" fill="hold"/>
                                        <p:tgtEl>
                                          <p:spTgt spid="101394"/>
                                        </p:tgtEl>
                                        <p:attrNameLst>
                                          <p:attrName>ppt_x</p:attrName>
                                        </p:attrNameLst>
                                      </p:cBhvr>
                                      <p:tavLst>
                                        <p:tav tm="0">
                                          <p:val>
                                            <p:strVal val="#ppt_x"/>
                                          </p:val>
                                        </p:tav>
                                        <p:tav tm="100000">
                                          <p:val>
                                            <p:strVal val="#ppt_x"/>
                                          </p:val>
                                        </p:tav>
                                      </p:tavLst>
                                    </p:anim>
                                    <p:anim calcmode="lin" valueType="num">
                                      <p:cBhvr additive="base">
                                        <p:cTn id="14" dur="500" fill="hold"/>
                                        <p:tgtEl>
                                          <p:spTgt spid="101394"/>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101398"/>
                                        </p:tgtEl>
                                        <p:attrNameLst>
                                          <p:attrName>style.visibility</p:attrName>
                                        </p:attrNameLst>
                                      </p:cBhvr>
                                      <p:to>
                                        <p:strVal val="visible"/>
                                      </p:to>
                                    </p:set>
                                    <p:anim calcmode="lin" valueType="num">
                                      <p:cBhvr additive="base">
                                        <p:cTn id="17" dur="500" fill="hold"/>
                                        <p:tgtEl>
                                          <p:spTgt spid="101398"/>
                                        </p:tgtEl>
                                        <p:attrNameLst>
                                          <p:attrName>ppt_x</p:attrName>
                                        </p:attrNameLst>
                                      </p:cBhvr>
                                      <p:tavLst>
                                        <p:tav tm="0">
                                          <p:val>
                                            <p:strVal val="#ppt_x"/>
                                          </p:val>
                                        </p:tav>
                                        <p:tav tm="100000">
                                          <p:val>
                                            <p:strVal val="#ppt_x"/>
                                          </p:val>
                                        </p:tav>
                                      </p:tavLst>
                                    </p:anim>
                                    <p:anim calcmode="lin" valueType="num">
                                      <p:cBhvr additive="base">
                                        <p:cTn id="18" dur="500" fill="hold"/>
                                        <p:tgtEl>
                                          <p:spTgt spid="101398"/>
                                        </p:tgtEl>
                                        <p:attrNameLst>
                                          <p:attrName>ppt_y</p:attrName>
                                        </p:attrNameLst>
                                      </p:cBhvr>
                                      <p:tavLst>
                                        <p:tav tm="0">
                                          <p:val>
                                            <p:strVal val="0-#ppt_h/2"/>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101395"/>
                                        </p:tgtEl>
                                        <p:attrNameLst>
                                          <p:attrName>style.visibility</p:attrName>
                                        </p:attrNameLst>
                                      </p:cBhvr>
                                      <p:to>
                                        <p:strVal val="visible"/>
                                      </p:to>
                                    </p:set>
                                    <p:anim calcmode="lin" valueType="num">
                                      <p:cBhvr additive="base">
                                        <p:cTn id="21" dur="500" fill="hold"/>
                                        <p:tgtEl>
                                          <p:spTgt spid="101395"/>
                                        </p:tgtEl>
                                        <p:attrNameLst>
                                          <p:attrName>ppt_x</p:attrName>
                                        </p:attrNameLst>
                                      </p:cBhvr>
                                      <p:tavLst>
                                        <p:tav tm="0">
                                          <p:val>
                                            <p:strVal val="#ppt_x"/>
                                          </p:val>
                                        </p:tav>
                                        <p:tav tm="100000">
                                          <p:val>
                                            <p:strVal val="#ppt_x"/>
                                          </p:val>
                                        </p:tav>
                                      </p:tavLst>
                                    </p:anim>
                                    <p:anim calcmode="lin" valueType="num">
                                      <p:cBhvr additive="base">
                                        <p:cTn id="22" dur="500" fill="hold"/>
                                        <p:tgtEl>
                                          <p:spTgt spid="101395"/>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0"/>
                                  </p:stCondLst>
                                  <p:childTnLst>
                                    <p:set>
                                      <p:cBhvr>
                                        <p:cTn id="24" dur="1" fill="hold">
                                          <p:stCondLst>
                                            <p:cond delay="0"/>
                                          </p:stCondLst>
                                        </p:cTn>
                                        <p:tgtEl>
                                          <p:spTgt spid="101399"/>
                                        </p:tgtEl>
                                        <p:attrNameLst>
                                          <p:attrName>style.visibility</p:attrName>
                                        </p:attrNameLst>
                                      </p:cBhvr>
                                      <p:to>
                                        <p:strVal val="visible"/>
                                      </p:to>
                                    </p:set>
                                    <p:anim calcmode="lin" valueType="num">
                                      <p:cBhvr additive="base">
                                        <p:cTn id="25" dur="500" fill="hold"/>
                                        <p:tgtEl>
                                          <p:spTgt spid="101399"/>
                                        </p:tgtEl>
                                        <p:attrNameLst>
                                          <p:attrName>ppt_x</p:attrName>
                                        </p:attrNameLst>
                                      </p:cBhvr>
                                      <p:tavLst>
                                        <p:tav tm="0">
                                          <p:val>
                                            <p:strVal val="#ppt_x"/>
                                          </p:val>
                                        </p:tav>
                                        <p:tav tm="100000">
                                          <p:val>
                                            <p:strVal val="#ppt_x"/>
                                          </p:val>
                                        </p:tav>
                                      </p:tavLst>
                                    </p:anim>
                                    <p:anim calcmode="lin" valueType="num">
                                      <p:cBhvr additive="base">
                                        <p:cTn id="26" dur="500" fill="hold"/>
                                        <p:tgtEl>
                                          <p:spTgt spid="101399"/>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stCondLst>
                                    <p:cond delay="0"/>
                                  </p:stCondLst>
                                  <p:childTnLst>
                                    <p:set>
                                      <p:cBhvr>
                                        <p:cTn id="28" dur="1" fill="hold">
                                          <p:stCondLst>
                                            <p:cond delay="0"/>
                                          </p:stCondLst>
                                        </p:cTn>
                                        <p:tgtEl>
                                          <p:spTgt spid="101396"/>
                                        </p:tgtEl>
                                        <p:attrNameLst>
                                          <p:attrName>style.visibility</p:attrName>
                                        </p:attrNameLst>
                                      </p:cBhvr>
                                      <p:to>
                                        <p:strVal val="visible"/>
                                      </p:to>
                                    </p:set>
                                    <p:anim calcmode="lin" valueType="num">
                                      <p:cBhvr additive="base">
                                        <p:cTn id="29" dur="500" fill="hold"/>
                                        <p:tgtEl>
                                          <p:spTgt spid="101396"/>
                                        </p:tgtEl>
                                        <p:attrNameLst>
                                          <p:attrName>ppt_x</p:attrName>
                                        </p:attrNameLst>
                                      </p:cBhvr>
                                      <p:tavLst>
                                        <p:tav tm="0">
                                          <p:val>
                                            <p:strVal val="#ppt_x"/>
                                          </p:val>
                                        </p:tav>
                                        <p:tav tm="100000">
                                          <p:val>
                                            <p:strVal val="#ppt_x"/>
                                          </p:val>
                                        </p:tav>
                                      </p:tavLst>
                                    </p:anim>
                                    <p:anim calcmode="lin" valueType="num">
                                      <p:cBhvr additive="base">
                                        <p:cTn id="30" dur="500" fill="hold"/>
                                        <p:tgtEl>
                                          <p:spTgt spid="101396"/>
                                        </p:tgtEl>
                                        <p:attrNameLst>
                                          <p:attrName>ppt_y</p:attrName>
                                        </p:attrNameLst>
                                      </p:cBhvr>
                                      <p:tavLst>
                                        <p:tav tm="0">
                                          <p:val>
                                            <p:strVal val="0-#ppt_h/2"/>
                                          </p:val>
                                        </p:tav>
                                        <p:tav tm="100000">
                                          <p:val>
                                            <p:strVal val="#ppt_y"/>
                                          </p:val>
                                        </p:tav>
                                      </p:tavLst>
                                    </p:anim>
                                  </p:childTnLst>
                                </p:cTn>
                              </p:par>
                              <p:par>
                                <p:cTn id="31" presetID="2" presetClass="entr" presetSubtype="1" fill="hold" grpId="0" nodeType="withEffect">
                                  <p:stCondLst>
                                    <p:cond delay="0"/>
                                  </p:stCondLst>
                                  <p:childTnLst>
                                    <p:set>
                                      <p:cBhvr>
                                        <p:cTn id="32" dur="1" fill="hold">
                                          <p:stCondLst>
                                            <p:cond delay="0"/>
                                          </p:stCondLst>
                                        </p:cTn>
                                        <p:tgtEl>
                                          <p:spTgt spid="101400"/>
                                        </p:tgtEl>
                                        <p:attrNameLst>
                                          <p:attrName>style.visibility</p:attrName>
                                        </p:attrNameLst>
                                      </p:cBhvr>
                                      <p:to>
                                        <p:strVal val="visible"/>
                                      </p:to>
                                    </p:set>
                                    <p:anim calcmode="lin" valueType="num">
                                      <p:cBhvr additive="base">
                                        <p:cTn id="33" dur="500" fill="hold"/>
                                        <p:tgtEl>
                                          <p:spTgt spid="101400"/>
                                        </p:tgtEl>
                                        <p:attrNameLst>
                                          <p:attrName>ppt_x</p:attrName>
                                        </p:attrNameLst>
                                      </p:cBhvr>
                                      <p:tavLst>
                                        <p:tav tm="0">
                                          <p:val>
                                            <p:strVal val="#ppt_x"/>
                                          </p:val>
                                        </p:tav>
                                        <p:tav tm="100000">
                                          <p:val>
                                            <p:strVal val="#ppt_x"/>
                                          </p:val>
                                        </p:tav>
                                      </p:tavLst>
                                    </p:anim>
                                    <p:anim calcmode="lin" valueType="num">
                                      <p:cBhvr additive="base">
                                        <p:cTn id="34" dur="500" fill="hold"/>
                                        <p:tgtEl>
                                          <p:spTgt spid="101400"/>
                                        </p:tgtEl>
                                        <p:attrNameLst>
                                          <p:attrName>ppt_y</p:attrName>
                                        </p:attrNameLst>
                                      </p:cBhvr>
                                      <p:tavLst>
                                        <p:tav tm="0">
                                          <p:val>
                                            <p:strVal val="0-#ppt_h/2"/>
                                          </p:val>
                                        </p:tav>
                                        <p:tav tm="100000">
                                          <p:val>
                                            <p:strVal val="#ppt_y"/>
                                          </p:val>
                                        </p:tav>
                                      </p:tavLst>
                                    </p:anim>
                                  </p:childTnLst>
                                </p:cTn>
                              </p:par>
                              <p:par>
                                <p:cTn id="35" presetID="2" presetClass="entr" presetSubtype="1" fill="hold" nodeType="withEffect">
                                  <p:stCondLst>
                                    <p:cond delay="0"/>
                                  </p:stCondLst>
                                  <p:childTnLst>
                                    <p:set>
                                      <p:cBhvr>
                                        <p:cTn id="36" dur="1" fill="hold">
                                          <p:stCondLst>
                                            <p:cond delay="0"/>
                                          </p:stCondLst>
                                        </p:cTn>
                                        <p:tgtEl>
                                          <p:spTgt spid="101397"/>
                                        </p:tgtEl>
                                        <p:attrNameLst>
                                          <p:attrName>style.visibility</p:attrName>
                                        </p:attrNameLst>
                                      </p:cBhvr>
                                      <p:to>
                                        <p:strVal val="visible"/>
                                      </p:to>
                                    </p:set>
                                    <p:anim calcmode="lin" valueType="num">
                                      <p:cBhvr additive="base">
                                        <p:cTn id="37" dur="500" fill="hold"/>
                                        <p:tgtEl>
                                          <p:spTgt spid="101397"/>
                                        </p:tgtEl>
                                        <p:attrNameLst>
                                          <p:attrName>ppt_x</p:attrName>
                                        </p:attrNameLst>
                                      </p:cBhvr>
                                      <p:tavLst>
                                        <p:tav tm="0">
                                          <p:val>
                                            <p:strVal val="#ppt_x"/>
                                          </p:val>
                                        </p:tav>
                                        <p:tav tm="100000">
                                          <p:val>
                                            <p:strVal val="#ppt_x"/>
                                          </p:val>
                                        </p:tav>
                                      </p:tavLst>
                                    </p:anim>
                                    <p:anim calcmode="lin" valueType="num">
                                      <p:cBhvr additive="base">
                                        <p:cTn id="38" dur="500" fill="hold"/>
                                        <p:tgtEl>
                                          <p:spTgt spid="101397"/>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101379"/>
                                        </p:tgtEl>
                                        <p:attrNameLst>
                                          <p:attrName>style.visibility</p:attrName>
                                        </p:attrNameLst>
                                      </p:cBhvr>
                                      <p:to>
                                        <p:strVal val="visible"/>
                                      </p:to>
                                    </p:set>
                                    <p:anim calcmode="lin" valueType="num">
                                      <p:cBhvr additive="base">
                                        <p:cTn id="43" dur="500" fill="hold"/>
                                        <p:tgtEl>
                                          <p:spTgt spid="101379"/>
                                        </p:tgtEl>
                                        <p:attrNameLst>
                                          <p:attrName>ppt_x</p:attrName>
                                        </p:attrNameLst>
                                      </p:cBhvr>
                                      <p:tavLst>
                                        <p:tav tm="0">
                                          <p:val>
                                            <p:strVal val="1+#ppt_w/2"/>
                                          </p:val>
                                        </p:tav>
                                        <p:tav tm="100000">
                                          <p:val>
                                            <p:strVal val="#ppt_x"/>
                                          </p:val>
                                        </p:tav>
                                      </p:tavLst>
                                    </p:anim>
                                    <p:anim calcmode="lin" valueType="num">
                                      <p:cBhvr additive="base">
                                        <p:cTn id="44" dur="500" fill="hold"/>
                                        <p:tgtEl>
                                          <p:spTgt spid="101379"/>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1" fill="hold" nodeType="clickEffect">
                                  <p:stCondLst>
                                    <p:cond delay="0"/>
                                  </p:stCondLst>
                                  <p:childTnLst>
                                    <p:set>
                                      <p:cBhvr>
                                        <p:cTn id="48" dur="1" fill="hold">
                                          <p:stCondLst>
                                            <p:cond delay="0"/>
                                          </p:stCondLst>
                                        </p:cTn>
                                        <p:tgtEl>
                                          <p:spTgt spid="101404"/>
                                        </p:tgtEl>
                                        <p:attrNameLst>
                                          <p:attrName>style.visibility</p:attrName>
                                        </p:attrNameLst>
                                      </p:cBhvr>
                                      <p:to>
                                        <p:strVal val="visible"/>
                                      </p:to>
                                    </p:set>
                                    <p:anim calcmode="lin" valueType="num">
                                      <p:cBhvr additive="base">
                                        <p:cTn id="49" dur="500" fill="hold"/>
                                        <p:tgtEl>
                                          <p:spTgt spid="101404"/>
                                        </p:tgtEl>
                                        <p:attrNameLst>
                                          <p:attrName>ppt_x</p:attrName>
                                        </p:attrNameLst>
                                      </p:cBhvr>
                                      <p:tavLst>
                                        <p:tav tm="0">
                                          <p:val>
                                            <p:strVal val="#ppt_x"/>
                                          </p:val>
                                        </p:tav>
                                        <p:tav tm="100000">
                                          <p:val>
                                            <p:strVal val="#ppt_x"/>
                                          </p:val>
                                        </p:tav>
                                      </p:tavLst>
                                    </p:anim>
                                    <p:anim calcmode="lin" valueType="num">
                                      <p:cBhvr additive="base">
                                        <p:cTn id="50" dur="500" fill="hold"/>
                                        <p:tgtEl>
                                          <p:spTgt spid="101404"/>
                                        </p:tgtEl>
                                        <p:attrNameLst>
                                          <p:attrName>ppt_y</p:attrName>
                                        </p:attrNameLst>
                                      </p:cBhvr>
                                      <p:tavLst>
                                        <p:tav tm="0">
                                          <p:val>
                                            <p:strVal val="0-#ppt_h/2"/>
                                          </p:val>
                                        </p:tav>
                                        <p:tav tm="100000">
                                          <p:val>
                                            <p:strVal val="#ppt_y"/>
                                          </p:val>
                                        </p:tav>
                                      </p:tavLst>
                                    </p:anim>
                                  </p:childTnLst>
                                </p:cTn>
                              </p:par>
                              <p:par>
                                <p:cTn id="51" presetID="2" presetClass="entr" presetSubtype="1" fill="hold" grpId="0" nodeType="withEffect">
                                  <p:stCondLst>
                                    <p:cond delay="0"/>
                                  </p:stCondLst>
                                  <p:childTnLst>
                                    <p:set>
                                      <p:cBhvr>
                                        <p:cTn id="52" dur="1" fill="hold">
                                          <p:stCondLst>
                                            <p:cond delay="0"/>
                                          </p:stCondLst>
                                        </p:cTn>
                                        <p:tgtEl>
                                          <p:spTgt spid="101408"/>
                                        </p:tgtEl>
                                        <p:attrNameLst>
                                          <p:attrName>style.visibility</p:attrName>
                                        </p:attrNameLst>
                                      </p:cBhvr>
                                      <p:to>
                                        <p:strVal val="visible"/>
                                      </p:to>
                                    </p:set>
                                    <p:anim calcmode="lin" valueType="num">
                                      <p:cBhvr additive="base">
                                        <p:cTn id="53" dur="500" fill="hold"/>
                                        <p:tgtEl>
                                          <p:spTgt spid="101408"/>
                                        </p:tgtEl>
                                        <p:attrNameLst>
                                          <p:attrName>ppt_x</p:attrName>
                                        </p:attrNameLst>
                                      </p:cBhvr>
                                      <p:tavLst>
                                        <p:tav tm="0">
                                          <p:val>
                                            <p:strVal val="#ppt_x"/>
                                          </p:val>
                                        </p:tav>
                                        <p:tav tm="100000">
                                          <p:val>
                                            <p:strVal val="#ppt_x"/>
                                          </p:val>
                                        </p:tav>
                                      </p:tavLst>
                                    </p:anim>
                                    <p:anim calcmode="lin" valueType="num">
                                      <p:cBhvr additive="base">
                                        <p:cTn id="54" dur="500" fill="hold"/>
                                        <p:tgtEl>
                                          <p:spTgt spid="101408"/>
                                        </p:tgtEl>
                                        <p:attrNameLst>
                                          <p:attrName>ppt_y</p:attrName>
                                        </p:attrNameLst>
                                      </p:cBhvr>
                                      <p:tavLst>
                                        <p:tav tm="0">
                                          <p:val>
                                            <p:strVal val="0-#ppt_h/2"/>
                                          </p:val>
                                        </p:tav>
                                        <p:tav tm="100000">
                                          <p:val>
                                            <p:strVal val="#ppt_y"/>
                                          </p:val>
                                        </p:tav>
                                      </p:tavLst>
                                    </p:anim>
                                  </p:childTnLst>
                                </p:cTn>
                              </p:par>
                              <p:par>
                                <p:cTn id="55" presetID="2" presetClass="entr" presetSubtype="1" fill="hold" grpId="0" nodeType="withEffect">
                                  <p:stCondLst>
                                    <p:cond delay="0"/>
                                  </p:stCondLst>
                                  <p:childTnLst>
                                    <p:set>
                                      <p:cBhvr>
                                        <p:cTn id="56" dur="1" fill="hold">
                                          <p:stCondLst>
                                            <p:cond delay="0"/>
                                          </p:stCondLst>
                                        </p:cTn>
                                        <p:tgtEl>
                                          <p:spTgt spid="101409"/>
                                        </p:tgtEl>
                                        <p:attrNameLst>
                                          <p:attrName>style.visibility</p:attrName>
                                        </p:attrNameLst>
                                      </p:cBhvr>
                                      <p:to>
                                        <p:strVal val="visible"/>
                                      </p:to>
                                    </p:set>
                                    <p:anim calcmode="lin" valueType="num">
                                      <p:cBhvr additive="base">
                                        <p:cTn id="57" dur="500" fill="hold"/>
                                        <p:tgtEl>
                                          <p:spTgt spid="101409"/>
                                        </p:tgtEl>
                                        <p:attrNameLst>
                                          <p:attrName>ppt_x</p:attrName>
                                        </p:attrNameLst>
                                      </p:cBhvr>
                                      <p:tavLst>
                                        <p:tav tm="0">
                                          <p:val>
                                            <p:strVal val="#ppt_x"/>
                                          </p:val>
                                        </p:tav>
                                        <p:tav tm="100000">
                                          <p:val>
                                            <p:strVal val="#ppt_x"/>
                                          </p:val>
                                        </p:tav>
                                      </p:tavLst>
                                    </p:anim>
                                    <p:anim calcmode="lin" valueType="num">
                                      <p:cBhvr additive="base">
                                        <p:cTn id="58" dur="500" fill="hold"/>
                                        <p:tgtEl>
                                          <p:spTgt spid="101409"/>
                                        </p:tgtEl>
                                        <p:attrNameLst>
                                          <p:attrName>ppt_y</p:attrName>
                                        </p:attrNameLst>
                                      </p:cBhvr>
                                      <p:tavLst>
                                        <p:tav tm="0">
                                          <p:val>
                                            <p:strVal val="0-#ppt_h/2"/>
                                          </p:val>
                                        </p:tav>
                                        <p:tav tm="100000">
                                          <p:val>
                                            <p:strVal val="#ppt_y"/>
                                          </p:val>
                                        </p:tav>
                                      </p:tavLst>
                                    </p:anim>
                                  </p:childTnLst>
                                </p:cTn>
                              </p:par>
                              <p:par>
                                <p:cTn id="59" presetID="2" presetClass="entr" presetSubtype="1" fill="hold" grpId="0" nodeType="withEffect">
                                  <p:stCondLst>
                                    <p:cond delay="0"/>
                                  </p:stCondLst>
                                  <p:childTnLst>
                                    <p:set>
                                      <p:cBhvr>
                                        <p:cTn id="60" dur="1" fill="hold">
                                          <p:stCondLst>
                                            <p:cond delay="0"/>
                                          </p:stCondLst>
                                        </p:cTn>
                                        <p:tgtEl>
                                          <p:spTgt spid="101410"/>
                                        </p:tgtEl>
                                        <p:attrNameLst>
                                          <p:attrName>style.visibility</p:attrName>
                                        </p:attrNameLst>
                                      </p:cBhvr>
                                      <p:to>
                                        <p:strVal val="visible"/>
                                      </p:to>
                                    </p:set>
                                    <p:anim calcmode="lin" valueType="num">
                                      <p:cBhvr additive="base">
                                        <p:cTn id="61" dur="500" fill="hold"/>
                                        <p:tgtEl>
                                          <p:spTgt spid="101410"/>
                                        </p:tgtEl>
                                        <p:attrNameLst>
                                          <p:attrName>ppt_x</p:attrName>
                                        </p:attrNameLst>
                                      </p:cBhvr>
                                      <p:tavLst>
                                        <p:tav tm="0">
                                          <p:val>
                                            <p:strVal val="#ppt_x"/>
                                          </p:val>
                                        </p:tav>
                                        <p:tav tm="100000">
                                          <p:val>
                                            <p:strVal val="#ppt_x"/>
                                          </p:val>
                                        </p:tav>
                                      </p:tavLst>
                                    </p:anim>
                                    <p:anim calcmode="lin" valueType="num">
                                      <p:cBhvr additive="base">
                                        <p:cTn id="62" dur="500" fill="hold"/>
                                        <p:tgtEl>
                                          <p:spTgt spid="101410"/>
                                        </p:tgtEl>
                                        <p:attrNameLst>
                                          <p:attrName>ppt_y</p:attrName>
                                        </p:attrNameLst>
                                      </p:cBhvr>
                                      <p:tavLst>
                                        <p:tav tm="0">
                                          <p:val>
                                            <p:strVal val="0-#ppt_h/2"/>
                                          </p:val>
                                        </p:tav>
                                        <p:tav tm="100000">
                                          <p:val>
                                            <p:strVal val="#ppt_y"/>
                                          </p:val>
                                        </p:tav>
                                      </p:tavLst>
                                    </p:anim>
                                  </p:childTnLst>
                                </p:cTn>
                              </p:par>
                              <p:par>
                                <p:cTn id="63" presetID="2" presetClass="entr" presetSubtype="1" fill="hold" nodeType="withEffect">
                                  <p:stCondLst>
                                    <p:cond delay="0"/>
                                  </p:stCondLst>
                                  <p:childTnLst>
                                    <p:set>
                                      <p:cBhvr>
                                        <p:cTn id="64" dur="1" fill="hold">
                                          <p:stCondLst>
                                            <p:cond delay="0"/>
                                          </p:stCondLst>
                                        </p:cTn>
                                        <p:tgtEl>
                                          <p:spTgt spid="101405"/>
                                        </p:tgtEl>
                                        <p:attrNameLst>
                                          <p:attrName>style.visibility</p:attrName>
                                        </p:attrNameLst>
                                      </p:cBhvr>
                                      <p:to>
                                        <p:strVal val="visible"/>
                                      </p:to>
                                    </p:set>
                                    <p:anim calcmode="lin" valueType="num">
                                      <p:cBhvr additive="base">
                                        <p:cTn id="65" dur="500" fill="hold"/>
                                        <p:tgtEl>
                                          <p:spTgt spid="101405"/>
                                        </p:tgtEl>
                                        <p:attrNameLst>
                                          <p:attrName>ppt_x</p:attrName>
                                        </p:attrNameLst>
                                      </p:cBhvr>
                                      <p:tavLst>
                                        <p:tav tm="0">
                                          <p:val>
                                            <p:strVal val="#ppt_x"/>
                                          </p:val>
                                        </p:tav>
                                        <p:tav tm="100000">
                                          <p:val>
                                            <p:strVal val="#ppt_x"/>
                                          </p:val>
                                        </p:tav>
                                      </p:tavLst>
                                    </p:anim>
                                    <p:anim calcmode="lin" valueType="num">
                                      <p:cBhvr additive="base">
                                        <p:cTn id="66" dur="500" fill="hold"/>
                                        <p:tgtEl>
                                          <p:spTgt spid="101405"/>
                                        </p:tgtEl>
                                        <p:attrNameLst>
                                          <p:attrName>ppt_y</p:attrName>
                                        </p:attrNameLst>
                                      </p:cBhvr>
                                      <p:tavLst>
                                        <p:tav tm="0">
                                          <p:val>
                                            <p:strVal val="0-#ppt_h/2"/>
                                          </p:val>
                                        </p:tav>
                                        <p:tav tm="100000">
                                          <p:val>
                                            <p:strVal val="#ppt_y"/>
                                          </p:val>
                                        </p:tav>
                                      </p:tavLst>
                                    </p:anim>
                                  </p:childTnLst>
                                </p:cTn>
                              </p:par>
                              <p:par>
                                <p:cTn id="67" presetID="2" presetClass="entr" presetSubtype="1" fill="hold" nodeType="withEffect">
                                  <p:stCondLst>
                                    <p:cond delay="0"/>
                                  </p:stCondLst>
                                  <p:childTnLst>
                                    <p:set>
                                      <p:cBhvr>
                                        <p:cTn id="68" dur="1" fill="hold">
                                          <p:stCondLst>
                                            <p:cond delay="0"/>
                                          </p:stCondLst>
                                        </p:cTn>
                                        <p:tgtEl>
                                          <p:spTgt spid="101406"/>
                                        </p:tgtEl>
                                        <p:attrNameLst>
                                          <p:attrName>style.visibility</p:attrName>
                                        </p:attrNameLst>
                                      </p:cBhvr>
                                      <p:to>
                                        <p:strVal val="visible"/>
                                      </p:to>
                                    </p:set>
                                    <p:anim calcmode="lin" valueType="num">
                                      <p:cBhvr additive="base">
                                        <p:cTn id="69" dur="500" fill="hold"/>
                                        <p:tgtEl>
                                          <p:spTgt spid="101406"/>
                                        </p:tgtEl>
                                        <p:attrNameLst>
                                          <p:attrName>ppt_x</p:attrName>
                                        </p:attrNameLst>
                                      </p:cBhvr>
                                      <p:tavLst>
                                        <p:tav tm="0">
                                          <p:val>
                                            <p:strVal val="#ppt_x"/>
                                          </p:val>
                                        </p:tav>
                                        <p:tav tm="100000">
                                          <p:val>
                                            <p:strVal val="#ppt_x"/>
                                          </p:val>
                                        </p:tav>
                                      </p:tavLst>
                                    </p:anim>
                                    <p:anim calcmode="lin" valueType="num">
                                      <p:cBhvr additive="base">
                                        <p:cTn id="70" dur="500" fill="hold"/>
                                        <p:tgtEl>
                                          <p:spTgt spid="101406"/>
                                        </p:tgtEl>
                                        <p:attrNameLst>
                                          <p:attrName>ppt_y</p:attrName>
                                        </p:attrNameLst>
                                      </p:cBhvr>
                                      <p:tavLst>
                                        <p:tav tm="0">
                                          <p:val>
                                            <p:strVal val="0-#ppt_h/2"/>
                                          </p:val>
                                        </p:tav>
                                        <p:tav tm="100000">
                                          <p:val>
                                            <p:strVal val="#ppt_y"/>
                                          </p:val>
                                        </p:tav>
                                      </p:tavLst>
                                    </p:anim>
                                  </p:childTnLst>
                                </p:cTn>
                              </p:par>
                              <p:par>
                                <p:cTn id="71" presetID="2" presetClass="entr" presetSubtype="1" fill="hold" nodeType="withEffect">
                                  <p:stCondLst>
                                    <p:cond delay="0"/>
                                  </p:stCondLst>
                                  <p:childTnLst>
                                    <p:set>
                                      <p:cBhvr>
                                        <p:cTn id="72" dur="1" fill="hold">
                                          <p:stCondLst>
                                            <p:cond delay="0"/>
                                          </p:stCondLst>
                                        </p:cTn>
                                        <p:tgtEl>
                                          <p:spTgt spid="101407"/>
                                        </p:tgtEl>
                                        <p:attrNameLst>
                                          <p:attrName>style.visibility</p:attrName>
                                        </p:attrNameLst>
                                      </p:cBhvr>
                                      <p:to>
                                        <p:strVal val="visible"/>
                                      </p:to>
                                    </p:set>
                                    <p:anim calcmode="lin" valueType="num">
                                      <p:cBhvr additive="base">
                                        <p:cTn id="73" dur="500" fill="hold"/>
                                        <p:tgtEl>
                                          <p:spTgt spid="101407"/>
                                        </p:tgtEl>
                                        <p:attrNameLst>
                                          <p:attrName>ppt_x</p:attrName>
                                        </p:attrNameLst>
                                      </p:cBhvr>
                                      <p:tavLst>
                                        <p:tav tm="0">
                                          <p:val>
                                            <p:strVal val="#ppt_x"/>
                                          </p:val>
                                        </p:tav>
                                        <p:tav tm="100000">
                                          <p:val>
                                            <p:strVal val="#ppt_x"/>
                                          </p:val>
                                        </p:tav>
                                      </p:tavLst>
                                    </p:anim>
                                    <p:anim calcmode="lin" valueType="num">
                                      <p:cBhvr additive="base">
                                        <p:cTn id="74" dur="500" fill="hold"/>
                                        <p:tgtEl>
                                          <p:spTgt spid="101407"/>
                                        </p:tgtEl>
                                        <p:attrNameLst>
                                          <p:attrName>ppt_y</p:attrName>
                                        </p:attrNameLst>
                                      </p:cBhvr>
                                      <p:tavLst>
                                        <p:tav tm="0">
                                          <p:val>
                                            <p:strVal val="0-#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2" fill="hold" grpId="0" nodeType="clickEffect">
                                  <p:stCondLst>
                                    <p:cond delay="0"/>
                                  </p:stCondLst>
                                  <p:childTnLst>
                                    <p:set>
                                      <p:cBhvr>
                                        <p:cTn id="78" dur="1" fill="hold">
                                          <p:stCondLst>
                                            <p:cond delay="0"/>
                                          </p:stCondLst>
                                        </p:cTn>
                                        <p:tgtEl>
                                          <p:spTgt spid="101380"/>
                                        </p:tgtEl>
                                        <p:attrNameLst>
                                          <p:attrName>style.visibility</p:attrName>
                                        </p:attrNameLst>
                                      </p:cBhvr>
                                      <p:to>
                                        <p:strVal val="visible"/>
                                      </p:to>
                                    </p:set>
                                    <p:anim calcmode="lin" valueType="num">
                                      <p:cBhvr additive="base">
                                        <p:cTn id="79" dur="500" fill="hold"/>
                                        <p:tgtEl>
                                          <p:spTgt spid="101380"/>
                                        </p:tgtEl>
                                        <p:attrNameLst>
                                          <p:attrName>ppt_x</p:attrName>
                                        </p:attrNameLst>
                                      </p:cBhvr>
                                      <p:tavLst>
                                        <p:tav tm="0">
                                          <p:val>
                                            <p:strVal val="1+#ppt_w/2"/>
                                          </p:val>
                                        </p:tav>
                                        <p:tav tm="100000">
                                          <p:val>
                                            <p:strVal val="#ppt_x"/>
                                          </p:val>
                                        </p:tav>
                                      </p:tavLst>
                                    </p:anim>
                                    <p:anim calcmode="lin" valueType="num">
                                      <p:cBhvr additive="base">
                                        <p:cTn id="80" dur="500" fill="hold"/>
                                        <p:tgtEl>
                                          <p:spTgt spid="101380"/>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1" fill="hold" nodeType="clickEffect">
                                  <p:stCondLst>
                                    <p:cond delay="0"/>
                                  </p:stCondLst>
                                  <p:childTnLst>
                                    <p:set>
                                      <p:cBhvr>
                                        <p:cTn id="84" dur="1" fill="hold">
                                          <p:stCondLst>
                                            <p:cond delay="0"/>
                                          </p:stCondLst>
                                        </p:cTn>
                                        <p:tgtEl>
                                          <p:spTgt spid="51"/>
                                        </p:tgtEl>
                                        <p:attrNameLst>
                                          <p:attrName>style.visibility</p:attrName>
                                        </p:attrNameLst>
                                      </p:cBhvr>
                                      <p:to>
                                        <p:strVal val="visible"/>
                                      </p:to>
                                    </p:set>
                                    <p:anim calcmode="lin" valueType="num">
                                      <p:cBhvr additive="base">
                                        <p:cTn id="85" dur="500" fill="hold"/>
                                        <p:tgtEl>
                                          <p:spTgt spid="51"/>
                                        </p:tgtEl>
                                        <p:attrNameLst>
                                          <p:attrName>ppt_x</p:attrName>
                                        </p:attrNameLst>
                                      </p:cBhvr>
                                      <p:tavLst>
                                        <p:tav tm="0">
                                          <p:val>
                                            <p:strVal val="#ppt_x"/>
                                          </p:val>
                                        </p:tav>
                                        <p:tav tm="100000">
                                          <p:val>
                                            <p:strVal val="#ppt_x"/>
                                          </p:val>
                                        </p:tav>
                                      </p:tavLst>
                                    </p:anim>
                                    <p:anim calcmode="lin" valueType="num">
                                      <p:cBhvr additive="base">
                                        <p:cTn id="86" dur="500" fill="hold"/>
                                        <p:tgtEl>
                                          <p:spTgt spid="51"/>
                                        </p:tgtEl>
                                        <p:attrNameLst>
                                          <p:attrName>ppt_y</p:attrName>
                                        </p:attrNameLst>
                                      </p:cBhvr>
                                      <p:tavLst>
                                        <p:tav tm="0">
                                          <p:val>
                                            <p:strVal val="0-#ppt_h/2"/>
                                          </p:val>
                                        </p:tav>
                                        <p:tav tm="100000">
                                          <p:val>
                                            <p:strVal val="#ppt_y"/>
                                          </p:val>
                                        </p:tav>
                                      </p:tavLst>
                                    </p:anim>
                                  </p:childTnLst>
                                </p:cTn>
                              </p:par>
                              <p:par>
                                <p:cTn id="87" presetID="2" presetClass="entr" presetSubtype="1" fill="hold" grpId="0" nodeType="withEffect">
                                  <p:stCondLst>
                                    <p:cond delay="0"/>
                                  </p:stCondLst>
                                  <p:childTnLst>
                                    <p:set>
                                      <p:cBhvr>
                                        <p:cTn id="88" dur="1" fill="hold">
                                          <p:stCondLst>
                                            <p:cond delay="0"/>
                                          </p:stCondLst>
                                        </p:cTn>
                                        <p:tgtEl>
                                          <p:spTgt spid="101413"/>
                                        </p:tgtEl>
                                        <p:attrNameLst>
                                          <p:attrName>style.visibility</p:attrName>
                                        </p:attrNameLst>
                                      </p:cBhvr>
                                      <p:to>
                                        <p:strVal val="visible"/>
                                      </p:to>
                                    </p:set>
                                    <p:anim calcmode="lin" valueType="num">
                                      <p:cBhvr additive="base">
                                        <p:cTn id="89" dur="500" fill="hold"/>
                                        <p:tgtEl>
                                          <p:spTgt spid="101413"/>
                                        </p:tgtEl>
                                        <p:attrNameLst>
                                          <p:attrName>ppt_x</p:attrName>
                                        </p:attrNameLst>
                                      </p:cBhvr>
                                      <p:tavLst>
                                        <p:tav tm="0">
                                          <p:val>
                                            <p:strVal val="#ppt_x"/>
                                          </p:val>
                                        </p:tav>
                                        <p:tav tm="100000">
                                          <p:val>
                                            <p:strVal val="#ppt_x"/>
                                          </p:val>
                                        </p:tav>
                                      </p:tavLst>
                                    </p:anim>
                                    <p:anim calcmode="lin" valueType="num">
                                      <p:cBhvr additive="base">
                                        <p:cTn id="90" dur="500" fill="hold"/>
                                        <p:tgtEl>
                                          <p:spTgt spid="101413"/>
                                        </p:tgtEl>
                                        <p:attrNameLst>
                                          <p:attrName>ppt_y</p:attrName>
                                        </p:attrNameLst>
                                      </p:cBhvr>
                                      <p:tavLst>
                                        <p:tav tm="0">
                                          <p:val>
                                            <p:strVal val="0-#ppt_h/2"/>
                                          </p:val>
                                        </p:tav>
                                        <p:tav tm="100000">
                                          <p:val>
                                            <p:strVal val="#ppt_y"/>
                                          </p:val>
                                        </p:tav>
                                      </p:tavLst>
                                    </p:anim>
                                  </p:childTnLst>
                                </p:cTn>
                              </p:par>
                              <p:par>
                                <p:cTn id="91" presetID="2" presetClass="entr" presetSubtype="1" fill="hold" nodeType="withEffect">
                                  <p:stCondLst>
                                    <p:cond delay="0"/>
                                  </p:stCondLst>
                                  <p:childTnLst>
                                    <p:set>
                                      <p:cBhvr>
                                        <p:cTn id="92" dur="1" fill="hold">
                                          <p:stCondLst>
                                            <p:cond delay="0"/>
                                          </p:stCondLst>
                                        </p:cTn>
                                        <p:tgtEl>
                                          <p:spTgt spid="101411"/>
                                        </p:tgtEl>
                                        <p:attrNameLst>
                                          <p:attrName>style.visibility</p:attrName>
                                        </p:attrNameLst>
                                      </p:cBhvr>
                                      <p:to>
                                        <p:strVal val="visible"/>
                                      </p:to>
                                    </p:set>
                                    <p:anim calcmode="lin" valueType="num">
                                      <p:cBhvr additive="base">
                                        <p:cTn id="93" dur="500" fill="hold"/>
                                        <p:tgtEl>
                                          <p:spTgt spid="101411"/>
                                        </p:tgtEl>
                                        <p:attrNameLst>
                                          <p:attrName>ppt_x</p:attrName>
                                        </p:attrNameLst>
                                      </p:cBhvr>
                                      <p:tavLst>
                                        <p:tav tm="0">
                                          <p:val>
                                            <p:strVal val="#ppt_x"/>
                                          </p:val>
                                        </p:tav>
                                        <p:tav tm="100000">
                                          <p:val>
                                            <p:strVal val="#ppt_x"/>
                                          </p:val>
                                        </p:tav>
                                      </p:tavLst>
                                    </p:anim>
                                    <p:anim calcmode="lin" valueType="num">
                                      <p:cBhvr additive="base">
                                        <p:cTn id="94" dur="500" fill="hold"/>
                                        <p:tgtEl>
                                          <p:spTgt spid="101411"/>
                                        </p:tgtEl>
                                        <p:attrNameLst>
                                          <p:attrName>ppt_y</p:attrName>
                                        </p:attrNameLst>
                                      </p:cBhvr>
                                      <p:tavLst>
                                        <p:tav tm="0">
                                          <p:val>
                                            <p:strVal val="0-#ppt_h/2"/>
                                          </p:val>
                                        </p:tav>
                                        <p:tav tm="100000">
                                          <p:val>
                                            <p:strVal val="#ppt_y"/>
                                          </p:val>
                                        </p:tav>
                                      </p:tavLst>
                                    </p:anim>
                                  </p:childTnLst>
                                </p:cTn>
                              </p:par>
                              <p:par>
                                <p:cTn id="95" presetID="2" presetClass="entr" presetSubtype="1" fill="hold" grpId="0" nodeType="withEffect">
                                  <p:stCondLst>
                                    <p:cond delay="0"/>
                                  </p:stCondLst>
                                  <p:childTnLst>
                                    <p:set>
                                      <p:cBhvr>
                                        <p:cTn id="96" dur="1" fill="hold">
                                          <p:stCondLst>
                                            <p:cond delay="0"/>
                                          </p:stCondLst>
                                        </p:cTn>
                                        <p:tgtEl>
                                          <p:spTgt spid="101414"/>
                                        </p:tgtEl>
                                        <p:attrNameLst>
                                          <p:attrName>style.visibility</p:attrName>
                                        </p:attrNameLst>
                                      </p:cBhvr>
                                      <p:to>
                                        <p:strVal val="visible"/>
                                      </p:to>
                                    </p:set>
                                    <p:anim calcmode="lin" valueType="num">
                                      <p:cBhvr additive="base">
                                        <p:cTn id="97" dur="500" fill="hold"/>
                                        <p:tgtEl>
                                          <p:spTgt spid="101414"/>
                                        </p:tgtEl>
                                        <p:attrNameLst>
                                          <p:attrName>ppt_x</p:attrName>
                                        </p:attrNameLst>
                                      </p:cBhvr>
                                      <p:tavLst>
                                        <p:tav tm="0">
                                          <p:val>
                                            <p:strVal val="#ppt_x"/>
                                          </p:val>
                                        </p:tav>
                                        <p:tav tm="100000">
                                          <p:val>
                                            <p:strVal val="#ppt_x"/>
                                          </p:val>
                                        </p:tav>
                                      </p:tavLst>
                                    </p:anim>
                                    <p:anim calcmode="lin" valueType="num">
                                      <p:cBhvr additive="base">
                                        <p:cTn id="98" dur="500" fill="hold"/>
                                        <p:tgtEl>
                                          <p:spTgt spid="101414"/>
                                        </p:tgtEl>
                                        <p:attrNameLst>
                                          <p:attrName>ppt_y</p:attrName>
                                        </p:attrNameLst>
                                      </p:cBhvr>
                                      <p:tavLst>
                                        <p:tav tm="0">
                                          <p:val>
                                            <p:strVal val="0-#ppt_h/2"/>
                                          </p:val>
                                        </p:tav>
                                        <p:tav tm="100000">
                                          <p:val>
                                            <p:strVal val="#ppt_y"/>
                                          </p:val>
                                        </p:tav>
                                      </p:tavLst>
                                    </p:anim>
                                  </p:childTnLst>
                                </p:cTn>
                              </p:par>
                              <p:par>
                                <p:cTn id="99" presetID="2" presetClass="entr" presetSubtype="1" fill="hold" nodeType="withEffect">
                                  <p:stCondLst>
                                    <p:cond delay="0"/>
                                  </p:stCondLst>
                                  <p:childTnLst>
                                    <p:set>
                                      <p:cBhvr>
                                        <p:cTn id="100" dur="1" fill="hold">
                                          <p:stCondLst>
                                            <p:cond delay="0"/>
                                          </p:stCondLst>
                                        </p:cTn>
                                        <p:tgtEl>
                                          <p:spTgt spid="101412"/>
                                        </p:tgtEl>
                                        <p:attrNameLst>
                                          <p:attrName>style.visibility</p:attrName>
                                        </p:attrNameLst>
                                      </p:cBhvr>
                                      <p:to>
                                        <p:strVal val="visible"/>
                                      </p:to>
                                    </p:set>
                                    <p:anim calcmode="lin" valueType="num">
                                      <p:cBhvr additive="base">
                                        <p:cTn id="101" dur="500" fill="hold"/>
                                        <p:tgtEl>
                                          <p:spTgt spid="101412"/>
                                        </p:tgtEl>
                                        <p:attrNameLst>
                                          <p:attrName>ppt_x</p:attrName>
                                        </p:attrNameLst>
                                      </p:cBhvr>
                                      <p:tavLst>
                                        <p:tav tm="0">
                                          <p:val>
                                            <p:strVal val="#ppt_x"/>
                                          </p:val>
                                        </p:tav>
                                        <p:tav tm="100000">
                                          <p:val>
                                            <p:strVal val="#ppt_x"/>
                                          </p:val>
                                        </p:tav>
                                      </p:tavLst>
                                    </p:anim>
                                    <p:anim calcmode="lin" valueType="num">
                                      <p:cBhvr additive="base">
                                        <p:cTn id="102" dur="500" fill="hold"/>
                                        <p:tgtEl>
                                          <p:spTgt spid="101412"/>
                                        </p:tgtEl>
                                        <p:attrNameLst>
                                          <p:attrName>ppt_y</p:attrName>
                                        </p:attrNameLst>
                                      </p:cBhvr>
                                      <p:tavLst>
                                        <p:tav tm="0">
                                          <p:val>
                                            <p:strVal val="0-#ppt_h/2"/>
                                          </p:val>
                                        </p:tav>
                                        <p:tav tm="100000">
                                          <p:val>
                                            <p:strVal val="#ppt_y"/>
                                          </p:val>
                                        </p:tav>
                                      </p:tavLst>
                                    </p:anim>
                                  </p:childTnLst>
                                </p:cTn>
                              </p:par>
                              <p:par>
                                <p:cTn id="103" presetID="2" presetClass="entr" presetSubtype="1" fill="hold" grpId="0" nodeType="withEffect">
                                  <p:stCondLst>
                                    <p:cond delay="0"/>
                                  </p:stCondLst>
                                  <p:childTnLst>
                                    <p:set>
                                      <p:cBhvr>
                                        <p:cTn id="104" dur="1" fill="hold">
                                          <p:stCondLst>
                                            <p:cond delay="0"/>
                                          </p:stCondLst>
                                        </p:cTn>
                                        <p:tgtEl>
                                          <p:spTgt spid="101415"/>
                                        </p:tgtEl>
                                        <p:attrNameLst>
                                          <p:attrName>style.visibility</p:attrName>
                                        </p:attrNameLst>
                                      </p:cBhvr>
                                      <p:to>
                                        <p:strVal val="visible"/>
                                      </p:to>
                                    </p:set>
                                    <p:anim calcmode="lin" valueType="num">
                                      <p:cBhvr additive="base">
                                        <p:cTn id="105" dur="500" fill="hold"/>
                                        <p:tgtEl>
                                          <p:spTgt spid="101415"/>
                                        </p:tgtEl>
                                        <p:attrNameLst>
                                          <p:attrName>ppt_x</p:attrName>
                                        </p:attrNameLst>
                                      </p:cBhvr>
                                      <p:tavLst>
                                        <p:tav tm="0">
                                          <p:val>
                                            <p:strVal val="#ppt_x"/>
                                          </p:val>
                                        </p:tav>
                                        <p:tav tm="100000">
                                          <p:val>
                                            <p:strVal val="#ppt_x"/>
                                          </p:val>
                                        </p:tav>
                                      </p:tavLst>
                                    </p:anim>
                                    <p:anim calcmode="lin" valueType="num">
                                      <p:cBhvr additive="base">
                                        <p:cTn id="106" dur="500" fill="hold"/>
                                        <p:tgtEl>
                                          <p:spTgt spid="101415"/>
                                        </p:tgtEl>
                                        <p:attrNameLst>
                                          <p:attrName>ppt_y</p:attrName>
                                        </p:attrNameLst>
                                      </p:cBhvr>
                                      <p:tavLst>
                                        <p:tav tm="0">
                                          <p:val>
                                            <p:strVal val="0-#ppt_h/2"/>
                                          </p:val>
                                        </p:tav>
                                        <p:tav tm="100000">
                                          <p:val>
                                            <p:strVal val="#ppt_y"/>
                                          </p:val>
                                        </p:tav>
                                      </p:tavLst>
                                    </p:anim>
                                  </p:childTnLst>
                                </p:cTn>
                              </p:par>
                              <p:par>
                                <p:cTn id="107" presetID="2" presetClass="entr" presetSubtype="1" fill="hold" nodeType="withEffect">
                                  <p:stCondLst>
                                    <p:cond delay="0"/>
                                  </p:stCondLst>
                                  <p:childTnLst>
                                    <p:set>
                                      <p:cBhvr>
                                        <p:cTn id="108" dur="1" fill="hold">
                                          <p:stCondLst>
                                            <p:cond delay="0"/>
                                          </p:stCondLst>
                                        </p:cTn>
                                        <p:tgtEl>
                                          <p:spTgt spid="50"/>
                                        </p:tgtEl>
                                        <p:attrNameLst>
                                          <p:attrName>style.visibility</p:attrName>
                                        </p:attrNameLst>
                                      </p:cBhvr>
                                      <p:to>
                                        <p:strVal val="visible"/>
                                      </p:to>
                                    </p:set>
                                    <p:anim calcmode="lin" valueType="num">
                                      <p:cBhvr additive="base">
                                        <p:cTn id="109" dur="500" fill="hold"/>
                                        <p:tgtEl>
                                          <p:spTgt spid="50"/>
                                        </p:tgtEl>
                                        <p:attrNameLst>
                                          <p:attrName>ppt_x</p:attrName>
                                        </p:attrNameLst>
                                      </p:cBhvr>
                                      <p:tavLst>
                                        <p:tav tm="0">
                                          <p:val>
                                            <p:strVal val="#ppt_x"/>
                                          </p:val>
                                        </p:tav>
                                        <p:tav tm="100000">
                                          <p:val>
                                            <p:strVal val="#ppt_x"/>
                                          </p:val>
                                        </p:tav>
                                      </p:tavLst>
                                    </p:anim>
                                    <p:anim calcmode="lin" valueType="num">
                                      <p:cBhvr additive="base">
                                        <p:cTn id="110"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2" fill="hold" grpId="0" nodeType="clickEffect">
                                  <p:stCondLst>
                                    <p:cond delay="0"/>
                                  </p:stCondLst>
                                  <p:childTnLst>
                                    <p:set>
                                      <p:cBhvr>
                                        <p:cTn id="114" dur="1" fill="hold">
                                          <p:stCondLst>
                                            <p:cond delay="0"/>
                                          </p:stCondLst>
                                        </p:cTn>
                                        <p:tgtEl>
                                          <p:spTgt spid="101381"/>
                                        </p:tgtEl>
                                        <p:attrNameLst>
                                          <p:attrName>style.visibility</p:attrName>
                                        </p:attrNameLst>
                                      </p:cBhvr>
                                      <p:to>
                                        <p:strVal val="visible"/>
                                      </p:to>
                                    </p:set>
                                    <p:anim calcmode="lin" valueType="num">
                                      <p:cBhvr additive="base">
                                        <p:cTn id="115" dur="500" fill="hold"/>
                                        <p:tgtEl>
                                          <p:spTgt spid="101381"/>
                                        </p:tgtEl>
                                        <p:attrNameLst>
                                          <p:attrName>ppt_x</p:attrName>
                                        </p:attrNameLst>
                                      </p:cBhvr>
                                      <p:tavLst>
                                        <p:tav tm="0">
                                          <p:val>
                                            <p:strVal val="1+#ppt_w/2"/>
                                          </p:val>
                                        </p:tav>
                                        <p:tav tm="100000">
                                          <p:val>
                                            <p:strVal val="#ppt_x"/>
                                          </p:val>
                                        </p:tav>
                                      </p:tavLst>
                                    </p:anim>
                                    <p:anim calcmode="lin" valueType="num">
                                      <p:cBhvr additive="base">
                                        <p:cTn id="116" dur="500" fill="hold"/>
                                        <p:tgtEl>
                                          <p:spTgt spid="101381"/>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2" fill="hold" grpId="0" nodeType="clickEffect">
                                  <p:stCondLst>
                                    <p:cond delay="0"/>
                                  </p:stCondLst>
                                  <p:childTnLst>
                                    <p:set>
                                      <p:cBhvr>
                                        <p:cTn id="120" dur="1" fill="hold">
                                          <p:stCondLst>
                                            <p:cond delay="0"/>
                                          </p:stCondLst>
                                        </p:cTn>
                                        <p:tgtEl>
                                          <p:spTgt spid="101382"/>
                                        </p:tgtEl>
                                        <p:attrNameLst>
                                          <p:attrName>style.visibility</p:attrName>
                                        </p:attrNameLst>
                                      </p:cBhvr>
                                      <p:to>
                                        <p:strVal val="visible"/>
                                      </p:to>
                                    </p:set>
                                    <p:anim calcmode="lin" valueType="num">
                                      <p:cBhvr additive="base">
                                        <p:cTn id="121" dur="500" fill="hold"/>
                                        <p:tgtEl>
                                          <p:spTgt spid="101382"/>
                                        </p:tgtEl>
                                        <p:attrNameLst>
                                          <p:attrName>ppt_x</p:attrName>
                                        </p:attrNameLst>
                                      </p:cBhvr>
                                      <p:tavLst>
                                        <p:tav tm="0">
                                          <p:val>
                                            <p:strVal val="1+#ppt_w/2"/>
                                          </p:val>
                                        </p:tav>
                                        <p:tav tm="100000">
                                          <p:val>
                                            <p:strVal val="#ppt_x"/>
                                          </p:val>
                                        </p:tav>
                                      </p:tavLst>
                                    </p:anim>
                                    <p:anim calcmode="lin" valueType="num">
                                      <p:cBhvr additive="base">
                                        <p:cTn id="122" dur="500" fill="hold"/>
                                        <p:tgtEl>
                                          <p:spTgt spid="101382"/>
                                        </p:tgtEl>
                                        <p:attrNameLst>
                                          <p:attrName>ppt_y</p:attrName>
                                        </p:attrNameLst>
                                      </p:cBhvr>
                                      <p:tavLst>
                                        <p:tav tm="0">
                                          <p:val>
                                            <p:strVal val="#ppt_y"/>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2" fill="hold" grpId="0" nodeType="clickEffect">
                                  <p:stCondLst>
                                    <p:cond delay="0"/>
                                  </p:stCondLst>
                                  <p:childTnLst>
                                    <p:set>
                                      <p:cBhvr>
                                        <p:cTn id="126" dur="1" fill="hold">
                                          <p:stCondLst>
                                            <p:cond delay="0"/>
                                          </p:stCondLst>
                                        </p:cTn>
                                        <p:tgtEl>
                                          <p:spTgt spid="101383"/>
                                        </p:tgtEl>
                                        <p:attrNameLst>
                                          <p:attrName>style.visibility</p:attrName>
                                        </p:attrNameLst>
                                      </p:cBhvr>
                                      <p:to>
                                        <p:strVal val="visible"/>
                                      </p:to>
                                    </p:set>
                                    <p:anim calcmode="lin" valueType="num">
                                      <p:cBhvr additive="base">
                                        <p:cTn id="127" dur="500" fill="hold"/>
                                        <p:tgtEl>
                                          <p:spTgt spid="101383"/>
                                        </p:tgtEl>
                                        <p:attrNameLst>
                                          <p:attrName>ppt_x</p:attrName>
                                        </p:attrNameLst>
                                      </p:cBhvr>
                                      <p:tavLst>
                                        <p:tav tm="0">
                                          <p:val>
                                            <p:strVal val="1+#ppt_w/2"/>
                                          </p:val>
                                        </p:tav>
                                        <p:tav tm="100000">
                                          <p:val>
                                            <p:strVal val="#ppt_x"/>
                                          </p:val>
                                        </p:tav>
                                      </p:tavLst>
                                    </p:anim>
                                    <p:anim calcmode="lin" valueType="num">
                                      <p:cBhvr additive="base">
                                        <p:cTn id="128" dur="500" fill="hold"/>
                                        <p:tgtEl>
                                          <p:spTgt spid="101383"/>
                                        </p:tgtEl>
                                        <p:attrNameLst>
                                          <p:attrName>ppt_y</p:attrName>
                                        </p:attrNameLst>
                                      </p:cBhvr>
                                      <p:tavLst>
                                        <p:tav tm="0">
                                          <p:val>
                                            <p:strVal val="#ppt_y"/>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2" fill="hold" grpId="0" nodeType="clickEffect">
                                  <p:stCondLst>
                                    <p:cond delay="0"/>
                                  </p:stCondLst>
                                  <p:childTnLst>
                                    <p:set>
                                      <p:cBhvr>
                                        <p:cTn id="132" dur="1" fill="hold">
                                          <p:stCondLst>
                                            <p:cond delay="0"/>
                                          </p:stCondLst>
                                        </p:cTn>
                                        <p:tgtEl>
                                          <p:spTgt spid="101384"/>
                                        </p:tgtEl>
                                        <p:attrNameLst>
                                          <p:attrName>style.visibility</p:attrName>
                                        </p:attrNameLst>
                                      </p:cBhvr>
                                      <p:to>
                                        <p:strVal val="visible"/>
                                      </p:to>
                                    </p:set>
                                    <p:anim calcmode="lin" valueType="num">
                                      <p:cBhvr additive="base">
                                        <p:cTn id="133" dur="500" fill="hold"/>
                                        <p:tgtEl>
                                          <p:spTgt spid="101384"/>
                                        </p:tgtEl>
                                        <p:attrNameLst>
                                          <p:attrName>ppt_x</p:attrName>
                                        </p:attrNameLst>
                                      </p:cBhvr>
                                      <p:tavLst>
                                        <p:tav tm="0">
                                          <p:val>
                                            <p:strVal val="1+#ppt_w/2"/>
                                          </p:val>
                                        </p:tav>
                                        <p:tav tm="100000">
                                          <p:val>
                                            <p:strVal val="#ppt_x"/>
                                          </p:val>
                                        </p:tav>
                                      </p:tavLst>
                                    </p:anim>
                                    <p:anim calcmode="lin" valueType="num">
                                      <p:cBhvr additive="base">
                                        <p:cTn id="134" dur="500" fill="hold"/>
                                        <p:tgtEl>
                                          <p:spTgt spid="101384"/>
                                        </p:tgtEl>
                                        <p:attrNameLst>
                                          <p:attrName>ppt_y</p:attrName>
                                        </p:attrNameLst>
                                      </p:cBhvr>
                                      <p:tavLst>
                                        <p:tav tm="0">
                                          <p:val>
                                            <p:strVal val="#ppt_y"/>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2" fill="hold" grpId="0" nodeType="clickEffect">
                                  <p:stCondLst>
                                    <p:cond delay="0"/>
                                  </p:stCondLst>
                                  <p:childTnLst>
                                    <p:set>
                                      <p:cBhvr>
                                        <p:cTn id="138" dur="1" fill="hold">
                                          <p:stCondLst>
                                            <p:cond delay="0"/>
                                          </p:stCondLst>
                                        </p:cTn>
                                        <p:tgtEl>
                                          <p:spTgt spid="101385"/>
                                        </p:tgtEl>
                                        <p:attrNameLst>
                                          <p:attrName>style.visibility</p:attrName>
                                        </p:attrNameLst>
                                      </p:cBhvr>
                                      <p:to>
                                        <p:strVal val="visible"/>
                                      </p:to>
                                    </p:set>
                                    <p:anim calcmode="lin" valueType="num">
                                      <p:cBhvr additive="base">
                                        <p:cTn id="139" dur="500" fill="hold"/>
                                        <p:tgtEl>
                                          <p:spTgt spid="101385"/>
                                        </p:tgtEl>
                                        <p:attrNameLst>
                                          <p:attrName>ppt_x</p:attrName>
                                        </p:attrNameLst>
                                      </p:cBhvr>
                                      <p:tavLst>
                                        <p:tav tm="0">
                                          <p:val>
                                            <p:strVal val="1+#ppt_w/2"/>
                                          </p:val>
                                        </p:tav>
                                        <p:tav tm="100000">
                                          <p:val>
                                            <p:strVal val="#ppt_x"/>
                                          </p:val>
                                        </p:tav>
                                      </p:tavLst>
                                    </p:anim>
                                    <p:anim calcmode="lin" valueType="num">
                                      <p:cBhvr additive="base">
                                        <p:cTn id="140" dur="500" fill="hold"/>
                                        <p:tgtEl>
                                          <p:spTgt spid="101385"/>
                                        </p:tgtEl>
                                        <p:attrNameLst>
                                          <p:attrName>ppt_y</p:attrName>
                                        </p:attrNameLst>
                                      </p:cBhvr>
                                      <p:tavLst>
                                        <p:tav tm="0">
                                          <p:val>
                                            <p:strVal val="#ppt_y"/>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2" fill="hold" grpId="0" nodeType="clickEffect">
                                  <p:stCondLst>
                                    <p:cond delay="0"/>
                                  </p:stCondLst>
                                  <p:childTnLst>
                                    <p:set>
                                      <p:cBhvr>
                                        <p:cTn id="144" dur="1" fill="hold">
                                          <p:stCondLst>
                                            <p:cond delay="0"/>
                                          </p:stCondLst>
                                        </p:cTn>
                                        <p:tgtEl>
                                          <p:spTgt spid="101417"/>
                                        </p:tgtEl>
                                        <p:attrNameLst>
                                          <p:attrName>style.visibility</p:attrName>
                                        </p:attrNameLst>
                                      </p:cBhvr>
                                      <p:to>
                                        <p:strVal val="visible"/>
                                      </p:to>
                                    </p:set>
                                    <p:anim calcmode="lin" valueType="num">
                                      <p:cBhvr additive="base">
                                        <p:cTn id="145" dur="500" fill="hold"/>
                                        <p:tgtEl>
                                          <p:spTgt spid="101417"/>
                                        </p:tgtEl>
                                        <p:attrNameLst>
                                          <p:attrName>ppt_x</p:attrName>
                                        </p:attrNameLst>
                                      </p:cBhvr>
                                      <p:tavLst>
                                        <p:tav tm="0">
                                          <p:val>
                                            <p:strVal val="1+#ppt_w/2"/>
                                          </p:val>
                                        </p:tav>
                                        <p:tav tm="100000">
                                          <p:val>
                                            <p:strVal val="#ppt_x"/>
                                          </p:val>
                                        </p:tav>
                                      </p:tavLst>
                                    </p:anim>
                                    <p:anim calcmode="lin" valueType="num">
                                      <p:cBhvr additive="base">
                                        <p:cTn id="146" dur="500" fill="hold"/>
                                        <p:tgtEl>
                                          <p:spTgt spid="101417"/>
                                        </p:tgtEl>
                                        <p:attrNameLst>
                                          <p:attrName>ppt_y</p:attrName>
                                        </p:attrNameLst>
                                      </p:cBhvr>
                                      <p:tavLst>
                                        <p:tav tm="0">
                                          <p:val>
                                            <p:strVal val="#ppt_y"/>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1" fill="hold" nodeType="clickEffect">
                                  <p:stCondLst>
                                    <p:cond delay="0"/>
                                  </p:stCondLst>
                                  <p:childTnLst>
                                    <p:set>
                                      <p:cBhvr>
                                        <p:cTn id="150" dur="1" fill="hold">
                                          <p:stCondLst>
                                            <p:cond delay="0"/>
                                          </p:stCondLst>
                                        </p:cTn>
                                        <p:tgtEl>
                                          <p:spTgt spid="101391"/>
                                        </p:tgtEl>
                                        <p:attrNameLst>
                                          <p:attrName>style.visibility</p:attrName>
                                        </p:attrNameLst>
                                      </p:cBhvr>
                                      <p:to>
                                        <p:strVal val="visible"/>
                                      </p:to>
                                    </p:set>
                                    <p:anim calcmode="lin" valueType="num">
                                      <p:cBhvr additive="base">
                                        <p:cTn id="151" dur="500" fill="hold"/>
                                        <p:tgtEl>
                                          <p:spTgt spid="101391"/>
                                        </p:tgtEl>
                                        <p:attrNameLst>
                                          <p:attrName>ppt_x</p:attrName>
                                        </p:attrNameLst>
                                      </p:cBhvr>
                                      <p:tavLst>
                                        <p:tav tm="0">
                                          <p:val>
                                            <p:strVal val="#ppt_x"/>
                                          </p:val>
                                        </p:tav>
                                        <p:tav tm="100000">
                                          <p:val>
                                            <p:strVal val="#ppt_x"/>
                                          </p:val>
                                        </p:tav>
                                      </p:tavLst>
                                    </p:anim>
                                    <p:anim calcmode="lin" valueType="num">
                                      <p:cBhvr additive="base">
                                        <p:cTn id="152" dur="500" fill="hold"/>
                                        <p:tgtEl>
                                          <p:spTgt spid="101391"/>
                                        </p:tgtEl>
                                        <p:attrNameLst>
                                          <p:attrName>ppt_y</p:attrName>
                                        </p:attrNameLst>
                                      </p:cBhvr>
                                      <p:tavLst>
                                        <p:tav tm="0">
                                          <p:val>
                                            <p:strVal val="0-#ppt_h/2"/>
                                          </p:val>
                                        </p:tav>
                                        <p:tav tm="100000">
                                          <p:val>
                                            <p:strVal val="#ppt_y"/>
                                          </p:val>
                                        </p:tav>
                                      </p:tavLst>
                                    </p:anim>
                                  </p:childTnLst>
                                </p:cTn>
                              </p:par>
                              <p:par>
                                <p:cTn id="153" presetID="2" presetClass="entr" presetSubtype="1" fill="hold" grpId="0" nodeType="withEffect">
                                  <p:stCondLst>
                                    <p:cond delay="0"/>
                                  </p:stCondLst>
                                  <p:childTnLst>
                                    <p:set>
                                      <p:cBhvr>
                                        <p:cTn id="154" dur="1" fill="hold">
                                          <p:stCondLst>
                                            <p:cond delay="0"/>
                                          </p:stCondLst>
                                        </p:cTn>
                                        <p:tgtEl>
                                          <p:spTgt spid="101416"/>
                                        </p:tgtEl>
                                        <p:attrNameLst>
                                          <p:attrName>style.visibility</p:attrName>
                                        </p:attrNameLst>
                                      </p:cBhvr>
                                      <p:to>
                                        <p:strVal val="visible"/>
                                      </p:to>
                                    </p:set>
                                    <p:anim calcmode="lin" valueType="num">
                                      <p:cBhvr additive="base">
                                        <p:cTn id="155" dur="500" fill="hold"/>
                                        <p:tgtEl>
                                          <p:spTgt spid="101416"/>
                                        </p:tgtEl>
                                        <p:attrNameLst>
                                          <p:attrName>ppt_x</p:attrName>
                                        </p:attrNameLst>
                                      </p:cBhvr>
                                      <p:tavLst>
                                        <p:tav tm="0">
                                          <p:val>
                                            <p:strVal val="#ppt_x"/>
                                          </p:val>
                                        </p:tav>
                                        <p:tav tm="100000">
                                          <p:val>
                                            <p:strVal val="#ppt_x"/>
                                          </p:val>
                                        </p:tav>
                                      </p:tavLst>
                                    </p:anim>
                                    <p:anim calcmode="lin" valueType="num">
                                      <p:cBhvr additive="base">
                                        <p:cTn id="156" dur="500" fill="hold"/>
                                        <p:tgtEl>
                                          <p:spTgt spid="101416"/>
                                        </p:tgtEl>
                                        <p:attrNameLst>
                                          <p:attrName>ppt_y</p:attrName>
                                        </p:attrNameLst>
                                      </p:cBhvr>
                                      <p:tavLst>
                                        <p:tav tm="0">
                                          <p:val>
                                            <p:strVal val="0-#ppt_h/2"/>
                                          </p:val>
                                        </p:tav>
                                        <p:tav tm="100000">
                                          <p:val>
                                            <p:strVal val="#ppt_y"/>
                                          </p:val>
                                        </p:tav>
                                      </p:tavLst>
                                    </p:anim>
                                  </p:childTnLst>
                                </p:cTn>
                              </p:par>
                            </p:childTnLst>
                          </p:cTn>
                        </p:par>
                      </p:childTnLst>
                    </p:cTn>
                  </p:par>
                  <p:par>
                    <p:cTn id="157" fill="hold">
                      <p:stCondLst>
                        <p:cond delay="indefinite"/>
                      </p:stCondLst>
                      <p:childTnLst>
                        <p:par>
                          <p:cTn id="158" fill="hold">
                            <p:stCondLst>
                              <p:cond delay="0"/>
                            </p:stCondLst>
                            <p:childTnLst>
                              <p:par>
                                <p:cTn id="159" presetID="2" presetClass="entr" presetSubtype="2" fill="hold" grpId="0" nodeType="clickEffect">
                                  <p:stCondLst>
                                    <p:cond delay="0"/>
                                  </p:stCondLst>
                                  <p:childTnLst>
                                    <p:set>
                                      <p:cBhvr>
                                        <p:cTn id="160" dur="1" fill="hold">
                                          <p:stCondLst>
                                            <p:cond delay="0"/>
                                          </p:stCondLst>
                                        </p:cTn>
                                        <p:tgtEl>
                                          <p:spTgt spid="101386"/>
                                        </p:tgtEl>
                                        <p:attrNameLst>
                                          <p:attrName>style.visibility</p:attrName>
                                        </p:attrNameLst>
                                      </p:cBhvr>
                                      <p:to>
                                        <p:strVal val="visible"/>
                                      </p:to>
                                    </p:set>
                                    <p:anim calcmode="lin" valueType="num">
                                      <p:cBhvr additive="base">
                                        <p:cTn id="161" dur="500" fill="hold"/>
                                        <p:tgtEl>
                                          <p:spTgt spid="101386"/>
                                        </p:tgtEl>
                                        <p:attrNameLst>
                                          <p:attrName>ppt_x</p:attrName>
                                        </p:attrNameLst>
                                      </p:cBhvr>
                                      <p:tavLst>
                                        <p:tav tm="0">
                                          <p:val>
                                            <p:strVal val="1+#ppt_w/2"/>
                                          </p:val>
                                        </p:tav>
                                        <p:tav tm="100000">
                                          <p:val>
                                            <p:strVal val="#ppt_x"/>
                                          </p:val>
                                        </p:tav>
                                      </p:tavLst>
                                    </p:anim>
                                    <p:anim calcmode="lin" valueType="num">
                                      <p:cBhvr additive="base">
                                        <p:cTn id="162" dur="500" fill="hold"/>
                                        <p:tgtEl>
                                          <p:spTgt spid="101386"/>
                                        </p:tgtEl>
                                        <p:attrNameLst>
                                          <p:attrName>ppt_y</p:attrName>
                                        </p:attrNameLst>
                                      </p:cBhvr>
                                      <p:tavLst>
                                        <p:tav tm="0">
                                          <p:val>
                                            <p:strVal val="#ppt_y"/>
                                          </p:val>
                                        </p:tav>
                                        <p:tav tm="100000">
                                          <p:val>
                                            <p:strVal val="#ppt_y"/>
                                          </p:val>
                                        </p:tav>
                                      </p:tavLst>
                                    </p:anim>
                                  </p:childTnLst>
                                </p:cTn>
                              </p:par>
                            </p:childTnLst>
                          </p:cTn>
                        </p:par>
                      </p:childTnLst>
                    </p:cTn>
                  </p:par>
                  <p:par>
                    <p:cTn id="163" fill="hold">
                      <p:stCondLst>
                        <p:cond delay="indefinite"/>
                      </p:stCondLst>
                      <p:childTnLst>
                        <p:par>
                          <p:cTn id="164" fill="hold">
                            <p:stCondLst>
                              <p:cond delay="0"/>
                            </p:stCondLst>
                            <p:childTnLst>
                              <p:par>
                                <p:cTn id="165" presetID="2" presetClass="entr" presetSubtype="1" fill="hold" grpId="0" nodeType="clickEffect">
                                  <p:stCondLst>
                                    <p:cond delay="0"/>
                                  </p:stCondLst>
                                  <p:childTnLst>
                                    <p:set>
                                      <p:cBhvr>
                                        <p:cTn id="166" dur="1" fill="hold">
                                          <p:stCondLst>
                                            <p:cond delay="0"/>
                                          </p:stCondLst>
                                        </p:cTn>
                                        <p:tgtEl>
                                          <p:spTgt spid="101418"/>
                                        </p:tgtEl>
                                        <p:attrNameLst>
                                          <p:attrName>style.visibility</p:attrName>
                                        </p:attrNameLst>
                                      </p:cBhvr>
                                      <p:to>
                                        <p:strVal val="visible"/>
                                      </p:to>
                                    </p:set>
                                    <p:anim calcmode="lin" valueType="num">
                                      <p:cBhvr additive="base">
                                        <p:cTn id="167" dur="500" fill="hold"/>
                                        <p:tgtEl>
                                          <p:spTgt spid="101418"/>
                                        </p:tgtEl>
                                        <p:attrNameLst>
                                          <p:attrName>ppt_x</p:attrName>
                                        </p:attrNameLst>
                                      </p:cBhvr>
                                      <p:tavLst>
                                        <p:tav tm="0">
                                          <p:val>
                                            <p:strVal val="#ppt_x"/>
                                          </p:val>
                                        </p:tav>
                                        <p:tav tm="100000">
                                          <p:val>
                                            <p:strVal val="#ppt_x"/>
                                          </p:val>
                                        </p:tav>
                                      </p:tavLst>
                                    </p:anim>
                                    <p:anim calcmode="lin" valueType="num">
                                      <p:cBhvr additive="base">
                                        <p:cTn id="168" dur="500" fill="hold"/>
                                        <p:tgtEl>
                                          <p:spTgt spid="101418"/>
                                        </p:tgtEl>
                                        <p:attrNameLst>
                                          <p:attrName>ppt_y</p:attrName>
                                        </p:attrNameLst>
                                      </p:cBhvr>
                                      <p:tavLst>
                                        <p:tav tm="0">
                                          <p:val>
                                            <p:strVal val="0-#ppt_h/2"/>
                                          </p:val>
                                        </p:tav>
                                        <p:tav tm="100000">
                                          <p:val>
                                            <p:strVal val="#ppt_y"/>
                                          </p:val>
                                        </p:tav>
                                      </p:tavLst>
                                    </p:anim>
                                  </p:childTnLst>
                                </p:cTn>
                              </p:par>
                              <p:par>
                                <p:cTn id="169" presetID="2" presetClass="entr" presetSubtype="1" fill="hold" nodeType="withEffect">
                                  <p:stCondLst>
                                    <p:cond delay="0"/>
                                  </p:stCondLst>
                                  <p:childTnLst>
                                    <p:set>
                                      <p:cBhvr>
                                        <p:cTn id="170" dur="1" fill="hold">
                                          <p:stCondLst>
                                            <p:cond delay="0"/>
                                          </p:stCondLst>
                                        </p:cTn>
                                        <p:tgtEl>
                                          <p:spTgt spid="101392"/>
                                        </p:tgtEl>
                                        <p:attrNameLst>
                                          <p:attrName>style.visibility</p:attrName>
                                        </p:attrNameLst>
                                      </p:cBhvr>
                                      <p:to>
                                        <p:strVal val="visible"/>
                                      </p:to>
                                    </p:set>
                                    <p:anim calcmode="lin" valueType="num">
                                      <p:cBhvr additive="base">
                                        <p:cTn id="171" dur="500" fill="hold"/>
                                        <p:tgtEl>
                                          <p:spTgt spid="101392"/>
                                        </p:tgtEl>
                                        <p:attrNameLst>
                                          <p:attrName>ppt_x</p:attrName>
                                        </p:attrNameLst>
                                      </p:cBhvr>
                                      <p:tavLst>
                                        <p:tav tm="0">
                                          <p:val>
                                            <p:strVal val="#ppt_x"/>
                                          </p:val>
                                        </p:tav>
                                        <p:tav tm="100000">
                                          <p:val>
                                            <p:strVal val="#ppt_x"/>
                                          </p:val>
                                        </p:tav>
                                      </p:tavLst>
                                    </p:anim>
                                    <p:anim calcmode="lin" valueType="num">
                                      <p:cBhvr additive="base">
                                        <p:cTn id="172" dur="500" fill="hold"/>
                                        <p:tgtEl>
                                          <p:spTgt spid="101392"/>
                                        </p:tgtEl>
                                        <p:attrNameLst>
                                          <p:attrName>ppt_y</p:attrName>
                                        </p:attrNameLst>
                                      </p:cBhvr>
                                      <p:tavLst>
                                        <p:tav tm="0">
                                          <p:val>
                                            <p:strVal val="0-#ppt_h/2"/>
                                          </p:val>
                                        </p:tav>
                                        <p:tav tm="100000">
                                          <p:val>
                                            <p:strVal val="#ppt_y"/>
                                          </p:val>
                                        </p:tav>
                                      </p:tavLst>
                                    </p:anim>
                                  </p:childTnLst>
                                </p:cTn>
                              </p:par>
                            </p:childTnLst>
                          </p:cTn>
                        </p:par>
                      </p:childTnLst>
                    </p:cTn>
                  </p:par>
                  <p:par>
                    <p:cTn id="173" fill="hold">
                      <p:stCondLst>
                        <p:cond delay="indefinite"/>
                      </p:stCondLst>
                      <p:childTnLst>
                        <p:par>
                          <p:cTn id="174" fill="hold">
                            <p:stCondLst>
                              <p:cond delay="0"/>
                            </p:stCondLst>
                            <p:childTnLst>
                              <p:par>
                                <p:cTn id="175" presetID="2" presetClass="entr" presetSubtype="2" fill="hold" grpId="0" nodeType="clickEffect">
                                  <p:stCondLst>
                                    <p:cond delay="0"/>
                                  </p:stCondLst>
                                  <p:childTnLst>
                                    <p:set>
                                      <p:cBhvr>
                                        <p:cTn id="176" dur="1" fill="hold">
                                          <p:stCondLst>
                                            <p:cond delay="0"/>
                                          </p:stCondLst>
                                        </p:cTn>
                                        <p:tgtEl>
                                          <p:spTgt spid="101387"/>
                                        </p:tgtEl>
                                        <p:attrNameLst>
                                          <p:attrName>style.visibility</p:attrName>
                                        </p:attrNameLst>
                                      </p:cBhvr>
                                      <p:to>
                                        <p:strVal val="visible"/>
                                      </p:to>
                                    </p:set>
                                    <p:anim calcmode="lin" valueType="num">
                                      <p:cBhvr additive="base">
                                        <p:cTn id="177" dur="500" fill="hold"/>
                                        <p:tgtEl>
                                          <p:spTgt spid="101387"/>
                                        </p:tgtEl>
                                        <p:attrNameLst>
                                          <p:attrName>ppt_x</p:attrName>
                                        </p:attrNameLst>
                                      </p:cBhvr>
                                      <p:tavLst>
                                        <p:tav tm="0">
                                          <p:val>
                                            <p:strVal val="1+#ppt_w/2"/>
                                          </p:val>
                                        </p:tav>
                                        <p:tav tm="100000">
                                          <p:val>
                                            <p:strVal val="#ppt_x"/>
                                          </p:val>
                                        </p:tav>
                                      </p:tavLst>
                                    </p:anim>
                                    <p:anim calcmode="lin" valueType="num">
                                      <p:cBhvr additive="base">
                                        <p:cTn id="178" dur="500" fill="hold"/>
                                        <p:tgtEl>
                                          <p:spTgt spid="101387"/>
                                        </p:tgtEl>
                                        <p:attrNameLst>
                                          <p:attrName>ppt_y</p:attrName>
                                        </p:attrNameLst>
                                      </p:cBhvr>
                                      <p:tavLst>
                                        <p:tav tm="0">
                                          <p:val>
                                            <p:strVal val="#ppt_y"/>
                                          </p:val>
                                        </p:tav>
                                        <p:tav tm="100000">
                                          <p:val>
                                            <p:strVal val="#ppt_y"/>
                                          </p:val>
                                        </p:tav>
                                      </p:tavLst>
                                    </p:anim>
                                  </p:childTnLst>
                                </p:cTn>
                              </p:par>
                            </p:childTnLst>
                          </p:cTn>
                        </p:par>
                      </p:childTnLst>
                    </p:cTn>
                  </p:par>
                  <p:par>
                    <p:cTn id="179" fill="hold">
                      <p:stCondLst>
                        <p:cond delay="indefinite"/>
                      </p:stCondLst>
                      <p:childTnLst>
                        <p:par>
                          <p:cTn id="180" fill="hold">
                            <p:stCondLst>
                              <p:cond delay="0"/>
                            </p:stCondLst>
                            <p:childTnLst>
                              <p:par>
                                <p:cTn id="181" presetID="2" presetClass="entr" presetSubtype="1" fill="hold" nodeType="clickEffect">
                                  <p:stCondLst>
                                    <p:cond delay="0"/>
                                  </p:stCondLst>
                                  <p:childTnLst>
                                    <p:set>
                                      <p:cBhvr>
                                        <p:cTn id="182" dur="1" fill="hold">
                                          <p:stCondLst>
                                            <p:cond delay="0"/>
                                          </p:stCondLst>
                                        </p:cTn>
                                        <p:tgtEl>
                                          <p:spTgt spid="101393"/>
                                        </p:tgtEl>
                                        <p:attrNameLst>
                                          <p:attrName>style.visibility</p:attrName>
                                        </p:attrNameLst>
                                      </p:cBhvr>
                                      <p:to>
                                        <p:strVal val="visible"/>
                                      </p:to>
                                    </p:set>
                                    <p:anim calcmode="lin" valueType="num">
                                      <p:cBhvr additive="base">
                                        <p:cTn id="183" dur="500" fill="hold"/>
                                        <p:tgtEl>
                                          <p:spTgt spid="101393"/>
                                        </p:tgtEl>
                                        <p:attrNameLst>
                                          <p:attrName>ppt_x</p:attrName>
                                        </p:attrNameLst>
                                      </p:cBhvr>
                                      <p:tavLst>
                                        <p:tav tm="0">
                                          <p:val>
                                            <p:strVal val="#ppt_x"/>
                                          </p:val>
                                        </p:tav>
                                        <p:tav tm="100000">
                                          <p:val>
                                            <p:strVal val="#ppt_x"/>
                                          </p:val>
                                        </p:tav>
                                      </p:tavLst>
                                    </p:anim>
                                    <p:anim calcmode="lin" valueType="num">
                                      <p:cBhvr additive="base">
                                        <p:cTn id="184" dur="500" fill="hold"/>
                                        <p:tgtEl>
                                          <p:spTgt spid="101393"/>
                                        </p:tgtEl>
                                        <p:attrNameLst>
                                          <p:attrName>ppt_y</p:attrName>
                                        </p:attrNameLst>
                                      </p:cBhvr>
                                      <p:tavLst>
                                        <p:tav tm="0">
                                          <p:val>
                                            <p:strVal val="0-#ppt_h/2"/>
                                          </p:val>
                                        </p:tav>
                                        <p:tav tm="100000">
                                          <p:val>
                                            <p:strVal val="#ppt_y"/>
                                          </p:val>
                                        </p:tav>
                                      </p:tavLst>
                                    </p:anim>
                                  </p:childTnLst>
                                </p:cTn>
                              </p:par>
                              <p:par>
                                <p:cTn id="185" presetID="2" presetClass="entr" presetSubtype="1" fill="hold" grpId="0" nodeType="withEffect">
                                  <p:stCondLst>
                                    <p:cond delay="0"/>
                                  </p:stCondLst>
                                  <p:childTnLst>
                                    <p:set>
                                      <p:cBhvr>
                                        <p:cTn id="186" dur="1" fill="hold">
                                          <p:stCondLst>
                                            <p:cond delay="0"/>
                                          </p:stCondLst>
                                        </p:cTn>
                                        <p:tgtEl>
                                          <p:spTgt spid="101419"/>
                                        </p:tgtEl>
                                        <p:attrNameLst>
                                          <p:attrName>style.visibility</p:attrName>
                                        </p:attrNameLst>
                                      </p:cBhvr>
                                      <p:to>
                                        <p:strVal val="visible"/>
                                      </p:to>
                                    </p:set>
                                    <p:anim calcmode="lin" valueType="num">
                                      <p:cBhvr additive="base">
                                        <p:cTn id="187" dur="500" fill="hold"/>
                                        <p:tgtEl>
                                          <p:spTgt spid="101419"/>
                                        </p:tgtEl>
                                        <p:attrNameLst>
                                          <p:attrName>ppt_x</p:attrName>
                                        </p:attrNameLst>
                                      </p:cBhvr>
                                      <p:tavLst>
                                        <p:tav tm="0">
                                          <p:val>
                                            <p:strVal val="#ppt_x"/>
                                          </p:val>
                                        </p:tav>
                                        <p:tav tm="100000">
                                          <p:val>
                                            <p:strVal val="#ppt_x"/>
                                          </p:val>
                                        </p:tav>
                                      </p:tavLst>
                                    </p:anim>
                                    <p:anim calcmode="lin" valueType="num">
                                      <p:cBhvr additive="base">
                                        <p:cTn id="188" dur="500" fill="hold"/>
                                        <p:tgtEl>
                                          <p:spTgt spid="101419"/>
                                        </p:tgtEl>
                                        <p:attrNameLst>
                                          <p:attrName>ppt_y</p:attrName>
                                        </p:attrNameLst>
                                      </p:cBhvr>
                                      <p:tavLst>
                                        <p:tav tm="0">
                                          <p:val>
                                            <p:strVal val="0-#ppt_h/2"/>
                                          </p:val>
                                        </p:tav>
                                        <p:tav tm="100000">
                                          <p:val>
                                            <p:strVal val="#ppt_y"/>
                                          </p:val>
                                        </p:tav>
                                      </p:tavLst>
                                    </p:anim>
                                  </p:childTnLst>
                                </p:cTn>
                              </p:par>
                            </p:childTnLst>
                          </p:cTn>
                        </p:par>
                      </p:childTnLst>
                    </p:cTn>
                  </p:par>
                  <p:par>
                    <p:cTn id="189" fill="hold">
                      <p:stCondLst>
                        <p:cond delay="indefinite"/>
                      </p:stCondLst>
                      <p:childTnLst>
                        <p:par>
                          <p:cTn id="190" fill="hold">
                            <p:stCondLst>
                              <p:cond delay="0"/>
                            </p:stCondLst>
                            <p:childTnLst>
                              <p:par>
                                <p:cTn id="191" presetID="2" presetClass="entr" presetSubtype="2" fill="hold" grpId="0" nodeType="clickEffect">
                                  <p:stCondLst>
                                    <p:cond delay="0"/>
                                  </p:stCondLst>
                                  <p:childTnLst>
                                    <p:set>
                                      <p:cBhvr>
                                        <p:cTn id="192" dur="1" fill="hold">
                                          <p:stCondLst>
                                            <p:cond delay="0"/>
                                          </p:stCondLst>
                                        </p:cTn>
                                        <p:tgtEl>
                                          <p:spTgt spid="101388"/>
                                        </p:tgtEl>
                                        <p:attrNameLst>
                                          <p:attrName>style.visibility</p:attrName>
                                        </p:attrNameLst>
                                      </p:cBhvr>
                                      <p:to>
                                        <p:strVal val="visible"/>
                                      </p:to>
                                    </p:set>
                                    <p:anim calcmode="lin" valueType="num">
                                      <p:cBhvr additive="base">
                                        <p:cTn id="193" dur="500" fill="hold"/>
                                        <p:tgtEl>
                                          <p:spTgt spid="101388"/>
                                        </p:tgtEl>
                                        <p:attrNameLst>
                                          <p:attrName>ppt_x</p:attrName>
                                        </p:attrNameLst>
                                      </p:cBhvr>
                                      <p:tavLst>
                                        <p:tav tm="0">
                                          <p:val>
                                            <p:strVal val="1+#ppt_w/2"/>
                                          </p:val>
                                        </p:tav>
                                        <p:tav tm="100000">
                                          <p:val>
                                            <p:strVal val="#ppt_x"/>
                                          </p:val>
                                        </p:tav>
                                      </p:tavLst>
                                    </p:anim>
                                    <p:anim calcmode="lin" valueType="num">
                                      <p:cBhvr additive="base">
                                        <p:cTn id="194" dur="500" fill="hold"/>
                                        <p:tgtEl>
                                          <p:spTgt spid="101388"/>
                                        </p:tgtEl>
                                        <p:attrNameLst>
                                          <p:attrName>ppt_y</p:attrName>
                                        </p:attrNameLst>
                                      </p:cBhvr>
                                      <p:tavLst>
                                        <p:tav tm="0">
                                          <p:val>
                                            <p:strVal val="#ppt_y"/>
                                          </p:val>
                                        </p:tav>
                                        <p:tav tm="100000">
                                          <p:val>
                                            <p:strVal val="#ppt_y"/>
                                          </p:val>
                                        </p:tav>
                                      </p:tavLst>
                                    </p:anim>
                                  </p:childTnLst>
                                </p:cTn>
                              </p:par>
                            </p:childTnLst>
                          </p:cTn>
                        </p:par>
                      </p:childTnLst>
                    </p:cTn>
                  </p:par>
                  <p:par>
                    <p:cTn id="195" fill="hold">
                      <p:stCondLst>
                        <p:cond delay="indefinite"/>
                      </p:stCondLst>
                      <p:childTnLst>
                        <p:par>
                          <p:cTn id="196" fill="hold">
                            <p:stCondLst>
                              <p:cond delay="0"/>
                            </p:stCondLst>
                            <p:childTnLst>
                              <p:par>
                                <p:cTn id="197" presetID="2" presetClass="entr" presetSubtype="2" fill="hold" grpId="0" nodeType="clickEffect">
                                  <p:stCondLst>
                                    <p:cond delay="0"/>
                                  </p:stCondLst>
                                  <p:childTnLst>
                                    <p:set>
                                      <p:cBhvr>
                                        <p:cTn id="198" dur="1" fill="hold">
                                          <p:stCondLst>
                                            <p:cond delay="0"/>
                                          </p:stCondLst>
                                        </p:cTn>
                                        <p:tgtEl>
                                          <p:spTgt spid="101389"/>
                                        </p:tgtEl>
                                        <p:attrNameLst>
                                          <p:attrName>style.visibility</p:attrName>
                                        </p:attrNameLst>
                                      </p:cBhvr>
                                      <p:to>
                                        <p:strVal val="visible"/>
                                      </p:to>
                                    </p:set>
                                    <p:anim calcmode="lin" valueType="num">
                                      <p:cBhvr additive="base">
                                        <p:cTn id="199" dur="500" fill="hold"/>
                                        <p:tgtEl>
                                          <p:spTgt spid="101389"/>
                                        </p:tgtEl>
                                        <p:attrNameLst>
                                          <p:attrName>ppt_x</p:attrName>
                                        </p:attrNameLst>
                                      </p:cBhvr>
                                      <p:tavLst>
                                        <p:tav tm="0">
                                          <p:val>
                                            <p:strVal val="1+#ppt_w/2"/>
                                          </p:val>
                                        </p:tav>
                                        <p:tav tm="100000">
                                          <p:val>
                                            <p:strVal val="#ppt_x"/>
                                          </p:val>
                                        </p:tav>
                                      </p:tavLst>
                                    </p:anim>
                                    <p:anim calcmode="lin" valueType="num">
                                      <p:cBhvr additive="base">
                                        <p:cTn id="200" dur="500" fill="hold"/>
                                        <p:tgtEl>
                                          <p:spTgt spid="101389"/>
                                        </p:tgtEl>
                                        <p:attrNameLst>
                                          <p:attrName>ppt_y</p:attrName>
                                        </p:attrNameLst>
                                      </p:cBhvr>
                                      <p:tavLst>
                                        <p:tav tm="0">
                                          <p:val>
                                            <p:strVal val="#ppt_y"/>
                                          </p:val>
                                        </p:tav>
                                        <p:tav tm="100000">
                                          <p:val>
                                            <p:strVal val="#ppt_y"/>
                                          </p:val>
                                        </p:tav>
                                      </p:tavLst>
                                    </p:anim>
                                  </p:childTnLst>
                                </p:cTn>
                              </p:par>
                            </p:childTnLst>
                          </p:cTn>
                        </p:par>
                      </p:childTnLst>
                    </p:cTn>
                  </p:par>
                  <p:par>
                    <p:cTn id="201" fill="hold">
                      <p:stCondLst>
                        <p:cond delay="indefinite"/>
                      </p:stCondLst>
                      <p:childTnLst>
                        <p:par>
                          <p:cTn id="202" fill="hold">
                            <p:stCondLst>
                              <p:cond delay="0"/>
                            </p:stCondLst>
                            <p:childTnLst>
                              <p:par>
                                <p:cTn id="203" presetID="2" presetClass="entr" presetSubtype="1" fill="hold" grpId="0" nodeType="clickEffect">
                                  <p:stCondLst>
                                    <p:cond delay="0"/>
                                  </p:stCondLst>
                                  <p:childTnLst>
                                    <p:set>
                                      <p:cBhvr>
                                        <p:cTn id="204" dur="1" fill="hold">
                                          <p:stCondLst>
                                            <p:cond delay="0"/>
                                          </p:stCondLst>
                                        </p:cTn>
                                        <p:tgtEl>
                                          <p:spTgt spid="101420"/>
                                        </p:tgtEl>
                                        <p:attrNameLst>
                                          <p:attrName>style.visibility</p:attrName>
                                        </p:attrNameLst>
                                      </p:cBhvr>
                                      <p:to>
                                        <p:strVal val="visible"/>
                                      </p:to>
                                    </p:set>
                                    <p:anim calcmode="lin" valueType="num">
                                      <p:cBhvr additive="base">
                                        <p:cTn id="205" dur="500" fill="hold"/>
                                        <p:tgtEl>
                                          <p:spTgt spid="101420"/>
                                        </p:tgtEl>
                                        <p:attrNameLst>
                                          <p:attrName>ppt_x</p:attrName>
                                        </p:attrNameLst>
                                      </p:cBhvr>
                                      <p:tavLst>
                                        <p:tav tm="0">
                                          <p:val>
                                            <p:strVal val="#ppt_x"/>
                                          </p:val>
                                        </p:tav>
                                        <p:tav tm="100000">
                                          <p:val>
                                            <p:strVal val="#ppt_x"/>
                                          </p:val>
                                        </p:tav>
                                      </p:tavLst>
                                    </p:anim>
                                    <p:anim calcmode="lin" valueType="num">
                                      <p:cBhvr additive="base">
                                        <p:cTn id="206" dur="500" fill="hold"/>
                                        <p:tgtEl>
                                          <p:spTgt spid="101420"/>
                                        </p:tgtEl>
                                        <p:attrNameLst>
                                          <p:attrName>ppt_y</p:attrName>
                                        </p:attrNameLst>
                                      </p:cBhvr>
                                      <p:tavLst>
                                        <p:tav tm="0">
                                          <p:val>
                                            <p:strVal val="0-#ppt_h/2"/>
                                          </p:val>
                                        </p:tav>
                                        <p:tav tm="100000">
                                          <p:val>
                                            <p:strVal val="#ppt_y"/>
                                          </p:val>
                                        </p:tav>
                                      </p:tavLst>
                                    </p:anim>
                                  </p:childTnLst>
                                </p:cTn>
                              </p:par>
                              <p:par>
                                <p:cTn id="207" presetID="2" presetClass="entr" presetSubtype="1" fill="hold" nodeType="withEffect">
                                  <p:stCondLst>
                                    <p:cond delay="0"/>
                                  </p:stCondLst>
                                  <p:childTnLst>
                                    <p:set>
                                      <p:cBhvr>
                                        <p:cTn id="208" dur="1" fill="hold">
                                          <p:stCondLst>
                                            <p:cond delay="0"/>
                                          </p:stCondLst>
                                        </p:cTn>
                                        <p:tgtEl>
                                          <p:spTgt spid="101402"/>
                                        </p:tgtEl>
                                        <p:attrNameLst>
                                          <p:attrName>style.visibility</p:attrName>
                                        </p:attrNameLst>
                                      </p:cBhvr>
                                      <p:to>
                                        <p:strVal val="visible"/>
                                      </p:to>
                                    </p:set>
                                    <p:anim calcmode="lin" valueType="num">
                                      <p:cBhvr additive="base">
                                        <p:cTn id="209" dur="500" fill="hold"/>
                                        <p:tgtEl>
                                          <p:spTgt spid="101402"/>
                                        </p:tgtEl>
                                        <p:attrNameLst>
                                          <p:attrName>ppt_x</p:attrName>
                                        </p:attrNameLst>
                                      </p:cBhvr>
                                      <p:tavLst>
                                        <p:tav tm="0">
                                          <p:val>
                                            <p:strVal val="#ppt_x"/>
                                          </p:val>
                                        </p:tav>
                                        <p:tav tm="100000">
                                          <p:val>
                                            <p:strVal val="#ppt_x"/>
                                          </p:val>
                                        </p:tav>
                                      </p:tavLst>
                                    </p:anim>
                                    <p:anim calcmode="lin" valueType="num">
                                      <p:cBhvr additive="base">
                                        <p:cTn id="210" dur="500" fill="hold"/>
                                        <p:tgtEl>
                                          <p:spTgt spid="101402"/>
                                        </p:tgtEl>
                                        <p:attrNameLst>
                                          <p:attrName>ppt_y</p:attrName>
                                        </p:attrNameLst>
                                      </p:cBhvr>
                                      <p:tavLst>
                                        <p:tav tm="0">
                                          <p:val>
                                            <p:strVal val="0-#ppt_h/2"/>
                                          </p:val>
                                        </p:tav>
                                        <p:tav tm="100000">
                                          <p:val>
                                            <p:strVal val="#ppt_y"/>
                                          </p:val>
                                        </p:tav>
                                      </p:tavLst>
                                    </p:anim>
                                  </p:childTnLst>
                                </p:cTn>
                              </p:par>
                            </p:childTnLst>
                          </p:cTn>
                        </p:par>
                      </p:childTnLst>
                    </p:cTn>
                  </p:par>
                  <p:par>
                    <p:cTn id="211" fill="hold">
                      <p:stCondLst>
                        <p:cond delay="indefinite"/>
                      </p:stCondLst>
                      <p:childTnLst>
                        <p:par>
                          <p:cTn id="212" fill="hold">
                            <p:stCondLst>
                              <p:cond delay="0"/>
                            </p:stCondLst>
                            <p:childTnLst>
                              <p:par>
                                <p:cTn id="213" presetID="2" presetClass="entr" presetSubtype="2" fill="hold" grpId="0" nodeType="clickEffect">
                                  <p:stCondLst>
                                    <p:cond delay="0"/>
                                  </p:stCondLst>
                                  <p:childTnLst>
                                    <p:set>
                                      <p:cBhvr>
                                        <p:cTn id="214" dur="1" fill="hold">
                                          <p:stCondLst>
                                            <p:cond delay="0"/>
                                          </p:stCondLst>
                                        </p:cTn>
                                        <p:tgtEl>
                                          <p:spTgt spid="101390"/>
                                        </p:tgtEl>
                                        <p:attrNameLst>
                                          <p:attrName>style.visibility</p:attrName>
                                        </p:attrNameLst>
                                      </p:cBhvr>
                                      <p:to>
                                        <p:strVal val="visible"/>
                                      </p:to>
                                    </p:set>
                                    <p:anim calcmode="lin" valueType="num">
                                      <p:cBhvr additive="base">
                                        <p:cTn id="215" dur="500" fill="hold"/>
                                        <p:tgtEl>
                                          <p:spTgt spid="101390"/>
                                        </p:tgtEl>
                                        <p:attrNameLst>
                                          <p:attrName>ppt_x</p:attrName>
                                        </p:attrNameLst>
                                      </p:cBhvr>
                                      <p:tavLst>
                                        <p:tav tm="0">
                                          <p:val>
                                            <p:strVal val="1+#ppt_w/2"/>
                                          </p:val>
                                        </p:tav>
                                        <p:tav tm="100000">
                                          <p:val>
                                            <p:strVal val="#ppt_x"/>
                                          </p:val>
                                        </p:tav>
                                      </p:tavLst>
                                    </p:anim>
                                    <p:anim calcmode="lin" valueType="num">
                                      <p:cBhvr additive="base">
                                        <p:cTn id="216" dur="500" fill="hold"/>
                                        <p:tgtEl>
                                          <p:spTgt spid="101390"/>
                                        </p:tgtEl>
                                        <p:attrNameLst>
                                          <p:attrName>ppt_y</p:attrName>
                                        </p:attrNameLst>
                                      </p:cBhvr>
                                      <p:tavLst>
                                        <p:tav tm="0">
                                          <p:val>
                                            <p:strVal val="#ppt_y"/>
                                          </p:val>
                                        </p:tav>
                                        <p:tav tm="100000">
                                          <p:val>
                                            <p:strVal val="#ppt_y"/>
                                          </p:val>
                                        </p:tav>
                                      </p:tavLst>
                                    </p:anim>
                                  </p:childTnLst>
                                </p:cTn>
                              </p:par>
                            </p:childTnLst>
                          </p:cTn>
                        </p:par>
                      </p:childTnLst>
                    </p:cTn>
                  </p:par>
                  <p:par>
                    <p:cTn id="217" fill="hold">
                      <p:stCondLst>
                        <p:cond delay="indefinite"/>
                      </p:stCondLst>
                      <p:childTnLst>
                        <p:par>
                          <p:cTn id="218" fill="hold">
                            <p:stCondLst>
                              <p:cond delay="0"/>
                            </p:stCondLst>
                            <p:childTnLst>
                              <p:par>
                                <p:cTn id="219" presetID="2" presetClass="entr" presetSubtype="1" fill="hold" grpId="0" nodeType="clickEffect">
                                  <p:stCondLst>
                                    <p:cond delay="0"/>
                                  </p:stCondLst>
                                  <p:childTnLst>
                                    <p:set>
                                      <p:cBhvr>
                                        <p:cTn id="220" dur="1" fill="hold">
                                          <p:stCondLst>
                                            <p:cond delay="0"/>
                                          </p:stCondLst>
                                        </p:cTn>
                                        <p:tgtEl>
                                          <p:spTgt spid="101421"/>
                                        </p:tgtEl>
                                        <p:attrNameLst>
                                          <p:attrName>style.visibility</p:attrName>
                                        </p:attrNameLst>
                                      </p:cBhvr>
                                      <p:to>
                                        <p:strVal val="visible"/>
                                      </p:to>
                                    </p:set>
                                    <p:anim calcmode="lin" valueType="num">
                                      <p:cBhvr additive="base">
                                        <p:cTn id="221" dur="500" fill="hold"/>
                                        <p:tgtEl>
                                          <p:spTgt spid="101421"/>
                                        </p:tgtEl>
                                        <p:attrNameLst>
                                          <p:attrName>ppt_x</p:attrName>
                                        </p:attrNameLst>
                                      </p:cBhvr>
                                      <p:tavLst>
                                        <p:tav tm="0">
                                          <p:val>
                                            <p:strVal val="#ppt_x"/>
                                          </p:val>
                                        </p:tav>
                                        <p:tav tm="100000">
                                          <p:val>
                                            <p:strVal val="#ppt_x"/>
                                          </p:val>
                                        </p:tav>
                                      </p:tavLst>
                                    </p:anim>
                                    <p:anim calcmode="lin" valueType="num">
                                      <p:cBhvr additive="base">
                                        <p:cTn id="222" dur="500" fill="hold"/>
                                        <p:tgtEl>
                                          <p:spTgt spid="101421"/>
                                        </p:tgtEl>
                                        <p:attrNameLst>
                                          <p:attrName>ppt_y</p:attrName>
                                        </p:attrNameLst>
                                      </p:cBhvr>
                                      <p:tavLst>
                                        <p:tav tm="0">
                                          <p:val>
                                            <p:strVal val="0-#ppt_h/2"/>
                                          </p:val>
                                        </p:tav>
                                        <p:tav tm="100000">
                                          <p:val>
                                            <p:strVal val="#ppt_y"/>
                                          </p:val>
                                        </p:tav>
                                      </p:tavLst>
                                    </p:anim>
                                  </p:childTnLst>
                                </p:cTn>
                              </p:par>
                              <p:par>
                                <p:cTn id="223" presetID="2" presetClass="entr" presetSubtype="1" fill="hold" nodeType="withEffect">
                                  <p:stCondLst>
                                    <p:cond delay="0"/>
                                  </p:stCondLst>
                                  <p:childTnLst>
                                    <p:set>
                                      <p:cBhvr>
                                        <p:cTn id="224" dur="1" fill="hold">
                                          <p:stCondLst>
                                            <p:cond delay="0"/>
                                          </p:stCondLst>
                                        </p:cTn>
                                        <p:tgtEl>
                                          <p:spTgt spid="101403"/>
                                        </p:tgtEl>
                                        <p:attrNameLst>
                                          <p:attrName>style.visibility</p:attrName>
                                        </p:attrNameLst>
                                      </p:cBhvr>
                                      <p:to>
                                        <p:strVal val="visible"/>
                                      </p:to>
                                    </p:set>
                                    <p:anim calcmode="lin" valueType="num">
                                      <p:cBhvr additive="base">
                                        <p:cTn id="225" dur="500" fill="hold"/>
                                        <p:tgtEl>
                                          <p:spTgt spid="101403"/>
                                        </p:tgtEl>
                                        <p:attrNameLst>
                                          <p:attrName>ppt_x</p:attrName>
                                        </p:attrNameLst>
                                      </p:cBhvr>
                                      <p:tavLst>
                                        <p:tav tm="0">
                                          <p:val>
                                            <p:strVal val="#ppt_x"/>
                                          </p:val>
                                        </p:tav>
                                        <p:tav tm="100000">
                                          <p:val>
                                            <p:strVal val="#ppt_x"/>
                                          </p:val>
                                        </p:tav>
                                      </p:tavLst>
                                    </p:anim>
                                    <p:anim calcmode="lin" valueType="num">
                                      <p:cBhvr additive="base">
                                        <p:cTn id="226" dur="500" fill="hold"/>
                                        <p:tgtEl>
                                          <p:spTgt spid="101403"/>
                                        </p:tgtEl>
                                        <p:attrNameLst>
                                          <p:attrName>ppt_y</p:attrName>
                                        </p:attrNameLst>
                                      </p:cBhvr>
                                      <p:tavLst>
                                        <p:tav tm="0">
                                          <p:val>
                                            <p:strVal val="0-#ppt_h/2"/>
                                          </p:val>
                                        </p:tav>
                                        <p:tav tm="100000">
                                          <p:val>
                                            <p:strVal val="#ppt_y"/>
                                          </p:val>
                                        </p:tav>
                                      </p:tavLst>
                                    </p:anim>
                                  </p:childTnLst>
                                </p:cTn>
                              </p:par>
                            </p:childTnLst>
                          </p:cTn>
                        </p:par>
                      </p:childTnLst>
                    </p:cTn>
                  </p:par>
                  <p:par>
                    <p:cTn id="227" fill="hold">
                      <p:stCondLst>
                        <p:cond delay="indefinite"/>
                      </p:stCondLst>
                      <p:childTnLst>
                        <p:par>
                          <p:cTn id="228" fill="hold">
                            <p:stCondLst>
                              <p:cond delay="0"/>
                            </p:stCondLst>
                            <p:childTnLst>
                              <p:par>
                                <p:cTn id="229" presetID="2" presetClass="entr" presetSubtype="2" fill="hold" grpId="0" nodeType="clickEffect">
                                  <p:stCondLst>
                                    <p:cond delay="0"/>
                                  </p:stCondLst>
                                  <p:childTnLst>
                                    <p:set>
                                      <p:cBhvr>
                                        <p:cTn id="230" dur="1" fill="hold">
                                          <p:stCondLst>
                                            <p:cond delay="0"/>
                                          </p:stCondLst>
                                        </p:cTn>
                                        <p:tgtEl>
                                          <p:spTgt spid="101401"/>
                                        </p:tgtEl>
                                        <p:attrNameLst>
                                          <p:attrName>style.visibility</p:attrName>
                                        </p:attrNameLst>
                                      </p:cBhvr>
                                      <p:to>
                                        <p:strVal val="visible"/>
                                      </p:to>
                                    </p:set>
                                    <p:anim calcmode="lin" valueType="num">
                                      <p:cBhvr additive="base">
                                        <p:cTn id="231" dur="500" fill="hold"/>
                                        <p:tgtEl>
                                          <p:spTgt spid="101401"/>
                                        </p:tgtEl>
                                        <p:attrNameLst>
                                          <p:attrName>ppt_x</p:attrName>
                                        </p:attrNameLst>
                                      </p:cBhvr>
                                      <p:tavLst>
                                        <p:tav tm="0">
                                          <p:val>
                                            <p:strVal val="1+#ppt_w/2"/>
                                          </p:val>
                                        </p:tav>
                                        <p:tav tm="100000">
                                          <p:val>
                                            <p:strVal val="#ppt_x"/>
                                          </p:val>
                                        </p:tav>
                                      </p:tavLst>
                                    </p:anim>
                                    <p:anim calcmode="lin" valueType="num">
                                      <p:cBhvr additive="base">
                                        <p:cTn id="232" dur="500" fill="hold"/>
                                        <p:tgtEl>
                                          <p:spTgt spid="1014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animBg="1"/>
      <p:bldP spid="101379" grpId="0" animBg="1"/>
      <p:bldP spid="101380" grpId="0" animBg="1"/>
      <p:bldP spid="101381" grpId="0" animBg="1"/>
      <p:bldP spid="101382" grpId="0" animBg="1"/>
      <p:bldP spid="101383" grpId="0" animBg="1"/>
      <p:bldP spid="101384" grpId="0" animBg="1"/>
      <p:bldP spid="101385" grpId="0" animBg="1"/>
      <p:bldP spid="101386" grpId="0" animBg="1"/>
      <p:bldP spid="101387" grpId="0" animBg="1"/>
      <p:bldP spid="101388" grpId="0" animBg="1"/>
      <p:bldP spid="101389" grpId="0" animBg="1"/>
      <p:bldP spid="101390" grpId="0" animBg="1"/>
      <p:bldP spid="101398" grpId="0" animBg="1"/>
      <p:bldP spid="101399" grpId="0" animBg="1"/>
      <p:bldP spid="101400" grpId="0" animBg="1"/>
      <p:bldP spid="101401" grpId="0" animBg="1"/>
      <p:bldP spid="101408" grpId="0" animBg="1"/>
      <p:bldP spid="101409" grpId="0" animBg="1"/>
      <p:bldP spid="101410" grpId="0" animBg="1"/>
      <p:bldP spid="101413" grpId="0" animBg="1"/>
      <p:bldP spid="101414" grpId="0" animBg="1"/>
      <p:bldP spid="101415" grpId="0" animBg="1"/>
      <p:bldP spid="101416" grpId="0" animBg="1"/>
      <p:bldP spid="101417" grpId="0" animBg="1"/>
      <p:bldP spid="101418" grpId="0" animBg="1"/>
      <p:bldP spid="101419" grpId="0" animBg="1"/>
      <p:bldP spid="101420" grpId="0" animBg="1"/>
      <p:bldP spid="101421"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à coins arrondis 11"/>
          <p:cNvSpPr/>
          <p:nvPr/>
        </p:nvSpPr>
        <p:spPr>
          <a:xfrm>
            <a:off x="0" y="571480"/>
            <a:ext cx="9144000"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71" name="Rectangle 3"/>
          <p:cNvSpPr>
            <a:spLocks noGrp="1" noRot="1" noChangeArrowheads="1"/>
          </p:cNvSpPr>
          <p:nvPr>
            <p:ph idx="1"/>
          </p:nvPr>
        </p:nvSpPr>
        <p:spPr>
          <a:xfrm>
            <a:off x="0" y="571480"/>
            <a:ext cx="9144000" cy="5954713"/>
          </a:xfrm>
        </p:spPr>
        <p:txBody>
          <a:bodyPr/>
          <a:lstStyle/>
          <a:p>
            <a:pPr eaLnBrk="1" hangingPunct="1">
              <a:buFont typeface="Arial" charset="0"/>
              <a:buNone/>
              <a:defRPr/>
            </a:pPr>
            <a:r>
              <a:rPr lang="fr-FR" sz="2400" b="1" dirty="0" smtClean="0">
                <a:solidFill>
                  <a:srgbClr val="FF0000"/>
                </a:solidFill>
              </a:rPr>
              <a:t>PRÊT AUX CONDITIONS DU MARCHE = pas d’AIDE D’ETAT pour la PME</a:t>
            </a:r>
          </a:p>
          <a:p>
            <a:pPr indent="0" eaLnBrk="1" hangingPunct="1">
              <a:spcBef>
                <a:spcPts val="0"/>
              </a:spcBef>
              <a:buFont typeface="Arial" charset="0"/>
              <a:buChar char="•"/>
              <a:defRPr/>
            </a:pPr>
            <a:r>
              <a:rPr lang="fr-FR" sz="2000" b="1" dirty="0" smtClean="0">
                <a:solidFill>
                  <a:schemeClr val="tx2"/>
                </a:solidFill>
              </a:rPr>
              <a:t>Communication 19 janvier 2008 sur les taux de référence</a:t>
            </a:r>
          </a:p>
          <a:p>
            <a:pPr indent="0" eaLnBrk="1" hangingPunct="1">
              <a:spcBef>
                <a:spcPts val="0"/>
              </a:spcBef>
              <a:buFont typeface="Arial" charset="0"/>
              <a:buChar char="•"/>
              <a:defRPr/>
            </a:pPr>
            <a:r>
              <a:rPr lang="fr-FR" sz="2400" b="1" dirty="0" smtClean="0">
                <a:solidFill>
                  <a:schemeClr val="tx2"/>
                </a:solidFill>
              </a:rPr>
              <a:t>Prêts octroyés aux conditions du marché</a:t>
            </a:r>
            <a:endParaRPr lang="fr-FR" sz="2400" dirty="0" smtClean="0">
              <a:solidFill>
                <a:schemeClr val="tx2"/>
              </a:solidFill>
            </a:endParaRPr>
          </a:p>
          <a:p>
            <a:pPr indent="0" eaLnBrk="1" hangingPunct="1">
              <a:spcBef>
                <a:spcPts val="0"/>
              </a:spcBef>
              <a:buFont typeface="Arial" charset="0"/>
              <a:buChar char="•"/>
              <a:defRPr/>
            </a:pPr>
            <a:r>
              <a:rPr lang="fr-FR" sz="2400" b="1" dirty="0" smtClean="0">
                <a:solidFill>
                  <a:schemeClr val="tx2"/>
                </a:solidFill>
              </a:rPr>
              <a:t>Prêt accordé au Taux de base européen -</a:t>
            </a:r>
            <a:r>
              <a:rPr lang="fr-FR" sz="2400" b="1" dirty="0" smtClean="0">
                <a:solidFill>
                  <a:srgbClr val="FF0000"/>
                </a:solidFill>
              </a:rPr>
              <a:t>0,04</a:t>
            </a:r>
            <a:r>
              <a:rPr lang="fr-FR" sz="2400" b="1" dirty="0" smtClean="0">
                <a:solidFill>
                  <a:schemeClr val="tx2"/>
                </a:solidFill>
              </a:rPr>
              <a:t>% </a:t>
            </a:r>
            <a:r>
              <a:rPr lang="fr-FR" sz="1800" b="1" dirty="0" smtClean="0">
                <a:solidFill>
                  <a:schemeClr val="tx2"/>
                </a:solidFill>
              </a:rPr>
              <a:t>à partir du 1/5/16</a:t>
            </a:r>
            <a:r>
              <a:rPr lang="fr-FR" sz="2800" b="1" dirty="0" smtClean="0">
                <a:solidFill>
                  <a:schemeClr val="tx2"/>
                </a:solidFill>
              </a:rPr>
              <a:t> </a:t>
            </a:r>
            <a:r>
              <a:rPr lang="fr-FR" sz="1600" u="sng" dirty="0" smtClean="0">
                <a:solidFill>
                  <a:schemeClr val="tx2"/>
                </a:solidFill>
                <a:hlinkClick r:id="rId3"/>
              </a:rPr>
              <a:t>http://ec.europa.eu/competition/state_aid/legislation/reference_rates.html</a:t>
            </a:r>
            <a:r>
              <a:rPr lang="fr-FR" sz="2400" b="1" dirty="0" smtClean="0">
                <a:solidFill>
                  <a:schemeClr val="tx2"/>
                </a:solidFill>
                <a:hlinkClick r:id="rId3"/>
              </a:rPr>
              <a:t> </a:t>
            </a:r>
            <a:r>
              <a:rPr lang="fr-FR" sz="2400" b="1" dirty="0" smtClean="0">
                <a:solidFill>
                  <a:schemeClr val="tx2"/>
                </a:solidFill>
              </a:rPr>
              <a:t> + </a:t>
            </a:r>
            <a:r>
              <a:rPr lang="fr-FR" sz="2400" b="1" dirty="0" smtClean="0">
                <a:solidFill>
                  <a:srgbClr val="FF0000"/>
                </a:solidFill>
              </a:rPr>
              <a:t>100 </a:t>
            </a:r>
            <a:r>
              <a:rPr lang="fr-FR" sz="2400" b="1" dirty="0" smtClean="0">
                <a:solidFill>
                  <a:schemeClr val="tx2"/>
                </a:solidFill>
              </a:rPr>
              <a:t>pt de base soit </a:t>
            </a:r>
            <a:r>
              <a:rPr lang="fr-FR" sz="2400" b="1" dirty="0" smtClean="0">
                <a:solidFill>
                  <a:srgbClr val="FF0000"/>
                </a:solidFill>
              </a:rPr>
              <a:t>-0,04</a:t>
            </a:r>
            <a:r>
              <a:rPr lang="fr-FR" sz="2400" b="1" dirty="0" smtClean="0">
                <a:solidFill>
                  <a:schemeClr val="tx2"/>
                </a:solidFill>
              </a:rPr>
              <a:t>% </a:t>
            </a:r>
            <a:r>
              <a:rPr lang="fr-FR" sz="2400" b="1" dirty="0" smtClean="0">
                <a:solidFill>
                  <a:srgbClr val="FF0000"/>
                </a:solidFill>
              </a:rPr>
              <a:t>PLUS </a:t>
            </a:r>
            <a:r>
              <a:rPr lang="fr-FR" sz="2400" b="1" dirty="0" smtClean="0">
                <a:solidFill>
                  <a:schemeClr val="tx2"/>
                </a:solidFill>
              </a:rPr>
              <a:t>une majoration fixé en fonction</a:t>
            </a:r>
            <a:r>
              <a:rPr lang="fr-FR" sz="2400" dirty="0" smtClean="0">
                <a:solidFill>
                  <a:schemeClr val="tx2"/>
                </a:solidFill>
              </a:rPr>
              <a:t>:</a:t>
            </a:r>
          </a:p>
          <a:p>
            <a:pPr lvl="2" eaLnBrk="1" hangingPunct="1">
              <a:buFont typeface="Arial" charset="0"/>
              <a:buChar char="•"/>
              <a:defRPr/>
            </a:pPr>
            <a:r>
              <a:rPr lang="fr-FR" sz="1800" dirty="0" smtClean="0">
                <a:solidFill>
                  <a:schemeClr val="tx2"/>
                </a:solidFill>
              </a:rPr>
              <a:t>De la </a:t>
            </a:r>
            <a:r>
              <a:rPr lang="fr-FR" sz="1800" b="1" u="sng" dirty="0" smtClean="0">
                <a:solidFill>
                  <a:srgbClr val="FF0000"/>
                </a:solidFill>
              </a:rPr>
              <a:t>notation bancaire</a:t>
            </a:r>
            <a:r>
              <a:rPr lang="fr-FR" sz="1800" dirty="0" smtClean="0">
                <a:solidFill>
                  <a:srgbClr val="FF0000"/>
                </a:solidFill>
              </a:rPr>
              <a:t> </a:t>
            </a:r>
            <a:r>
              <a:rPr lang="fr-FR" sz="1800" dirty="0" smtClean="0">
                <a:solidFill>
                  <a:schemeClr val="tx2"/>
                </a:solidFill>
              </a:rPr>
              <a:t>ET du </a:t>
            </a:r>
            <a:r>
              <a:rPr lang="fr-FR" sz="1800" b="1" u="sng" dirty="0" smtClean="0">
                <a:solidFill>
                  <a:srgbClr val="FF0000"/>
                </a:solidFill>
              </a:rPr>
              <a:t>niveau de sûretés</a:t>
            </a:r>
            <a:r>
              <a:rPr lang="fr-FR" sz="1800" dirty="0" smtClean="0">
                <a:solidFill>
                  <a:srgbClr val="FF0000"/>
                </a:solidFill>
              </a:rPr>
              <a:t> </a:t>
            </a:r>
            <a:r>
              <a:rPr lang="fr-FR" sz="1800" dirty="0" smtClean="0">
                <a:solidFill>
                  <a:schemeClr val="tx2"/>
                </a:solidFill>
              </a:rPr>
              <a:t>apportées par l’entreprise </a:t>
            </a:r>
          </a:p>
          <a:p>
            <a:pPr lvl="3" eaLnBrk="1" hangingPunct="1">
              <a:buFont typeface="Arial" charset="0"/>
              <a:buChar char="–"/>
              <a:defRPr/>
            </a:pPr>
            <a:endParaRPr lang="fr-FR" sz="1600" dirty="0" smtClean="0">
              <a:solidFill>
                <a:schemeClr val="tx2"/>
              </a:solidFill>
            </a:endParaRPr>
          </a:p>
          <a:p>
            <a:pPr lvl="3" eaLnBrk="1" hangingPunct="1">
              <a:buFont typeface="Arial" charset="0"/>
              <a:buChar char="–"/>
              <a:defRPr/>
            </a:pPr>
            <a:endParaRPr lang="fr-FR" sz="1600" dirty="0" smtClean="0">
              <a:solidFill>
                <a:schemeClr val="tx2"/>
              </a:solidFill>
            </a:endParaRPr>
          </a:p>
        </p:txBody>
      </p:sp>
      <p:pic>
        <p:nvPicPr>
          <p:cNvPr id="7172" name="Picture 4" descr="Taux de référence"/>
          <p:cNvPicPr>
            <a:picLocks noChangeAspect="1" noChangeArrowheads="1"/>
          </p:cNvPicPr>
          <p:nvPr/>
        </p:nvPicPr>
        <p:blipFill>
          <a:blip r:embed="rId4" cstate="print"/>
          <a:srcRect r="65955" b="51932"/>
          <a:stretch>
            <a:fillRect/>
          </a:stretch>
        </p:blipFill>
        <p:spPr bwMode="auto">
          <a:xfrm>
            <a:off x="2628900" y="3473450"/>
            <a:ext cx="6119813" cy="3455988"/>
          </a:xfrm>
          <a:prstGeom prst="rect">
            <a:avLst/>
          </a:prstGeom>
          <a:noFill/>
          <a:ln w="9525">
            <a:noFill/>
            <a:miter lim="800000"/>
            <a:headEnd/>
            <a:tailEnd/>
          </a:ln>
        </p:spPr>
      </p:pic>
      <p:sp>
        <p:nvSpPr>
          <p:cNvPr id="7173" name="Text Box 5"/>
          <p:cNvSpPr txBox="1">
            <a:spLocks noChangeArrowheads="1"/>
          </p:cNvSpPr>
          <p:nvPr/>
        </p:nvSpPr>
        <p:spPr bwMode="auto">
          <a:xfrm>
            <a:off x="0" y="4500563"/>
            <a:ext cx="2268538" cy="1192212"/>
          </a:xfrm>
          <a:prstGeom prst="rect">
            <a:avLst/>
          </a:prstGeom>
          <a:noFill/>
          <a:ln w="9525">
            <a:noFill/>
            <a:miter lim="800000"/>
            <a:headEnd/>
            <a:tailEnd/>
          </a:ln>
        </p:spPr>
        <p:txBody>
          <a:bodyPr>
            <a:spAutoFit/>
          </a:bodyPr>
          <a:lstStyle/>
          <a:p>
            <a:pPr algn="r">
              <a:spcBef>
                <a:spcPct val="50000"/>
              </a:spcBef>
            </a:pPr>
            <a:r>
              <a:rPr lang="fr-FR" b="1" dirty="0">
                <a:solidFill>
                  <a:schemeClr val="tx2"/>
                </a:solidFill>
              </a:rPr>
              <a:t>TABLEAU</a:t>
            </a:r>
          </a:p>
          <a:p>
            <a:pPr algn="r">
              <a:spcBef>
                <a:spcPct val="50000"/>
              </a:spcBef>
            </a:pPr>
            <a:r>
              <a:rPr lang="fr-FR" b="1" dirty="0">
                <a:solidFill>
                  <a:schemeClr val="tx2"/>
                </a:solidFill>
              </a:rPr>
              <a:t>DES</a:t>
            </a:r>
          </a:p>
          <a:p>
            <a:pPr algn="r">
              <a:spcBef>
                <a:spcPct val="50000"/>
              </a:spcBef>
            </a:pPr>
            <a:r>
              <a:rPr lang="fr-FR" b="1" dirty="0">
                <a:solidFill>
                  <a:schemeClr val="tx2"/>
                </a:solidFill>
              </a:rPr>
              <a:t>MAJORATIONS</a:t>
            </a:r>
          </a:p>
        </p:txBody>
      </p:sp>
      <p:sp>
        <p:nvSpPr>
          <p:cNvPr id="7174" name="Line 6"/>
          <p:cNvSpPr>
            <a:spLocks noChangeShapeType="1"/>
          </p:cNvSpPr>
          <p:nvPr/>
        </p:nvSpPr>
        <p:spPr bwMode="auto">
          <a:xfrm>
            <a:off x="2643188" y="3429000"/>
            <a:ext cx="849312" cy="431800"/>
          </a:xfrm>
          <a:prstGeom prst="line">
            <a:avLst/>
          </a:prstGeom>
          <a:noFill/>
          <a:ln w="38100">
            <a:solidFill>
              <a:srgbClr val="FF0000"/>
            </a:solidFill>
            <a:round/>
            <a:headEnd/>
            <a:tailEnd type="triangle" w="med" len="med"/>
          </a:ln>
        </p:spPr>
        <p:txBody>
          <a:bodyPr/>
          <a:lstStyle/>
          <a:p>
            <a:endParaRPr lang="fr-FR"/>
          </a:p>
        </p:txBody>
      </p:sp>
      <p:sp>
        <p:nvSpPr>
          <p:cNvPr id="7175" name="Line 7"/>
          <p:cNvSpPr>
            <a:spLocks noChangeShapeType="1"/>
          </p:cNvSpPr>
          <p:nvPr/>
        </p:nvSpPr>
        <p:spPr bwMode="auto">
          <a:xfrm>
            <a:off x="5357818" y="3500438"/>
            <a:ext cx="1085845" cy="360362"/>
          </a:xfrm>
          <a:prstGeom prst="line">
            <a:avLst/>
          </a:prstGeom>
          <a:noFill/>
          <a:ln w="38100">
            <a:solidFill>
              <a:srgbClr val="FF0000"/>
            </a:solidFill>
            <a:round/>
            <a:headEnd/>
            <a:tailEnd type="triangle" w="med" len="med"/>
          </a:ln>
        </p:spPr>
        <p:txBody>
          <a:bodyPr/>
          <a:lstStyle/>
          <a:p>
            <a:endParaRPr lang="fr-FR"/>
          </a:p>
        </p:txBody>
      </p:sp>
      <p:sp>
        <p:nvSpPr>
          <p:cNvPr id="9" name="Espace réservé du pied de page 8"/>
          <p:cNvSpPr>
            <a:spLocks noGrp="1"/>
          </p:cNvSpPr>
          <p:nvPr>
            <p:ph type="ftr" sz="quarter" idx="11"/>
          </p:nvPr>
        </p:nvSpPr>
        <p:spPr/>
        <p:txBody>
          <a:bodyPr/>
          <a:lstStyle/>
          <a:p>
            <a:pPr>
              <a:defRPr/>
            </a:pPr>
            <a:r>
              <a:rPr lang="fr-FR" smtClean="0"/>
              <a:t>JP Bove www.fcae.eu</a:t>
            </a:r>
            <a:endParaRPr lang="fr-FR"/>
          </a:p>
        </p:txBody>
      </p:sp>
      <p:sp>
        <p:nvSpPr>
          <p:cNvPr id="11" name="Titre 1"/>
          <p:cNvSpPr txBox="1">
            <a:spLocks/>
          </p:cNvSpPr>
          <p:nvPr/>
        </p:nvSpPr>
        <p:spPr>
          <a:xfrm>
            <a:off x="71438" y="142852"/>
            <a:ext cx="9144032" cy="378280"/>
          </a:xfrm>
          <a:prstGeom prst="rect">
            <a:avLst/>
          </a:prstGeom>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FINANCEMENT DES RISQUES (3) Conditions du marché des PRETS</a:t>
            </a:r>
            <a:endParaRPr lang="fr-FR" sz="3600" b="1" dirty="0">
              <a:latin typeface="Arial" pitchFamily="34" charset="0"/>
              <a:cs typeface="Arial" pitchFamily="34" charset="0"/>
            </a:endParaRPr>
          </a:p>
        </p:txBody>
      </p:sp>
      <p:sp>
        <p:nvSpPr>
          <p:cNvPr id="13" name="Espace réservé du numéro de diapositive 12"/>
          <p:cNvSpPr>
            <a:spLocks noGrp="1"/>
          </p:cNvSpPr>
          <p:nvPr>
            <p:ph type="sldNum" sz="quarter" idx="12"/>
          </p:nvPr>
        </p:nvSpPr>
        <p:spPr/>
        <p:txBody>
          <a:bodyPr/>
          <a:lstStyle/>
          <a:p>
            <a:fld id="{2B825D18-8F47-4676-AC87-C8BC662B5306}" type="slidenum">
              <a:rPr lang="fr-FR" smtClean="0"/>
              <a:pPr/>
              <a:t>59</a:t>
            </a:fld>
            <a:endParaRPr lang="fr-FR"/>
          </a:p>
        </p:txBody>
      </p:sp>
      <p:sp>
        <p:nvSpPr>
          <p:cNvPr id="2" name="Espace réservé de la date 1"/>
          <p:cNvSpPr>
            <a:spLocks noGrp="1"/>
          </p:cNvSpPr>
          <p:nvPr>
            <p:ph type="dt" sz="half" idx="10"/>
          </p:nvPr>
        </p:nvSpPr>
        <p:spPr/>
        <p:txBody>
          <a:bodyPr/>
          <a:lstStyle/>
          <a:p>
            <a:fld id="{5E1F9B3E-73C7-7D4A-A436-E7414BA7233F}" type="datetime1">
              <a:rPr lang="fr-FR" smtClean="0"/>
              <a:t>18/11/2016</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171">
                                            <p:txEl>
                                              <p:pRg st="1" end="1"/>
                                            </p:txEl>
                                          </p:spTgt>
                                        </p:tgtEl>
                                        <p:attrNameLst>
                                          <p:attrName>style.visibility</p:attrName>
                                        </p:attrNameLst>
                                      </p:cBhvr>
                                      <p:to>
                                        <p:strVal val="visible"/>
                                      </p:to>
                                    </p:set>
                                    <p:anim calcmode="lin" valueType="num">
                                      <p:cBhvr additive="base">
                                        <p:cTn id="13"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171">
                                            <p:txEl>
                                              <p:pRg st="2" end="2"/>
                                            </p:txEl>
                                          </p:spTgt>
                                        </p:tgtEl>
                                        <p:attrNameLst>
                                          <p:attrName>style.visibility</p:attrName>
                                        </p:attrNameLst>
                                      </p:cBhvr>
                                      <p:to>
                                        <p:strVal val="visible"/>
                                      </p:to>
                                    </p:set>
                                    <p:anim calcmode="lin" valueType="num">
                                      <p:cBhvr additive="base">
                                        <p:cTn id="19"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171">
                                            <p:txEl>
                                              <p:pRg st="3" end="3"/>
                                            </p:txEl>
                                          </p:spTgt>
                                        </p:tgtEl>
                                        <p:attrNameLst>
                                          <p:attrName>style.visibility</p:attrName>
                                        </p:attrNameLst>
                                      </p:cBhvr>
                                      <p:to>
                                        <p:strVal val="visible"/>
                                      </p:to>
                                    </p:set>
                                    <p:anim calcmode="lin" valueType="num">
                                      <p:cBhvr additive="base">
                                        <p:cTn id="25"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1">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171">
                                            <p:txEl>
                                              <p:pRg st="4" end="4"/>
                                            </p:txEl>
                                          </p:spTgt>
                                        </p:tgtEl>
                                        <p:attrNameLst>
                                          <p:attrName>style.visibility</p:attrName>
                                        </p:attrNameLst>
                                      </p:cBhvr>
                                      <p:to>
                                        <p:strVal val="visible"/>
                                      </p:to>
                                    </p:set>
                                    <p:anim calcmode="lin" valueType="num">
                                      <p:cBhvr additive="base">
                                        <p:cTn id="29"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0-#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7172"/>
                                        </p:tgtEl>
                                        <p:attrNameLst>
                                          <p:attrName>style.visibility</p:attrName>
                                        </p:attrNameLst>
                                      </p:cBhvr>
                                      <p:to>
                                        <p:strVal val="visible"/>
                                      </p:to>
                                    </p:set>
                                    <p:anim calcmode="lin" valueType="num">
                                      <p:cBhvr additive="base">
                                        <p:cTn id="41" dur="500" fill="hold"/>
                                        <p:tgtEl>
                                          <p:spTgt spid="7172"/>
                                        </p:tgtEl>
                                        <p:attrNameLst>
                                          <p:attrName>ppt_x</p:attrName>
                                        </p:attrNameLst>
                                      </p:cBhvr>
                                      <p:tavLst>
                                        <p:tav tm="0">
                                          <p:val>
                                            <p:strVal val="#ppt_x"/>
                                          </p:val>
                                        </p:tav>
                                        <p:tav tm="100000">
                                          <p:val>
                                            <p:strVal val="#ppt_x"/>
                                          </p:val>
                                        </p:tav>
                                      </p:tavLst>
                                    </p:anim>
                                    <p:anim calcmode="lin" valueType="num">
                                      <p:cBhvr additive="base">
                                        <p:cTn id="42" dur="500" fill="hold"/>
                                        <p:tgtEl>
                                          <p:spTgt spid="7172"/>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8" presetClass="entr" presetSubtype="16" fill="hold" grpId="0" nodeType="clickEffect">
                                  <p:stCondLst>
                                    <p:cond delay="0"/>
                                  </p:stCondLst>
                                  <p:childTnLst>
                                    <p:set>
                                      <p:cBhvr>
                                        <p:cTn id="46" dur="1" fill="hold">
                                          <p:stCondLst>
                                            <p:cond delay="0"/>
                                          </p:stCondLst>
                                        </p:cTn>
                                        <p:tgtEl>
                                          <p:spTgt spid="7173"/>
                                        </p:tgtEl>
                                        <p:attrNameLst>
                                          <p:attrName>style.visibility</p:attrName>
                                        </p:attrNameLst>
                                      </p:cBhvr>
                                      <p:to>
                                        <p:strVal val="visible"/>
                                      </p:to>
                                    </p:set>
                                    <p:animEffect transition="in" filter="diamond(in)">
                                      <p:cBhvr>
                                        <p:cTn id="47" dur="2000"/>
                                        <p:tgtEl>
                                          <p:spTgt spid="7173"/>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7174"/>
                                        </p:tgtEl>
                                        <p:attrNameLst>
                                          <p:attrName>style.visibility</p:attrName>
                                        </p:attrNameLst>
                                      </p:cBhvr>
                                      <p:to>
                                        <p:strVal val="visible"/>
                                      </p:to>
                                    </p:set>
                                    <p:anim calcmode="lin" valueType="num">
                                      <p:cBhvr additive="base">
                                        <p:cTn id="52" dur="500" fill="hold"/>
                                        <p:tgtEl>
                                          <p:spTgt spid="7174"/>
                                        </p:tgtEl>
                                        <p:attrNameLst>
                                          <p:attrName>ppt_x</p:attrName>
                                        </p:attrNameLst>
                                      </p:cBhvr>
                                      <p:tavLst>
                                        <p:tav tm="0">
                                          <p:val>
                                            <p:strVal val="#ppt_x"/>
                                          </p:val>
                                        </p:tav>
                                        <p:tav tm="100000">
                                          <p:val>
                                            <p:strVal val="#ppt_x"/>
                                          </p:val>
                                        </p:tav>
                                      </p:tavLst>
                                    </p:anim>
                                    <p:anim calcmode="lin" valueType="num">
                                      <p:cBhvr additive="base">
                                        <p:cTn id="53" dur="500" fill="hold"/>
                                        <p:tgtEl>
                                          <p:spTgt spid="7174"/>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7175"/>
                                        </p:tgtEl>
                                        <p:attrNameLst>
                                          <p:attrName>style.visibility</p:attrName>
                                        </p:attrNameLst>
                                      </p:cBhvr>
                                      <p:to>
                                        <p:strVal val="visible"/>
                                      </p:to>
                                    </p:set>
                                    <p:anim calcmode="lin" valueType="num">
                                      <p:cBhvr additive="base">
                                        <p:cTn id="58" dur="500" fill="hold"/>
                                        <p:tgtEl>
                                          <p:spTgt spid="7175"/>
                                        </p:tgtEl>
                                        <p:attrNameLst>
                                          <p:attrName>ppt_x</p:attrName>
                                        </p:attrNameLst>
                                      </p:cBhvr>
                                      <p:tavLst>
                                        <p:tav tm="0">
                                          <p:val>
                                            <p:strVal val="#ppt_x"/>
                                          </p:val>
                                        </p:tav>
                                        <p:tav tm="100000">
                                          <p:val>
                                            <p:strVal val="#ppt_x"/>
                                          </p:val>
                                        </p:tav>
                                      </p:tavLst>
                                    </p:anim>
                                    <p:anim calcmode="lin" valueType="num">
                                      <p:cBhvr additive="base">
                                        <p:cTn id="59" dur="500" fill="hold"/>
                                        <p:tgtEl>
                                          <p:spTgt spid="71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7171" grpId="0" build="p"/>
      <p:bldP spid="7173" grpId="0"/>
      <p:bldP spid="7174" grpId="0" animBg="1"/>
      <p:bldP spid="717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ETIQUETTE DE MINIMIS.jpg"/>
          <p:cNvPicPr>
            <a:picLocks noChangeAspect="1"/>
          </p:cNvPicPr>
          <p:nvPr/>
        </p:nvPicPr>
        <p:blipFill>
          <a:blip r:embed="rId3" cstate="print"/>
          <a:stretch>
            <a:fillRect/>
          </a:stretch>
        </p:blipFill>
        <p:spPr>
          <a:xfrm>
            <a:off x="6500826" y="3357562"/>
            <a:ext cx="2285984" cy="1610349"/>
          </a:xfrm>
          <a:prstGeom prst="rect">
            <a:avLst/>
          </a:prstGeom>
        </p:spPr>
      </p:pic>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Les aides de </a:t>
            </a:r>
            <a:r>
              <a:rPr lang="fr-FR" sz="3600" b="1" dirty="0" err="1" smtClean="0">
                <a:latin typeface="Arial" pitchFamily="34" charset="0"/>
                <a:cs typeface="Arial" pitchFamily="34" charset="0"/>
              </a:rPr>
              <a:t>minimis</a:t>
            </a:r>
            <a:r>
              <a:rPr lang="fr-FR" sz="3600" b="1" dirty="0" smtClean="0">
                <a:latin typeface="Arial" pitchFamily="34" charset="0"/>
                <a:cs typeface="Arial" pitchFamily="34" charset="0"/>
              </a:rPr>
              <a:t> (1)</a:t>
            </a:r>
            <a:endParaRPr lang="fr-FR" sz="3600" b="1" dirty="0">
              <a:latin typeface="Arial" pitchFamily="34" charset="0"/>
              <a:cs typeface="Arial" pitchFamily="34" charset="0"/>
            </a:endParaRPr>
          </a:p>
        </p:txBody>
      </p:sp>
      <p:sp>
        <p:nvSpPr>
          <p:cNvPr id="5" name="Rectangle 3"/>
          <p:cNvSpPr txBox="1">
            <a:spLocks noChangeArrowheads="1"/>
          </p:cNvSpPr>
          <p:nvPr/>
        </p:nvSpPr>
        <p:spPr>
          <a:xfrm>
            <a:off x="71406" y="1357298"/>
            <a:ext cx="7143800" cy="4643470"/>
          </a:xfrm>
          <a:prstGeom prst="rect">
            <a:avLst/>
          </a:prstGeom>
        </p:spPr>
        <p:txBody>
          <a:bodyPr vert="horz" lIns="91440" tIns="45720" rIns="91440" bIns="45720" rtlCol="0">
            <a:normAutofit fontScale="92500" lnSpcReduction="20000"/>
          </a:bodyPr>
          <a:lstStyle/>
          <a:p>
            <a:pPr marL="0" marR="0" lvl="0" indent="0" defTabSz="914400" rtl="0" eaLnBrk="1" fontAlgn="auto" latinLnBrk="0" hangingPunct="1">
              <a:lnSpc>
                <a:spcPct val="80000"/>
              </a:lnSpc>
              <a:spcBef>
                <a:spcPct val="20000"/>
              </a:spcBef>
              <a:spcAft>
                <a:spcPts val="0"/>
              </a:spcAft>
              <a:buClrTx/>
              <a:buSzTx/>
              <a:buFont typeface="Wingdings" pitchFamily="2" charset="2"/>
              <a:buNone/>
              <a:tabLst/>
              <a:defRPr/>
            </a:pPr>
            <a:r>
              <a:rPr kumimoji="0" lang="fr-FR" sz="2400" b="1" i="0" u="sng" strike="noStrike" kern="1200" cap="none" spc="0" normalizeH="0" baseline="0" noProof="0" dirty="0" smtClean="0">
                <a:ln>
                  <a:noFill/>
                </a:ln>
                <a:solidFill>
                  <a:schemeClr val="tx2"/>
                </a:solidFill>
                <a:effectLst/>
                <a:uLnTx/>
                <a:uFillTx/>
                <a:latin typeface="+mn-lt"/>
                <a:ea typeface="+mn-ea"/>
                <a:cs typeface="+mn-cs"/>
              </a:rPr>
              <a:t>Création des aides « de </a:t>
            </a:r>
            <a:r>
              <a:rPr kumimoji="0" lang="fr-FR" sz="2400" b="1" i="0" u="sng" strike="noStrike" kern="1200" cap="none" spc="0" normalizeH="0" baseline="0" noProof="0" dirty="0" err="1" smtClean="0">
                <a:ln>
                  <a:noFill/>
                </a:ln>
                <a:solidFill>
                  <a:schemeClr val="tx2"/>
                </a:solidFill>
                <a:effectLst/>
                <a:uLnTx/>
                <a:uFillTx/>
                <a:latin typeface="+mn-lt"/>
                <a:ea typeface="+mn-ea"/>
                <a:cs typeface="+mn-cs"/>
              </a:rPr>
              <a:t>minimis</a:t>
            </a:r>
            <a:r>
              <a:rPr kumimoji="0" lang="fr-FR" sz="2400" b="1" i="0" u="sng" strike="noStrike" kern="1200" cap="none" spc="0" normalizeH="0" baseline="0" noProof="0" dirty="0" smtClean="0">
                <a:ln>
                  <a:noFill/>
                </a:ln>
                <a:solidFill>
                  <a:schemeClr val="tx2"/>
                </a:solidFill>
                <a:effectLst/>
                <a:uLnTx/>
                <a:uFillTx/>
                <a:latin typeface="+mn-lt"/>
                <a:ea typeface="+mn-ea"/>
                <a:cs typeface="+mn-cs"/>
              </a:rPr>
              <a:t> » : </a:t>
            </a:r>
          </a:p>
          <a:p>
            <a:pPr marL="0" marR="0" lvl="0" indent="0" defTabSz="914400" rtl="0" eaLnBrk="1" fontAlgn="auto" latinLnBrk="0" hangingPunct="1">
              <a:lnSpc>
                <a:spcPct val="80000"/>
              </a:lnSpc>
              <a:spcBef>
                <a:spcPct val="20000"/>
              </a:spcBef>
              <a:spcAft>
                <a:spcPts val="0"/>
              </a:spcAft>
              <a:buClrTx/>
              <a:buSzTx/>
              <a:buFont typeface="Wingdings" pitchFamily="2" charset="2"/>
              <a:buNone/>
              <a:tabLst/>
              <a:defRPr/>
            </a:pPr>
            <a:endParaRPr kumimoji="0" lang="fr-FR" sz="14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Wingdings" pitchFamily="2" charset="2"/>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Encadrement PME de 1992</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 premier « de-</a:t>
            </a:r>
            <a:r>
              <a:rPr kumimoji="0" lang="fr-FR" sz="2400" b="0" i="0" u="none" strike="noStrike" kern="1200" cap="none" spc="0" normalizeH="0" baseline="0" noProof="0" dirty="0" err="1" smtClean="0">
                <a:ln>
                  <a:noFill/>
                </a:ln>
                <a:solidFill>
                  <a:schemeClr val="tx2"/>
                </a:solidFill>
                <a:effectLst/>
                <a:uLnTx/>
                <a:uFillTx/>
                <a:latin typeface="+mn-lt"/>
                <a:ea typeface="+mn-ea"/>
                <a:cs typeface="+mn-cs"/>
              </a:rPr>
              <a:t>minimis</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 » à </a:t>
            </a:r>
            <a:r>
              <a:rPr kumimoji="0" lang="fr-FR" sz="2400" b="1" i="0" u="none" strike="noStrike" kern="1200" cap="none" spc="0" normalizeH="0" baseline="0" noProof="0" dirty="0" smtClean="0">
                <a:ln>
                  <a:noFill/>
                </a:ln>
                <a:solidFill>
                  <a:srgbClr val="FF0000"/>
                </a:solidFill>
                <a:effectLst/>
                <a:uLnTx/>
                <a:uFillTx/>
                <a:latin typeface="+mn-lt"/>
                <a:ea typeface="+mn-ea"/>
                <a:cs typeface="+mn-cs"/>
              </a:rPr>
              <a:t>50 </a:t>
            </a:r>
            <a:r>
              <a:rPr kumimoji="0" lang="fr-FR" sz="2400" i="0" u="none" strike="noStrike" kern="1200" cap="none" spc="0" normalizeH="0" baseline="0" noProof="0" dirty="0" smtClean="0">
                <a:ln>
                  <a:noFill/>
                </a:ln>
                <a:solidFill>
                  <a:schemeClr val="tx2"/>
                </a:solidFill>
                <a:effectLst/>
                <a:uLnTx/>
                <a:uFillTx/>
                <a:latin typeface="+mn-lt"/>
                <a:ea typeface="+mn-ea"/>
                <a:cs typeface="+mn-cs"/>
              </a:rPr>
              <a:t>K</a:t>
            </a:r>
            <a:r>
              <a:rPr kumimoji="0" lang="fr-FR" sz="2400" i="0" u="none" strike="noStrike" kern="1200" cap="none" spc="0" normalizeH="0" noProof="0" dirty="0" smtClean="0">
                <a:ln>
                  <a:noFill/>
                </a:ln>
                <a:solidFill>
                  <a:schemeClr val="tx2"/>
                </a:solidFill>
                <a:effectLst/>
                <a:uLnTx/>
                <a:uFillTx/>
                <a:latin typeface="+mn-lt"/>
                <a:ea typeface="+mn-ea"/>
                <a:cs typeface="+mn-cs"/>
              </a:rPr>
              <a:t> </a:t>
            </a:r>
            <a:r>
              <a:rPr lang="fr-FR" sz="2400" dirty="0" smtClean="0">
                <a:solidFill>
                  <a:schemeClr val="tx2"/>
                </a:solidFill>
              </a:rPr>
              <a:t>Ecus</a:t>
            </a:r>
            <a:endParaRPr kumimoji="0" lang="fr-FR" sz="240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Wingdings" pitchFamily="2" charset="2"/>
              <a:buNone/>
              <a:tabLst/>
              <a:defRPr/>
            </a:pPr>
            <a:r>
              <a:rPr kumimoji="0" lang="fr-FR" sz="2400" b="0" i="0" u="none" strike="noStrike" kern="1200" cap="none" spc="0" normalizeH="0" baseline="0" noProof="0" dirty="0" smtClean="0">
                <a:ln>
                  <a:noFill/>
                </a:ln>
                <a:solidFill>
                  <a:schemeClr val="tx2"/>
                </a:solidFill>
                <a:effectLst/>
                <a:uLnTx/>
                <a:uFillTx/>
                <a:latin typeface="+mn-lt"/>
                <a:ea typeface="+mn-ea"/>
                <a:cs typeface="+mn-cs"/>
              </a:rPr>
              <a:t>-&gt; </a:t>
            </a:r>
            <a:r>
              <a:rPr kumimoji="0" lang="fr-FR" sz="2400" b="1" i="1" u="none" strike="noStrike" kern="1200" cap="none" spc="0" normalizeH="0" baseline="0" noProof="0" dirty="0" smtClean="0">
                <a:ln>
                  <a:noFill/>
                </a:ln>
                <a:solidFill>
                  <a:schemeClr val="tx2"/>
                </a:solidFill>
                <a:effectLst/>
                <a:uLnTx/>
                <a:uFillTx/>
                <a:latin typeface="+mn-lt"/>
                <a:ea typeface="+mn-ea"/>
                <a:cs typeface="+mn-cs"/>
              </a:rPr>
              <a:t>OBJECTIF </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désengorger </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le travail de la Commission </a:t>
            </a:r>
          </a:p>
          <a:p>
            <a:pPr marL="0" marR="0" lvl="0" indent="0" defTabSz="914400" rtl="0" eaLnBrk="1" fontAlgn="auto" latinLnBrk="0" hangingPunct="1">
              <a:lnSpc>
                <a:spcPct val="80000"/>
              </a:lnSpc>
              <a:spcBef>
                <a:spcPct val="20000"/>
              </a:spcBef>
              <a:spcAft>
                <a:spcPts val="0"/>
              </a:spcAft>
              <a:buClrTx/>
              <a:buSzTx/>
              <a:buFont typeface="Wingdings" pitchFamily="2" charset="2"/>
              <a:buNone/>
              <a:tabLst/>
              <a:defRPr/>
            </a:pPr>
            <a:r>
              <a:rPr kumimoji="0" lang="fr-FR" sz="2400" b="0" i="0" u="none" strike="noStrike" kern="1200" cap="none" spc="0" normalizeH="0" baseline="0" noProof="0" dirty="0" smtClean="0">
                <a:ln>
                  <a:noFill/>
                </a:ln>
                <a:solidFill>
                  <a:schemeClr val="tx2"/>
                </a:solidFill>
                <a:effectLst/>
                <a:uLnTx/>
                <a:uFillTx/>
                <a:latin typeface="+mn-lt"/>
                <a:ea typeface="+mn-ea"/>
                <a:cs typeface="+mn-cs"/>
              </a:rPr>
              <a:t>-&gt;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éviter </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d’examiner </a:t>
            </a:r>
            <a:r>
              <a:rPr kumimoji="0" lang="fr-FR" sz="2400" b="1" i="1" u="none" strike="noStrike" kern="1200" cap="none" spc="0" normalizeH="0" baseline="0" noProof="0" dirty="0" smtClean="0">
                <a:ln>
                  <a:noFill/>
                </a:ln>
                <a:solidFill>
                  <a:schemeClr val="tx2"/>
                </a:solidFill>
                <a:effectLst/>
                <a:uLnTx/>
                <a:uFillTx/>
                <a:latin typeface="+mn-lt"/>
                <a:ea typeface="+mn-ea"/>
                <a:cs typeface="+mn-cs"/>
              </a:rPr>
              <a:t>les petites notifications</a:t>
            </a:r>
          </a:p>
          <a:p>
            <a:pPr marL="1828800" marR="0" lvl="4" indent="0" defTabSz="914400" rtl="0" eaLnBrk="1" fontAlgn="auto" latinLnBrk="0" hangingPunct="1">
              <a:lnSpc>
                <a:spcPct val="80000"/>
              </a:lnSpc>
              <a:spcBef>
                <a:spcPct val="20000"/>
              </a:spcBef>
              <a:spcAft>
                <a:spcPts val="0"/>
              </a:spcAft>
              <a:buClrTx/>
              <a:buSzTx/>
              <a:buFont typeface="Arial" pitchFamily="34" charset="0"/>
              <a:buNone/>
              <a:tabLst/>
              <a:defRPr/>
            </a:pPr>
            <a:endParaRPr kumimoji="0" lang="fr-FR" sz="16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2400" b="1" i="0" u="none" strike="noStrike" kern="1200" cap="none" spc="0" normalizeH="0" baseline="0" noProof="0" dirty="0" smtClean="0">
                <a:ln>
                  <a:noFill/>
                </a:ln>
                <a:solidFill>
                  <a:srgbClr val="FF0000"/>
                </a:solidFill>
                <a:effectLst/>
                <a:uLnTx/>
                <a:uFillTx/>
                <a:latin typeface="+mn-lt"/>
                <a:ea typeface="+mn-ea"/>
                <a:cs typeface="+mn-cs"/>
              </a:rPr>
              <a:t>Doublement </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lors de la révision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en 1996 </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2400" b="1" i="0" u="none" strike="noStrike" kern="1200" cap="none" spc="0" normalizeH="0" baseline="0" noProof="0" dirty="0" smtClean="0">
                <a:ln>
                  <a:noFill/>
                </a:ln>
                <a:solidFill>
                  <a:srgbClr val="FF0000"/>
                </a:solidFill>
                <a:effectLst/>
                <a:uLnTx/>
                <a:uFillTx/>
                <a:latin typeface="+mn-lt"/>
                <a:ea typeface="+mn-ea"/>
                <a:cs typeface="+mn-cs"/>
              </a:rPr>
              <a:t>100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K€</a:t>
            </a:r>
          </a:p>
          <a:p>
            <a:pPr marL="1828800" marR="0" lvl="4" indent="0" defTabSz="914400" rtl="0" eaLnBrk="1" fontAlgn="auto" latinLnBrk="0" hangingPunct="1">
              <a:lnSpc>
                <a:spcPct val="80000"/>
              </a:lnSpc>
              <a:spcBef>
                <a:spcPct val="20000"/>
              </a:spcBef>
              <a:spcAft>
                <a:spcPts val="0"/>
              </a:spcAft>
              <a:buClrTx/>
              <a:buSzTx/>
              <a:buFont typeface="Arial" pitchFamily="34" charset="0"/>
              <a:buNone/>
              <a:tabLst/>
              <a:defRPr/>
            </a:pPr>
            <a:endParaRPr kumimoji="0" lang="fr-FR" sz="16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Règlement 69/2001 </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du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12 </a:t>
            </a:r>
            <a:r>
              <a:rPr kumimoji="0" lang="fr-FR" sz="2400" b="1" i="0" u="none" strike="noStrike" kern="1200" cap="none" spc="0" normalizeH="0" baseline="0" noProof="0" dirty="0" err="1" smtClean="0">
                <a:ln>
                  <a:noFill/>
                </a:ln>
                <a:solidFill>
                  <a:schemeClr val="tx2"/>
                </a:solidFill>
                <a:effectLst/>
                <a:uLnTx/>
                <a:uFillTx/>
                <a:latin typeface="+mn-lt"/>
                <a:ea typeface="+mn-ea"/>
                <a:cs typeface="+mn-cs"/>
              </a:rPr>
              <a:t>janv</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 2001 </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2400" b="1" i="0" u="none" strike="noStrike" kern="1200" cap="none" spc="0" normalizeH="0" baseline="0" noProof="0" dirty="0" smtClean="0">
                <a:ln>
                  <a:noFill/>
                </a:ln>
                <a:solidFill>
                  <a:srgbClr val="FF0000"/>
                </a:solidFill>
                <a:effectLst/>
                <a:uLnTx/>
                <a:uFillTx/>
                <a:latin typeface="+mn-lt"/>
                <a:ea typeface="+mn-ea"/>
                <a:cs typeface="+mn-cs"/>
              </a:rPr>
              <a:t>100</a:t>
            </a:r>
            <a:r>
              <a:rPr kumimoji="0" lang="fr-FR" sz="2400" b="1" i="0" u="none" strike="noStrike" kern="1200" cap="none" spc="0" normalizeH="0" noProof="0" dirty="0" smtClean="0">
                <a:ln>
                  <a:noFill/>
                </a:ln>
                <a:solidFill>
                  <a:srgbClr val="FF0000"/>
                </a:solidFill>
                <a:effectLst/>
                <a:uLnTx/>
                <a:uFillTx/>
                <a:latin typeface="+mn-lt"/>
                <a:ea typeface="+mn-ea"/>
                <a:cs typeface="+mn-cs"/>
              </a:rPr>
              <a:t> </a:t>
            </a:r>
            <a:r>
              <a:rPr kumimoji="0" lang="fr-FR" sz="2400" b="1" i="0" u="none" strike="noStrike" kern="1200" cap="none" spc="0" normalizeH="0" noProof="0" dirty="0" smtClean="0">
                <a:ln>
                  <a:noFill/>
                </a:ln>
                <a:solidFill>
                  <a:schemeClr val="tx2"/>
                </a:solidFill>
                <a:effectLst/>
                <a:uLnTx/>
                <a:uFillTx/>
                <a:latin typeface="+mn-lt"/>
                <a:ea typeface="+mn-ea"/>
                <a:cs typeface="+mn-cs"/>
              </a:rPr>
              <a:t>k</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a:t>
            </a:r>
          </a:p>
          <a:p>
            <a:pPr marL="457200" marR="0" lvl="1"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2000" b="0" i="0" u="none" strike="noStrike" kern="1200" cap="none" spc="0" normalizeH="0" baseline="0" noProof="0" dirty="0" smtClean="0">
                <a:ln>
                  <a:noFill/>
                </a:ln>
                <a:solidFill>
                  <a:schemeClr val="tx2"/>
                </a:solidFill>
                <a:effectLst/>
                <a:uLnTx/>
                <a:uFillTx/>
                <a:latin typeface="+mn-lt"/>
                <a:ea typeface="+mn-ea"/>
                <a:cs typeface="+mn-cs"/>
              </a:rPr>
              <a:t>Sécurisation juridique </a:t>
            </a:r>
          </a:p>
          <a:p>
            <a:pPr marL="457200" marR="0" lvl="1"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2000" b="0" i="0" u="none" strike="noStrike" kern="1200" cap="none" spc="0" normalizeH="0" baseline="0" noProof="0" dirty="0" smtClean="0">
                <a:ln>
                  <a:noFill/>
                </a:ln>
                <a:solidFill>
                  <a:schemeClr val="tx2"/>
                </a:solidFill>
                <a:effectLst/>
                <a:uLnTx/>
                <a:uFillTx/>
                <a:latin typeface="+mn-lt"/>
                <a:ea typeface="+mn-ea"/>
                <a:cs typeface="+mn-cs"/>
              </a:rPr>
              <a:t>Mais maintien du montant</a:t>
            </a:r>
          </a:p>
          <a:p>
            <a:pPr marL="1828800" marR="0" lvl="4" indent="0" defTabSz="914400" rtl="0" eaLnBrk="1" fontAlgn="auto" latinLnBrk="0" hangingPunct="1">
              <a:lnSpc>
                <a:spcPct val="80000"/>
              </a:lnSpc>
              <a:spcBef>
                <a:spcPct val="20000"/>
              </a:spcBef>
              <a:spcAft>
                <a:spcPts val="0"/>
              </a:spcAft>
              <a:buClrTx/>
              <a:buSzTx/>
              <a:buFont typeface="Arial" pitchFamily="34" charset="0"/>
              <a:buNone/>
              <a:tabLst/>
              <a:defRPr/>
            </a:pPr>
            <a:endParaRPr kumimoji="0" lang="fr-FR" sz="14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2400" b="1" i="0" u="none" strike="noStrike" kern="1200" cap="none" spc="0" normalizeH="0" baseline="0" noProof="0" dirty="0" smtClean="0">
                <a:ln>
                  <a:noFill/>
                </a:ln>
                <a:solidFill>
                  <a:srgbClr val="FF0000"/>
                </a:solidFill>
                <a:effectLst/>
                <a:uLnTx/>
                <a:uFillTx/>
                <a:latin typeface="+mn-lt"/>
                <a:ea typeface="+mn-ea"/>
                <a:cs typeface="+mn-cs"/>
              </a:rPr>
              <a:t>Doublement </a:t>
            </a:r>
            <a:r>
              <a:rPr kumimoji="0" lang="fr-FR" sz="2400" i="0" u="none" strike="noStrike" kern="1200" cap="none" spc="0" normalizeH="0" baseline="0" noProof="0" dirty="0" smtClean="0">
                <a:ln>
                  <a:noFill/>
                </a:ln>
                <a:solidFill>
                  <a:schemeClr val="tx2"/>
                </a:solidFill>
                <a:effectLst/>
                <a:uLnTx/>
                <a:uFillTx/>
                <a:latin typeface="+mn-lt"/>
                <a:ea typeface="+mn-ea"/>
                <a:cs typeface="+mn-cs"/>
              </a:rPr>
              <a:t>lors de la révision </a:t>
            </a:r>
            <a:r>
              <a:rPr kumimoji="0" lang="fr-FR" sz="2400" i="0" u="none" strike="noStrike" kern="1200" cap="none" spc="0" normalizeH="0" baseline="0" noProof="0" dirty="0" err="1" smtClean="0">
                <a:ln>
                  <a:noFill/>
                </a:ln>
                <a:solidFill>
                  <a:schemeClr val="tx2"/>
                </a:solidFill>
                <a:effectLst/>
                <a:uLnTx/>
                <a:uFillTx/>
                <a:latin typeface="+mn-lt"/>
                <a:ea typeface="+mn-ea"/>
                <a:cs typeface="+mn-cs"/>
              </a:rPr>
              <a:t>rgt</a:t>
            </a:r>
            <a:r>
              <a:rPr kumimoji="0" lang="fr-FR" sz="2400" i="0" u="none" strike="noStrike" kern="1200" cap="none" spc="0" normalizeH="0" baseline="0" noProof="0" dirty="0" smtClean="0">
                <a:ln>
                  <a:noFill/>
                </a:ln>
                <a:solidFill>
                  <a:schemeClr val="tx2"/>
                </a:solidFill>
                <a:effectLst/>
                <a:uLnTx/>
                <a:uFillTx/>
                <a:latin typeface="+mn-lt"/>
                <a:ea typeface="+mn-ea"/>
                <a:cs typeface="+mn-cs"/>
              </a:rPr>
              <a:t>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15/12/2006 </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2400" b="1" i="0" u="none" strike="noStrike" kern="1200" cap="none" spc="0" normalizeH="0" baseline="0" noProof="0" dirty="0" smtClean="0">
                <a:ln>
                  <a:noFill/>
                </a:ln>
                <a:solidFill>
                  <a:srgbClr val="FF0000"/>
                </a:solidFill>
                <a:effectLst/>
                <a:uLnTx/>
                <a:uFillTx/>
                <a:latin typeface="+mn-lt"/>
                <a:ea typeface="+mn-ea"/>
                <a:cs typeface="+mn-cs"/>
              </a:rPr>
              <a:t>200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k€</a:t>
            </a: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2400" b="1" i="1" u="none" strike="noStrike" kern="1200" cap="none" spc="0" normalizeH="0" baseline="0" noProof="0" dirty="0" smtClean="0">
                <a:ln>
                  <a:noFill/>
                </a:ln>
                <a:solidFill>
                  <a:srgbClr val="FF0000"/>
                </a:solidFill>
                <a:effectLst/>
                <a:uLnTx/>
                <a:uFillTx/>
                <a:latin typeface="+mn-lt"/>
                <a:ea typeface="+mn-ea"/>
                <a:cs typeface="+mn-cs"/>
              </a:rPr>
              <a:t>régime temporaire crise 2008-10 création ACML : 500 K€</a:t>
            </a:r>
          </a:p>
          <a:p>
            <a:pPr marL="0" marR="0" lvl="0" indent="0" defTabSz="914400" rtl="0" eaLnBrk="1" fontAlgn="auto" latinLnBrk="0" hangingPunct="1">
              <a:lnSpc>
                <a:spcPct val="80000"/>
              </a:lnSpc>
              <a:spcBef>
                <a:spcPct val="20000"/>
              </a:spcBef>
              <a:spcAft>
                <a:spcPts val="0"/>
              </a:spcAft>
              <a:buClrTx/>
              <a:buSzTx/>
              <a:buFont typeface="Wingdings" pitchFamily="2" charset="2"/>
              <a:buNone/>
              <a:tabLst/>
              <a:defRPr/>
            </a:pPr>
            <a:endParaRPr kumimoji="0" lang="fr-FR" sz="18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Règlement n°1407-2013 18 décembre 2013: </a:t>
            </a:r>
            <a:r>
              <a:rPr kumimoji="0" lang="fr-FR" sz="2400" b="1" i="0" u="none" strike="noStrike" kern="1200" cap="none" spc="0" normalizeH="0" baseline="0" noProof="0" dirty="0" smtClean="0">
                <a:ln>
                  <a:noFill/>
                </a:ln>
                <a:solidFill>
                  <a:srgbClr val="FF0000"/>
                </a:solidFill>
                <a:effectLst/>
                <a:uLnTx/>
                <a:uFillTx/>
                <a:latin typeface="+mn-lt"/>
                <a:ea typeface="+mn-ea"/>
                <a:cs typeface="+mn-cs"/>
              </a:rPr>
              <a:t>200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K€</a:t>
            </a: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lang="fr-FR" sz="2400" b="1" dirty="0" smtClean="0">
                <a:solidFill>
                  <a:schemeClr val="tx2"/>
                </a:solidFill>
              </a:rPr>
              <a:t>Pour la période </a:t>
            </a:r>
            <a:r>
              <a:rPr lang="fr-FR" sz="2400" b="1" dirty="0" smtClean="0">
                <a:solidFill>
                  <a:srgbClr val="FF0000"/>
                </a:solidFill>
              </a:rPr>
              <a:t>2014-2020</a:t>
            </a:r>
            <a:endParaRPr kumimoji="0" lang="fr-FR" sz="2400" b="1" i="0" u="none" strike="noStrike" kern="1200" cap="none" spc="0" normalizeH="0" baseline="0" noProof="0" dirty="0" smtClean="0">
              <a:ln>
                <a:noFill/>
              </a:ln>
              <a:solidFill>
                <a:srgbClr val="FF0000"/>
              </a:solidFill>
              <a:effectLst/>
              <a:uLnTx/>
              <a:uFillTx/>
              <a:latin typeface="+mn-lt"/>
              <a:ea typeface="+mn-ea"/>
              <a:cs typeface="+mn-cs"/>
            </a:endParaRPr>
          </a:p>
        </p:txBody>
      </p:sp>
      <p:sp>
        <p:nvSpPr>
          <p:cNvPr id="6" name="ZoneTexte 5"/>
          <p:cNvSpPr txBox="1"/>
          <p:nvPr/>
        </p:nvSpPr>
        <p:spPr>
          <a:xfrm>
            <a:off x="5643602" y="785794"/>
            <a:ext cx="3428992" cy="369332"/>
          </a:xfrm>
          <a:prstGeom prst="rect">
            <a:avLst/>
          </a:prstGeom>
          <a:noFill/>
        </p:spPr>
        <p:txBody>
          <a:bodyPr wrap="square" rtlCol="0">
            <a:spAutoFit/>
          </a:bodyPr>
          <a:lstStyle/>
          <a:p>
            <a:r>
              <a:rPr lang="fr-FR" b="1" i="1" dirty="0" smtClean="0">
                <a:solidFill>
                  <a:srgbClr val="FF0000"/>
                </a:solidFill>
              </a:rPr>
              <a:t>« de </a:t>
            </a:r>
            <a:r>
              <a:rPr lang="fr-FR" b="1" i="1" dirty="0" err="1" smtClean="0">
                <a:solidFill>
                  <a:srgbClr val="FF0000"/>
                </a:solidFill>
              </a:rPr>
              <a:t>minimis</a:t>
            </a:r>
            <a:r>
              <a:rPr lang="fr-FR" b="1" i="1" dirty="0" smtClean="0">
                <a:solidFill>
                  <a:srgbClr val="FF0000"/>
                </a:solidFill>
              </a:rPr>
              <a:t> non </a:t>
            </a:r>
            <a:r>
              <a:rPr lang="fr-FR" b="1" i="1" dirty="0" err="1" smtClean="0">
                <a:solidFill>
                  <a:srgbClr val="FF0000"/>
                </a:solidFill>
              </a:rPr>
              <a:t>curat</a:t>
            </a:r>
            <a:r>
              <a:rPr lang="fr-FR" b="1" i="1" dirty="0" smtClean="0">
                <a:solidFill>
                  <a:srgbClr val="FF0000"/>
                </a:solidFill>
              </a:rPr>
              <a:t> </a:t>
            </a:r>
            <a:r>
              <a:rPr lang="fr-FR" b="1" i="1" dirty="0" err="1" smtClean="0">
                <a:solidFill>
                  <a:srgbClr val="FF0000"/>
                </a:solidFill>
              </a:rPr>
              <a:t>praetor</a:t>
            </a:r>
            <a:r>
              <a:rPr lang="fr-FR" b="1" i="1" dirty="0" smtClean="0">
                <a:solidFill>
                  <a:srgbClr val="FF0000"/>
                </a:solidFill>
              </a:rPr>
              <a:t>»</a:t>
            </a:r>
            <a:endParaRPr lang="fr-FR" b="1" i="1" dirty="0">
              <a:solidFill>
                <a:srgbClr val="FF0000"/>
              </a:solidFill>
            </a:endParaRPr>
          </a:p>
        </p:txBody>
      </p:sp>
      <p:sp>
        <p:nvSpPr>
          <p:cNvPr id="9" name="ZoneTexte 8"/>
          <p:cNvSpPr txBox="1"/>
          <p:nvPr/>
        </p:nvSpPr>
        <p:spPr>
          <a:xfrm>
            <a:off x="6500826" y="2285992"/>
            <a:ext cx="2428892" cy="1323439"/>
          </a:xfrm>
          <a:prstGeom prst="rect">
            <a:avLst/>
          </a:prstGeom>
          <a:noFill/>
        </p:spPr>
        <p:txBody>
          <a:bodyPr wrap="square" rtlCol="0">
            <a:spAutoFit/>
          </a:bodyPr>
          <a:lstStyle/>
          <a:p>
            <a:pPr algn="ctr"/>
            <a:r>
              <a:rPr lang="fr-FR" sz="2000" b="1" dirty="0" smtClean="0">
                <a:solidFill>
                  <a:srgbClr val="FF0000"/>
                </a:solidFill>
              </a:rPr>
              <a:t>Les aides « de </a:t>
            </a:r>
            <a:r>
              <a:rPr lang="fr-FR" sz="2000" b="1" dirty="0" err="1" smtClean="0">
                <a:solidFill>
                  <a:srgbClr val="FF0000"/>
                </a:solidFill>
              </a:rPr>
              <a:t>minimis</a:t>
            </a:r>
            <a:r>
              <a:rPr lang="fr-FR" sz="2000" b="1" dirty="0" smtClean="0">
                <a:solidFill>
                  <a:srgbClr val="FF0000"/>
                </a:solidFill>
              </a:rPr>
              <a:t> » sont des aides « étiquetées » « de </a:t>
            </a:r>
            <a:r>
              <a:rPr lang="fr-FR" sz="2000" b="1" dirty="0" err="1" smtClean="0">
                <a:solidFill>
                  <a:srgbClr val="FF0000"/>
                </a:solidFill>
              </a:rPr>
              <a:t>minimis</a:t>
            </a:r>
            <a:r>
              <a:rPr lang="fr-FR" sz="2000" b="1" dirty="0" smtClean="0">
                <a:solidFill>
                  <a:srgbClr val="FF0000"/>
                </a:solidFill>
              </a:rPr>
              <a:t> »</a:t>
            </a:r>
            <a:endParaRPr lang="fr-FR" sz="2000" b="1" dirty="0">
              <a:solidFill>
                <a:srgbClr val="FF0000"/>
              </a:solidFill>
            </a:endParaRPr>
          </a:p>
        </p:txBody>
      </p:sp>
      <p:sp>
        <p:nvSpPr>
          <p:cNvPr id="10" name="Ellipse 9"/>
          <p:cNvSpPr/>
          <p:nvPr/>
        </p:nvSpPr>
        <p:spPr>
          <a:xfrm>
            <a:off x="6215074" y="1998508"/>
            <a:ext cx="2928926" cy="2859251"/>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p:cNvSpPr txBox="1"/>
          <p:nvPr/>
        </p:nvSpPr>
        <p:spPr>
          <a:xfrm>
            <a:off x="6572264" y="4913667"/>
            <a:ext cx="2571736" cy="1015663"/>
          </a:xfrm>
          <a:prstGeom prst="rect">
            <a:avLst/>
          </a:prstGeom>
          <a:solidFill>
            <a:srgbClr val="FFFF00"/>
          </a:solidFill>
        </p:spPr>
        <p:txBody>
          <a:bodyPr wrap="square" rtlCol="0">
            <a:spAutoFit/>
          </a:bodyPr>
          <a:lstStyle/>
          <a:p>
            <a:pPr algn="ctr"/>
            <a:r>
              <a:rPr lang="fr-FR" sz="2000" b="1" dirty="0" smtClean="0">
                <a:solidFill>
                  <a:srgbClr val="FF0000"/>
                </a:solidFill>
              </a:rPr>
              <a:t>Elles doivent être déclarées </a:t>
            </a:r>
            <a:r>
              <a:rPr lang="fr-FR" sz="2000" b="1" i="1" u="sng" dirty="0" smtClean="0">
                <a:solidFill>
                  <a:srgbClr val="FF0000"/>
                </a:solidFill>
              </a:rPr>
              <a:t>de </a:t>
            </a:r>
            <a:r>
              <a:rPr lang="fr-FR" sz="2000" b="1" i="1" u="sng" dirty="0" err="1" smtClean="0">
                <a:solidFill>
                  <a:srgbClr val="FF0000"/>
                </a:solidFill>
              </a:rPr>
              <a:t>minimis</a:t>
            </a:r>
            <a:r>
              <a:rPr lang="fr-FR" sz="2000" b="1" i="1" u="sng" dirty="0" smtClean="0">
                <a:solidFill>
                  <a:srgbClr val="FF0000"/>
                </a:solidFill>
              </a:rPr>
              <a:t> </a:t>
            </a:r>
            <a:r>
              <a:rPr lang="fr-FR" sz="2000" b="1" dirty="0" smtClean="0">
                <a:solidFill>
                  <a:srgbClr val="FF0000"/>
                </a:solidFill>
              </a:rPr>
              <a:t>à l’entreprise</a:t>
            </a:r>
            <a:endParaRPr lang="fr-FR" sz="2000" b="1" dirty="0">
              <a:solidFill>
                <a:srgbClr val="FF0000"/>
              </a:solidFill>
            </a:endParaRPr>
          </a:p>
        </p:txBody>
      </p:sp>
      <p:sp>
        <p:nvSpPr>
          <p:cNvPr id="12" name="Espace réservé du pied de page 11"/>
          <p:cNvSpPr>
            <a:spLocks noGrp="1"/>
          </p:cNvSpPr>
          <p:nvPr>
            <p:ph type="ftr" sz="quarter" idx="11"/>
          </p:nvPr>
        </p:nvSpPr>
        <p:spPr/>
        <p:txBody>
          <a:bodyPr/>
          <a:lstStyle/>
          <a:p>
            <a:r>
              <a:rPr lang="fr-FR" smtClean="0"/>
              <a:t>JP Bove www.fcae.eu</a:t>
            </a:r>
            <a:endParaRPr lang="fr-FR"/>
          </a:p>
        </p:txBody>
      </p:sp>
      <p:sp>
        <p:nvSpPr>
          <p:cNvPr id="13" name="Espace réservé du numéro de diapositive 12"/>
          <p:cNvSpPr>
            <a:spLocks noGrp="1"/>
          </p:cNvSpPr>
          <p:nvPr>
            <p:ph type="sldNum" sz="quarter" idx="12"/>
          </p:nvPr>
        </p:nvSpPr>
        <p:spPr/>
        <p:txBody>
          <a:bodyPr/>
          <a:lstStyle/>
          <a:p>
            <a:fld id="{2B825D18-8F47-4676-AC87-C8BC662B5306}" type="slidenum">
              <a:rPr lang="fr-FR" smtClean="0"/>
              <a:pPr/>
              <a:t>6</a:t>
            </a:fld>
            <a:endParaRPr lang="fr-FR"/>
          </a:p>
        </p:txBody>
      </p:sp>
      <p:sp>
        <p:nvSpPr>
          <p:cNvPr id="2" name="Espace réservé de la date 1"/>
          <p:cNvSpPr>
            <a:spLocks noGrp="1"/>
          </p:cNvSpPr>
          <p:nvPr>
            <p:ph type="dt" sz="half" idx="10"/>
          </p:nvPr>
        </p:nvSpPr>
        <p:spPr/>
        <p:txBody>
          <a:bodyPr/>
          <a:lstStyle/>
          <a:p>
            <a:fld id="{76B65976-63F7-AD4F-B11D-2B0DD4715D86}" type="datetime1">
              <a:rPr lang="fr-FR" smtClean="0"/>
              <a:t>18/11/2016</a:t>
            </a:fld>
            <a:endParaRPr lang="fr-FR"/>
          </a:p>
        </p:txBody>
      </p:sp>
      <p:pic>
        <p:nvPicPr>
          <p:cNvPr id="4" name="Image 3"/>
          <p:cNvPicPr>
            <a:picLocks noChangeAspect="1"/>
          </p:cNvPicPr>
          <p:nvPr/>
        </p:nvPicPr>
        <p:blipFill>
          <a:blip r:embed="rId4"/>
          <a:stretch>
            <a:fillRect/>
          </a:stretch>
        </p:blipFill>
        <p:spPr>
          <a:xfrm>
            <a:off x="3389617" y="65154"/>
            <a:ext cx="5755123" cy="402371"/>
          </a:xfrm>
          <a:prstGeom prst="rect">
            <a:avLst/>
          </a:prstGeom>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 calcmode="lin" valueType="num">
                                      <p:cBhvr additive="base">
                                        <p:cTn id="37" dur="500" fill="hold"/>
                                        <p:tgtEl>
                                          <p:spTgt spid="5">
                                            <p:txEl>
                                              <p:pRg st="6" end="6"/>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5">
                                            <p:txEl>
                                              <p:pRg st="8" end="8"/>
                                            </p:txEl>
                                          </p:spTgt>
                                        </p:tgtEl>
                                        <p:attrNameLst>
                                          <p:attrName>style.visibility</p:attrName>
                                        </p:attrNameLst>
                                      </p:cBhvr>
                                      <p:to>
                                        <p:strVal val="visible"/>
                                      </p:to>
                                    </p:set>
                                    <p:anim calcmode="lin" valueType="num">
                                      <p:cBhvr additive="base">
                                        <p:cTn id="43" dur="500" fill="hold"/>
                                        <p:tgtEl>
                                          <p:spTgt spid="5">
                                            <p:txEl>
                                              <p:pRg st="8" end="8"/>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5">
                                            <p:txEl>
                                              <p:pRg st="8" end="8"/>
                                            </p:txEl>
                                          </p:spTgt>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5">
                                            <p:txEl>
                                              <p:pRg st="9" end="9"/>
                                            </p:txEl>
                                          </p:spTgt>
                                        </p:tgtEl>
                                        <p:attrNameLst>
                                          <p:attrName>style.visibility</p:attrName>
                                        </p:attrNameLst>
                                      </p:cBhvr>
                                      <p:to>
                                        <p:strVal val="visible"/>
                                      </p:to>
                                    </p:set>
                                    <p:anim calcmode="lin" valueType="num">
                                      <p:cBhvr additive="base">
                                        <p:cTn id="47" dur="500" fill="hold"/>
                                        <p:tgtEl>
                                          <p:spTgt spid="5">
                                            <p:txEl>
                                              <p:pRg st="9" end="9"/>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5">
                                            <p:txEl>
                                              <p:pRg st="9" end="9"/>
                                            </p:txEl>
                                          </p:spTgt>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5">
                                            <p:txEl>
                                              <p:pRg st="10" end="10"/>
                                            </p:txEl>
                                          </p:spTgt>
                                        </p:tgtEl>
                                        <p:attrNameLst>
                                          <p:attrName>style.visibility</p:attrName>
                                        </p:attrNameLst>
                                      </p:cBhvr>
                                      <p:to>
                                        <p:strVal val="visible"/>
                                      </p:to>
                                    </p:set>
                                    <p:anim calcmode="lin" valueType="num">
                                      <p:cBhvr additive="base">
                                        <p:cTn id="51" dur="500" fill="hold"/>
                                        <p:tgtEl>
                                          <p:spTgt spid="5">
                                            <p:txEl>
                                              <p:pRg st="10" end="10"/>
                                            </p:txEl>
                                          </p:spTgt>
                                        </p:tgtEl>
                                        <p:attrNameLst>
                                          <p:attrName>ppt_x</p:attrName>
                                        </p:attrNameLst>
                                      </p:cBhvr>
                                      <p:tavLst>
                                        <p:tav tm="0">
                                          <p:val>
                                            <p:strVal val="1+#ppt_w/2"/>
                                          </p:val>
                                        </p:tav>
                                        <p:tav tm="100000">
                                          <p:val>
                                            <p:strVal val="#ppt_x"/>
                                          </p:val>
                                        </p:tav>
                                      </p:tavLst>
                                    </p:anim>
                                    <p:anim calcmode="lin" valueType="num">
                                      <p:cBhvr additive="base">
                                        <p:cTn id="52" dur="500" fill="hold"/>
                                        <p:tgtEl>
                                          <p:spTgt spid="5">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grpId="0" nodeType="clickEffect">
                                  <p:stCondLst>
                                    <p:cond delay="0"/>
                                  </p:stCondLst>
                                  <p:childTnLst>
                                    <p:set>
                                      <p:cBhvr>
                                        <p:cTn id="56" dur="1" fill="hold">
                                          <p:stCondLst>
                                            <p:cond delay="0"/>
                                          </p:stCondLst>
                                        </p:cTn>
                                        <p:tgtEl>
                                          <p:spTgt spid="5">
                                            <p:txEl>
                                              <p:pRg st="12" end="12"/>
                                            </p:txEl>
                                          </p:spTgt>
                                        </p:tgtEl>
                                        <p:attrNameLst>
                                          <p:attrName>style.visibility</p:attrName>
                                        </p:attrNameLst>
                                      </p:cBhvr>
                                      <p:to>
                                        <p:strVal val="visible"/>
                                      </p:to>
                                    </p:set>
                                    <p:anim calcmode="lin" valueType="num">
                                      <p:cBhvr additive="base">
                                        <p:cTn id="57" dur="500" fill="hold"/>
                                        <p:tgtEl>
                                          <p:spTgt spid="5">
                                            <p:txEl>
                                              <p:pRg st="12" end="12"/>
                                            </p:txEl>
                                          </p:spTgt>
                                        </p:tgtEl>
                                        <p:attrNameLst>
                                          <p:attrName>ppt_x</p:attrName>
                                        </p:attrNameLst>
                                      </p:cBhvr>
                                      <p:tavLst>
                                        <p:tav tm="0">
                                          <p:val>
                                            <p:strVal val="1+#ppt_w/2"/>
                                          </p:val>
                                        </p:tav>
                                        <p:tav tm="100000">
                                          <p:val>
                                            <p:strVal val="#ppt_x"/>
                                          </p:val>
                                        </p:tav>
                                      </p:tavLst>
                                    </p:anim>
                                    <p:anim calcmode="lin" valueType="num">
                                      <p:cBhvr additive="base">
                                        <p:cTn id="58" dur="500" fill="hold"/>
                                        <p:tgtEl>
                                          <p:spTgt spid="5">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2" fill="hold" grpId="0" nodeType="clickEffect">
                                  <p:stCondLst>
                                    <p:cond delay="0"/>
                                  </p:stCondLst>
                                  <p:childTnLst>
                                    <p:set>
                                      <p:cBhvr>
                                        <p:cTn id="62" dur="1" fill="hold">
                                          <p:stCondLst>
                                            <p:cond delay="0"/>
                                          </p:stCondLst>
                                        </p:cTn>
                                        <p:tgtEl>
                                          <p:spTgt spid="5">
                                            <p:txEl>
                                              <p:pRg st="13" end="13"/>
                                            </p:txEl>
                                          </p:spTgt>
                                        </p:tgtEl>
                                        <p:attrNameLst>
                                          <p:attrName>style.visibility</p:attrName>
                                        </p:attrNameLst>
                                      </p:cBhvr>
                                      <p:to>
                                        <p:strVal val="visible"/>
                                      </p:to>
                                    </p:set>
                                    <p:anim calcmode="lin" valueType="num">
                                      <p:cBhvr additive="base">
                                        <p:cTn id="63" dur="500" fill="hold"/>
                                        <p:tgtEl>
                                          <p:spTgt spid="5">
                                            <p:txEl>
                                              <p:pRg st="13" end="13"/>
                                            </p:txEl>
                                          </p:spTgt>
                                        </p:tgtEl>
                                        <p:attrNameLst>
                                          <p:attrName>ppt_x</p:attrName>
                                        </p:attrNameLst>
                                      </p:cBhvr>
                                      <p:tavLst>
                                        <p:tav tm="0">
                                          <p:val>
                                            <p:strVal val="1+#ppt_w/2"/>
                                          </p:val>
                                        </p:tav>
                                        <p:tav tm="100000">
                                          <p:val>
                                            <p:strVal val="#ppt_x"/>
                                          </p:val>
                                        </p:tav>
                                      </p:tavLst>
                                    </p:anim>
                                    <p:anim calcmode="lin" valueType="num">
                                      <p:cBhvr additive="base">
                                        <p:cTn id="64" dur="500" fill="hold"/>
                                        <p:tgtEl>
                                          <p:spTgt spid="5">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2" fill="hold" grpId="0" nodeType="clickEffect">
                                  <p:stCondLst>
                                    <p:cond delay="0"/>
                                  </p:stCondLst>
                                  <p:childTnLst>
                                    <p:set>
                                      <p:cBhvr>
                                        <p:cTn id="68" dur="1" fill="hold">
                                          <p:stCondLst>
                                            <p:cond delay="0"/>
                                          </p:stCondLst>
                                        </p:cTn>
                                        <p:tgtEl>
                                          <p:spTgt spid="5">
                                            <p:txEl>
                                              <p:pRg st="15" end="15"/>
                                            </p:txEl>
                                          </p:spTgt>
                                        </p:tgtEl>
                                        <p:attrNameLst>
                                          <p:attrName>style.visibility</p:attrName>
                                        </p:attrNameLst>
                                      </p:cBhvr>
                                      <p:to>
                                        <p:strVal val="visible"/>
                                      </p:to>
                                    </p:set>
                                    <p:anim calcmode="lin" valueType="num">
                                      <p:cBhvr additive="base">
                                        <p:cTn id="69" dur="500" fill="hold"/>
                                        <p:tgtEl>
                                          <p:spTgt spid="5">
                                            <p:txEl>
                                              <p:pRg st="15" end="15"/>
                                            </p:txEl>
                                          </p:spTgt>
                                        </p:tgtEl>
                                        <p:attrNameLst>
                                          <p:attrName>ppt_x</p:attrName>
                                        </p:attrNameLst>
                                      </p:cBhvr>
                                      <p:tavLst>
                                        <p:tav tm="0">
                                          <p:val>
                                            <p:strVal val="1+#ppt_w/2"/>
                                          </p:val>
                                        </p:tav>
                                        <p:tav tm="100000">
                                          <p:val>
                                            <p:strVal val="#ppt_x"/>
                                          </p:val>
                                        </p:tav>
                                      </p:tavLst>
                                    </p:anim>
                                    <p:anim calcmode="lin" valueType="num">
                                      <p:cBhvr additive="base">
                                        <p:cTn id="70" dur="500" fill="hold"/>
                                        <p:tgtEl>
                                          <p:spTgt spid="5">
                                            <p:txEl>
                                              <p:pRg st="15" end="15"/>
                                            </p:txEl>
                                          </p:spTgt>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2" fill="hold" grpId="0" nodeType="clickEffect">
                                  <p:stCondLst>
                                    <p:cond delay="0"/>
                                  </p:stCondLst>
                                  <p:childTnLst>
                                    <p:set>
                                      <p:cBhvr>
                                        <p:cTn id="74" dur="1" fill="hold">
                                          <p:stCondLst>
                                            <p:cond delay="0"/>
                                          </p:stCondLst>
                                        </p:cTn>
                                        <p:tgtEl>
                                          <p:spTgt spid="5">
                                            <p:txEl>
                                              <p:pRg st="16" end="16"/>
                                            </p:txEl>
                                          </p:spTgt>
                                        </p:tgtEl>
                                        <p:attrNameLst>
                                          <p:attrName>style.visibility</p:attrName>
                                        </p:attrNameLst>
                                      </p:cBhvr>
                                      <p:to>
                                        <p:strVal val="visible"/>
                                      </p:to>
                                    </p:set>
                                    <p:anim calcmode="lin" valueType="num">
                                      <p:cBhvr additive="base">
                                        <p:cTn id="75" dur="500" fill="hold"/>
                                        <p:tgtEl>
                                          <p:spTgt spid="5">
                                            <p:txEl>
                                              <p:pRg st="16" end="16"/>
                                            </p:txEl>
                                          </p:spTgt>
                                        </p:tgtEl>
                                        <p:attrNameLst>
                                          <p:attrName>ppt_x</p:attrName>
                                        </p:attrNameLst>
                                      </p:cBhvr>
                                      <p:tavLst>
                                        <p:tav tm="0">
                                          <p:val>
                                            <p:strVal val="1+#ppt_w/2"/>
                                          </p:val>
                                        </p:tav>
                                        <p:tav tm="100000">
                                          <p:val>
                                            <p:strVal val="#ppt_x"/>
                                          </p:val>
                                        </p:tav>
                                      </p:tavLst>
                                    </p:anim>
                                    <p:anim calcmode="lin" valueType="num">
                                      <p:cBhvr additive="base">
                                        <p:cTn id="76" dur="500" fill="hold"/>
                                        <p:tgtEl>
                                          <p:spTgt spid="5">
                                            <p:txEl>
                                              <p:pRg st="16" end="16"/>
                                            </p:txEl>
                                          </p:spTgt>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2" fill="hold" grpId="0" nodeType="clickEffect">
                                  <p:stCondLst>
                                    <p:cond delay="0"/>
                                  </p:stCondLst>
                                  <p:childTnLst>
                                    <p:set>
                                      <p:cBhvr>
                                        <p:cTn id="80" dur="1" fill="hold">
                                          <p:stCondLst>
                                            <p:cond delay="0"/>
                                          </p:stCondLst>
                                        </p:cTn>
                                        <p:tgtEl>
                                          <p:spTgt spid="9"/>
                                        </p:tgtEl>
                                        <p:attrNameLst>
                                          <p:attrName>style.visibility</p:attrName>
                                        </p:attrNameLst>
                                      </p:cBhvr>
                                      <p:to>
                                        <p:strVal val="visible"/>
                                      </p:to>
                                    </p:set>
                                    <p:anim calcmode="lin" valueType="num">
                                      <p:cBhvr additive="base">
                                        <p:cTn id="81" dur="500" fill="hold"/>
                                        <p:tgtEl>
                                          <p:spTgt spid="9"/>
                                        </p:tgtEl>
                                        <p:attrNameLst>
                                          <p:attrName>ppt_x</p:attrName>
                                        </p:attrNameLst>
                                      </p:cBhvr>
                                      <p:tavLst>
                                        <p:tav tm="0">
                                          <p:val>
                                            <p:strVal val="1+#ppt_w/2"/>
                                          </p:val>
                                        </p:tav>
                                        <p:tav tm="100000">
                                          <p:val>
                                            <p:strVal val="#ppt_x"/>
                                          </p:val>
                                        </p:tav>
                                      </p:tavLst>
                                    </p:anim>
                                    <p:anim calcmode="lin" valueType="num">
                                      <p:cBhvr additive="base">
                                        <p:cTn id="82" dur="500" fill="hold"/>
                                        <p:tgtEl>
                                          <p:spTgt spid="9"/>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10"/>
                                        </p:tgtEl>
                                        <p:attrNameLst>
                                          <p:attrName>style.visibility</p:attrName>
                                        </p:attrNameLst>
                                      </p:cBhvr>
                                      <p:to>
                                        <p:strVal val="visible"/>
                                      </p:to>
                                    </p:set>
                                    <p:anim calcmode="lin" valueType="num">
                                      <p:cBhvr additive="base">
                                        <p:cTn id="85" dur="500" fill="hold"/>
                                        <p:tgtEl>
                                          <p:spTgt spid="10"/>
                                        </p:tgtEl>
                                        <p:attrNameLst>
                                          <p:attrName>ppt_x</p:attrName>
                                        </p:attrNameLst>
                                      </p:cBhvr>
                                      <p:tavLst>
                                        <p:tav tm="0">
                                          <p:val>
                                            <p:strVal val="1+#ppt_w/2"/>
                                          </p:val>
                                        </p:tav>
                                        <p:tav tm="100000">
                                          <p:val>
                                            <p:strVal val="#ppt_x"/>
                                          </p:val>
                                        </p:tav>
                                      </p:tavLst>
                                    </p:anim>
                                    <p:anim calcmode="lin" valueType="num">
                                      <p:cBhvr additive="base">
                                        <p:cTn id="86"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2" fill="hold" nodeType="clickEffect">
                                  <p:stCondLst>
                                    <p:cond delay="0"/>
                                  </p:stCondLst>
                                  <p:childTnLst>
                                    <p:set>
                                      <p:cBhvr>
                                        <p:cTn id="90" dur="1" fill="hold">
                                          <p:stCondLst>
                                            <p:cond delay="0"/>
                                          </p:stCondLst>
                                        </p:cTn>
                                        <p:tgtEl>
                                          <p:spTgt spid="8"/>
                                        </p:tgtEl>
                                        <p:attrNameLst>
                                          <p:attrName>style.visibility</p:attrName>
                                        </p:attrNameLst>
                                      </p:cBhvr>
                                      <p:to>
                                        <p:strVal val="visible"/>
                                      </p:to>
                                    </p:set>
                                    <p:anim calcmode="lin" valueType="num">
                                      <p:cBhvr additive="base">
                                        <p:cTn id="91" dur="500" fill="hold"/>
                                        <p:tgtEl>
                                          <p:spTgt spid="8"/>
                                        </p:tgtEl>
                                        <p:attrNameLst>
                                          <p:attrName>ppt_x</p:attrName>
                                        </p:attrNameLst>
                                      </p:cBhvr>
                                      <p:tavLst>
                                        <p:tav tm="0">
                                          <p:val>
                                            <p:strVal val="1+#ppt_w/2"/>
                                          </p:val>
                                        </p:tav>
                                        <p:tav tm="100000">
                                          <p:val>
                                            <p:strVal val="#ppt_x"/>
                                          </p:val>
                                        </p:tav>
                                      </p:tavLst>
                                    </p:anim>
                                    <p:anim calcmode="lin" valueType="num">
                                      <p:cBhvr additive="base">
                                        <p:cTn id="9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2" fill="hold" grpId="0" nodeType="clickEffect">
                                  <p:stCondLst>
                                    <p:cond delay="0"/>
                                  </p:stCondLst>
                                  <p:childTnLst>
                                    <p:set>
                                      <p:cBhvr>
                                        <p:cTn id="96" dur="1" fill="hold">
                                          <p:stCondLst>
                                            <p:cond delay="0"/>
                                          </p:stCondLst>
                                        </p:cTn>
                                        <p:tgtEl>
                                          <p:spTgt spid="11"/>
                                        </p:tgtEl>
                                        <p:attrNameLst>
                                          <p:attrName>style.visibility</p:attrName>
                                        </p:attrNameLst>
                                      </p:cBhvr>
                                      <p:to>
                                        <p:strVal val="visible"/>
                                      </p:to>
                                    </p:set>
                                    <p:anim calcmode="lin" valueType="num">
                                      <p:cBhvr additive="base">
                                        <p:cTn id="97" dur="500" fill="hold"/>
                                        <p:tgtEl>
                                          <p:spTgt spid="11"/>
                                        </p:tgtEl>
                                        <p:attrNameLst>
                                          <p:attrName>ppt_x</p:attrName>
                                        </p:attrNameLst>
                                      </p:cBhvr>
                                      <p:tavLst>
                                        <p:tav tm="0">
                                          <p:val>
                                            <p:strVal val="1+#ppt_w/2"/>
                                          </p:val>
                                        </p:tav>
                                        <p:tav tm="100000">
                                          <p:val>
                                            <p:strVal val="#ppt_x"/>
                                          </p:val>
                                        </p:tav>
                                      </p:tavLst>
                                    </p:anim>
                                    <p:anim calcmode="lin" valueType="num">
                                      <p:cBhvr additive="base">
                                        <p:cTn id="98"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1" nodeType="clickEffect">
                                  <p:stCondLst>
                                    <p:cond delay="0"/>
                                  </p:stCondLst>
                                  <p:childTnLst>
                                    <p:set>
                                      <p:cBhvr>
                                        <p:cTn id="102" dur="1" fill="hold">
                                          <p:stCondLst>
                                            <p:cond delay="0"/>
                                          </p:stCondLst>
                                        </p:cTn>
                                        <p:tgtEl>
                                          <p:spTgt spid="11"/>
                                        </p:tgtEl>
                                        <p:attrNameLst>
                                          <p:attrName>style.visibility</p:attrName>
                                        </p:attrNameLst>
                                      </p:cBhvr>
                                      <p:to>
                                        <p:strVal val="visible"/>
                                      </p:to>
                                    </p:set>
                                    <p:anim calcmode="lin" valueType="num">
                                      <p:cBhvr additive="base">
                                        <p:cTn id="103" dur="500" fill="hold"/>
                                        <p:tgtEl>
                                          <p:spTgt spid="11"/>
                                        </p:tgtEl>
                                        <p:attrNameLst>
                                          <p:attrName>ppt_x</p:attrName>
                                        </p:attrNameLst>
                                      </p:cBhvr>
                                      <p:tavLst>
                                        <p:tav tm="0">
                                          <p:val>
                                            <p:strVal val="#ppt_x"/>
                                          </p:val>
                                        </p:tav>
                                        <p:tav tm="100000">
                                          <p:val>
                                            <p:strVal val="#ppt_x"/>
                                          </p:val>
                                        </p:tav>
                                      </p:tavLst>
                                    </p:anim>
                                    <p:anim calcmode="lin" valueType="num">
                                      <p:cBhvr additive="base">
                                        <p:cTn id="10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6" grpId="0"/>
      <p:bldP spid="9" grpId="0"/>
      <p:bldP spid="10" grpId="0" animBg="1"/>
      <p:bldP spid="11" grpId="0" animBg="1"/>
      <p:bldP spid="11" grpId="1"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à coins arrondis 8"/>
          <p:cNvSpPr/>
          <p:nvPr/>
        </p:nvSpPr>
        <p:spPr>
          <a:xfrm>
            <a:off x="285720" y="1214422"/>
            <a:ext cx="7929618" cy="35719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32" y="764704"/>
            <a:ext cx="9144032" cy="378280"/>
          </a:xfrm>
          <a:prstGeom prst="rect">
            <a:avLst/>
          </a:prstGeom>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FINANCEMENT DES RISQUES (4) – Conditions du marché Garanties</a:t>
            </a:r>
            <a:endParaRPr lang="fr-FR" sz="3600" b="1" dirty="0">
              <a:latin typeface="Arial" pitchFamily="34" charset="0"/>
              <a:cs typeface="Arial" pitchFamily="34" charset="0"/>
            </a:endParaRPr>
          </a:p>
        </p:txBody>
      </p:sp>
      <p:sp>
        <p:nvSpPr>
          <p:cNvPr id="6" name="Espace réservé du contenu 2"/>
          <p:cNvSpPr txBox="1">
            <a:spLocks/>
          </p:cNvSpPr>
          <p:nvPr/>
        </p:nvSpPr>
        <p:spPr>
          <a:xfrm>
            <a:off x="214282" y="1214422"/>
            <a:ext cx="8929687" cy="4643470"/>
          </a:xfrm>
          <a:prstGeom prst="rect">
            <a:avLst/>
          </a:prstGeom>
        </p:spPr>
        <p:txBody>
          <a:bodyPr vert="horz" lIns="91440" tIns="45720" rIns="91440" bIns="45720" rtlCol="0">
            <a:normAutofit/>
          </a:bodyPr>
          <a:lstStyle/>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2800" b="1"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8" name="Rectangle 3"/>
          <p:cNvSpPr txBox="1">
            <a:spLocks noRot="1" noChangeArrowheads="1"/>
          </p:cNvSpPr>
          <p:nvPr/>
        </p:nvSpPr>
        <p:spPr>
          <a:xfrm>
            <a:off x="465171" y="1214422"/>
            <a:ext cx="8964613" cy="4714908"/>
          </a:xfrm>
          <a:prstGeom prst="rect">
            <a:avLst/>
          </a:prstGeom>
        </p:spPr>
        <p:txBody>
          <a:bodyPr vert="horz" lIns="91440" tIns="45720" rIns="91440" bIns="45720" rtlCol="0">
            <a:normAutofit fontScale="85000" lnSpcReduction="20000"/>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strike="noStrike" kern="1200" cap="none" spc="0" normalizeH="0" baseline="0" noProof="0" dirty="0" smtClean="0">
                <a:ln>
                  <a:noFill/>
                </a:ln>
                <a:solidFill>
                  <a:srgbClr val="FF0000"/>
                </a:solidFill>
                <a:effectLst/>
                <a:uLnTx/>
                <a:uFillTx/>
                <a:latin typeface="+mn-lt"/>
                <a:ea typeface="+mn-ea"/>
                <a:cs typeface="+mn-cs"/>
              </a:rPr>
              <a:t>Communication de février 2008 sur les garanties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strike="noStrike" kern="1200" cap="none" spc="0" normalizeH="0" baseline="0" noProof="0" dirty="0" smtClean="0">
                <a:ln>
                  <a:noFill/>
                </a:ln>
                <a:solidFill>
                  <a:schemeClr val="tx2"/>
                </a:solidFill>
                <a:effectLst/>
                <a:uLnTx/>
                <a:uFillTx/>
                <a:latin typeface="+mn-lt"/>
                <a:ea typeface="+mn-ea"/>
                <a:cs typeface="+mn-cs"/>
              </a:rPr>
              <a:t>GARANTIES publique SANS ELEMENT D’AIDE d’Etat</a:t>
            </a:r>
          </a:p>
          <a:p>
            <a:pPr marL="914400" marR="0" lvl="2"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800" b="1" i="1" u="none" strike="noStrike" kern="1200" cap="none" spc="0" normalizeH="0" baseline="0" noProof="0" dirty="0" smtClean="0">
                <a:ln>
                  <a:noFill/>
                </a:ln>
                <a:solidFill>
                  <a:schemeClr val="tx2"/>
                </a:solidFill>
                <a:effectLst/>
                <a:uLnTx/>
                <a:uFillTx/>
                <a:latin typeface="+mn-lt"/>
                <a:ea typeface="+mn-ea"/>
                <a:cs typeface="+mn-cs"/>
              </a:rPr>
              <a:t>Dans les conditions des communications du 20 juin 2008 et 25 février 2009</a:t>
            </a:r>
          </a:p>
          <a:p>
            <a:pPr marL="914400" marR="0" lvl="2"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800" b="1" i="1" u="none" strike="noStrike" kern="1200" cap="none" spc="0" normalizeH="0" baseline="0" noProof="0" dirty="0" smtClean="0">
                <a:ln>
                  <a:noFill/>
                </a:ln>
                <a:solidFill>
                  <a:srgbClr val="FF0000"/>
                </a:solidFill>
                <a:effectLst/>
                <a:uLnTx/>
                <a:uFillTx/>
                <a:latin typeface="+mn-lt"/>
                <a:ea typeface="+mn-ea"/>
                <a:cs typeface="+mn-cs"/>
              </a:rPr>
              <a:t>Le cas des GARANTIES BPI</a:t>
            </a:r>
            <a:r>
              <a:rPr kumimoji="0" lang="fr-FR" sz="1800" b="1" i="1" u="none" strike="noStrike" kern="1200" cap="none" spc="0" normalizeH="0" noProof="0" dirty="0" smtClean="0">
                <a:ln>
                  <a:noFill/>
                </a:ln>
                <a:solidFill>
                  <a:srgbClr val="FF0000"/>
                </a:solidFill>
                <a:effectLst/>
                <a:uLnTx/>
                <a:uFillTx/>
                <a:latin typeface="+mn-lt"/>
                <a:ea typeface="+mn-ea"/>
                <a:cs typeface="+mn-cs"/>
              </a:rPr>
              <a:t> </a:t>
            </a:r>
            <a:endParaRPr kumimoji="0" lang="fr-FR" sz="1800" b="1" i="1" u="none" strike="noStrike" kern="1200" cap="none" spc="0" normalizeH="0" baseline="0" noProof="0" dirty="0" smtClean="0">
              <a:ln>
                <a:noFill/>
              </a:ln>
              <a:solidFill>
                <a:srgbClr val="FF0000"/>
              </a:solidFill>
              <a:effectLst/>
              <a:uLnTx/>
              <a:uFillTx/>
              <a:latin typeface="+mn-lt"/>
              <a:ea typeface="+mn-ea"/>
              <a:cs typeface="+mn-cs"/>
            </a:endParaRPr>
          </a:p>
          <a:p>
            <a:pPr marL="1828800" marR="0" lvl="4"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8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000" b="1" i="0" u="none" strike="noStrike" kern="1200" cap="none" spc="0" normalizeH="0" baseline="0" noProof="0" dirty="0" smtClean="0">
                <a:ln>
                  <a:noFill/>
                </a:ln>
                <a:solidFill>
                  <a:schemeClr val="tx2"/>
                </a:solidFill>
                <a:effectLst/>
                <a:uLnTx/>
                <a:uFillTx/>
                <a:latin typeface="+mn-lt"/>
                <a:ea typeface="+mn-ea"/>
                <a:cs typeface="+mn-cs"/>
              </a:rPr>
              <a:t>Garanties octroyées aux conditions du marché</a:t>
            </a:r>
            <a:endParaRPr kumimoji="0" lang="fr-FR" sz="2000" b="0" i="0" u="none" strike="noStrike" kern="1200" cap="none" spc="0" normalizeH="0" baseline="0" noProof="0" dirty="0" smtClean="0">
              <a:ln>
                <a:noFill/>
              </a:ln>
              <a:solidFill>
                <a:schemeClr val="tx2"/>
              </a:solidFill>
              <a:effectLst/>
              <a:uLnTx/>
              <a:uFillTx/>
              <a:latin typeface="+mn-lt"/>
              <a:ea typeface="+mn-ea"/>
              <a:cs typeface="+mn-cs"/>
            </a:endParaRPr>
          </a:p>
          <a:p>
            <a:pPr marL="914400" marR="0" lvl="2"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200" b="0" i="1" u="none" strike="noStrike" kern="1200" cap="none" spc="0" normalizeH="0" baseline="0" noProof="0" dirty="0" smtClean="0">
                <a:ln>
                  <a:noFill/>
                </a:ln>
                <a:solidFill>
                  <a:schemeClr val="tx2"/>
                </a:solidFill>
                <a:effectLst/>
                <a:uLnTx/>
                <a:uFillTx/>
                <a:latin typeface="+mn-lt"/>
                <a:ea typeface="+mn-ea"/>
                <a:cs typeface="+mn-cs"/>
              </a:rPr>
              <a:t>Le garant agit en « investisseur avisé en économie de marché »</a:t>
            </a:r>
          </a:p>
          <a:p>
            <a:pPr marL="1371600" marR="0" lvl="3"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8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000" b="1" i="0" u="none" strike="noStrike" kern="1200" cap="none" spc="0" normalizeH="0" baseline="0" noProof="0" dirty="0" smtClean="0">
                <a:ln>
                  <a:noFill/>
                </a:ln>
                <a:solidFill>
                  <a:schemeClr val="tx2"/>
                </a:solidFill>
                <a:effectLst/>
                <a:uLnTx/>
                <a:uFillTx/>
                <a:latin typeface="+mn-lt"/>
                <a:ea typeface="+mn-ea"/>
                <a:cs typeface="+mn-cs"/>
              </a:rPr>
              <a:t>L’entreprise paye une Prime de garantie </a:t>
            </a:r>
            <a:r>
              <a:rPr kumimoji="0" lang="fr-FR" sz="20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2000" b="0" i="1" u="sng" strike="noStrike" kern="1200" cap="none" spc="0" normalizeH="0" baseline="0" noProof="0" dirty="0" smtClean="0">
                <a:ln>
                  <a:noFill/>
                </a:ln>
                <a:solidFill>
                  <a:schemeClr val="tx2"/>
                </a:solidFill>
                <a:effectLst/>
                <a:uLnTx/>
                <a:uFillTx/>
                <a:latin typeface="+mn-lt"/>
                <a:ea typeface="+mn-ea"/>
                <a:cs typeface="+mn-cs"/>
              </a:rPr>
              <a:t>aux conditions du marché</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000" b="1" i="0" u="none" strike="noStrike" kern="1200" cap="none" spc="0" normalizeH="0" baseline="0" noProof="0" dirty="0" smtClean="0">
                <a:ln>
                  <a:noFill/>
                </a:ln>
                <a:solidFill>
                  <a:schemeClr val="tx2"/>
                </a:solidFill>
                <a:effectLst/>
                <a:uLnTx/>
                <a:uFillTx/>
                <a:latin typeface="+mn-lt"/>
                <a:ea typeface="+mn-ea"/>
                <a:cs typeface="+mn-cs"/>
              </a:rPr>
              <a:t>PRIME </a:t>
            </a:r>
            <a:r>
              <a:rPr kumimoji="0" lang="fr-FR" sz="2000" b="0" i="0" u="none" strike="noStrike" kern="1200" cap="none" spc="0" normalizeH="0" baseline="0" noProof="0" dirty="0" smtClean="0">
                <a:ln>
                  <a:noFill/>
                </a:ln>
                <a:solidFill>
                  <a:schemeClr val="tx2"/>
                </a:solidFill>
                <a:effectLst/>
                <a:uLnTx/>
                <a:uFillTx/>
                <a:latin typeface="+mn-lt"/>
                <a:ea typeface="+mn-ea"/>
                <a:cs typeface="+mn-cs"/>
              </a:rPr>
              <a:t>est fonction de la notation et des suretés de l’entreprise</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000" b="0" i="0" u="none" strike="noStrike" kern="1200" cap="none" spc="0" normalizeH="0" baseline="0" noProof="0" dirty="0" smtClean="0">
                <a:ln>
                  <a:noFill/>
                </a:ln>
                <a:solidFill>
                  <a:schemeClr val="tx2"/>
                </a:solidFill>
                <a:effectLst/>
                <a:uLnTx/>
                <a:uFillTx/>
                <a:latin typeface="+mn-lt"/>
                <a:ea typeface="+mn-ea"/>
                <a:cs typeface="+mn-cs"/>
              </a:rPr>
              <a:t>Garanties aux </a:t>
            </a:r>
            <a:r>
              <a:rPr kumimoji="0" lang="fr-FR" sz="2000" b="1" i="0" u="none" strike="noStrike" kern="1200" cap="none" spc="0" normalizeH="0" baseline="0" noProof="0" dirty="0" smtClean="0">
                <a:ln>
                  <a:noFill/>
                </a:ln>
                <a:solidFill>
                  <a:schemeClr val="tx2"/>
                </a:solidFill>
                <a:effectLst/>
                <a:uLnTx/>
                <a:uFillTx/>
                <a:latin typeface="+mn-lt"/>
                <a:ea typeface="+mn-ea"/>
                <a:cs typeface="+mn-cs"/>
              </a:rPr>
              <a:t>entreprises sans difficultés financières (au sens LDSR)</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000" b="0" i="0" u="none" strike="noStrike" kern="1200" cap="none" spc="0" normalizeH="0" baseline="0" noProof="0" dirty="0" smtClean="0">
                <a:ln>
                  <a:noFill/>
                </a:ln>
                <a:solidFill>
                  <a:schemeClr val="tx2"/>
                </a:solidFill>
                <a:effectLst/>
                <a:uLnTx/>
                <a:uFillTx/>
                <a:latin typeface="+mn-lt"/>
                <a:ea typeface="+mn-ea"/>
                <a:cs typeface="+mn-cs"/>
              </a:rPr>
              <a:t>Garantie </a:t>
            </a:r>
            <a:r>
              <a:rPr kumimoji="0" lang="fr-FR" sz="2000" b="1" i="0" u="none" strike="noStrike" kern="1200" cap="none" spc="0" normalizeH="0" baseline="0" noProof="0" dirty="0" smtClean="0">
                <a:ln>
                  <a:noFill/>
                </a:ln>
                <a:solidFill>
                  <a:schemeClr val="tx2"/>
                </a:solidFill>
                <a:effectLst/>
                <a:uLnTx/>
                <a:uFillTx/>
                <a:latin typeface="+mn-lt"/>
                <a:ea typeface="+mn-ea"/>
                <a:cs typeface="+mn-cs"/>
              </a:rPr>
              <a:t>affectée </a:t>
            </a:r>
            <a:r>
              <a:rPr kumimoji="0" lang="fr-FR" sz="2000" b="0" i="0" u="none" strike="noStrike" kern="1200" cap="none" spc="0" normalizeH="0" baseline="0" noProof="0" dirty="0" smtClean="0">
                <a:ln>
                  <a:noFill/>
                </a:ln>
                <a:solidFill>
                  <a:schemeClr val="tx2"/>
                </a:solidFill>
                <a:effectLst/>
                <a:uLnTx/>
                <a:uFillTx/>
                <a:latin typeface="+mn-lt"/>
                <a:ea typeface="+mn-ea"/>
                <a:cs typeface="+mn-cs"/>
              </a:rPr>
              <a:t>à une opération précise (Ex. investissement)</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000" b="0" i="0" u="none" strike="noStrike" kern="1200" cap="none" spc="0" normalizeH="0" baseline="0" noProof="0" dirty="0" smtClean="0">
                <a:ln>
                  <a:noFill/>
                </a:ln>
                <a:solidFill>
                  <a:schemeClr val="tx2"/>
                </a:solidFill>
                <a:effectLst/>
                <a:uLnTx/>
                <a:uFillTx/>
                <a:latin typeface="+mn-lt"/>
                <a:ea typeface="+mn-ea"/>
                <a:cs typeface="+mn-cs"/>
              </a:rPr>
              <a:t>Garantie </a:t>
            </a:r>
            <a:r>
              <a:rPr kumimoji="0" lang="fr-FR" sz="2000" b="1" i="0" u="none" strike="noStrike" kern="1200" cap="none" spc="0" normalizeH="0" baseline="0" noProof="0" dirty="0" smtClean="0">
                <a:ln>
                  <a:noFill/>
                </a:ln>
                <a:solidFill>
                  <a:schemeClr val="tx2"/>
                </a:solidFill>
                <a:effectLst/>
                <a:uLnTx/>
                <a:uFillTx/>
                <a:latin typeface="+mn-lt"/>
                <a:ea typeface="+mn-ea"/>
                <a:cs typeface="+mn-cs"/>
              </a:rPr>
              <a:t>limitée dans le temps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000" b="1" i="0" u="none" strike="noStrike" kern="1200" cap="none" spc="0" normalizeH="0" baseline="0" noProof="0" dirty="0" smtClean="0">
                <a:ln>
                  <a:noFill/>
                </a:ln>
                <a:solidFill>
                  <a:schemeClr val="tx2"/>
                </a:solidFill>
                <a:effectLst/>
                <a:uLnTx/>
                <a:uFillTx/>
                <a:latin typeface="+mn-lt"/>
                <a:ea typeface="+mn-ea"/>
                <a:cs typeface="+mn-cs"/>
              </a:rPr>
              <a:t>Montant garanti limité</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000" b="1" i="0" u="none" strike="noStrike" kern="1200" cap="none" spc="0" normalizeH="0" baseline="0" noProof="0" dirty="0" smtClean="0">
                <a:ln>
                  <a:noFill/>
                </a:ln>
                <a:solidFill>
                  <a:schemeClr val="tx2"/>
                </a:solidFill>
                <a:effectLst/>
                <a:uLnTx/>
                <a:uFillTx/>
                <a:latin typeface="+mn-lt"/>
                <a:ea typeface="+mn-ea"/>
                <a:cs typeface="+mn-cs"/>
              </a:rPr>
              <a:t>80% du prêt couvert</a:t>
            </a:r>
            <a:r>
              <a:rPr kumimoji="0" lang="fr-FR" sz="2000" b="0" i="0" u="none" strike="noStrike" kern="1200" cap="none" spc="0" normalizeH="0" baseline="0" noProof="0" dirty="0" smtClean="0">
                <a:ln>
                  <a:noFill/>
                </a:ln>
                <a:solidFill>
                  <a:schemeClr val="tx2"/>
                </a:solidFill>
                <a:effectLst/>
                <a:uLnTx/>
                <a:uFillTx/>
                <a:latin typeface="+mn-lt"/>
                <a:ea typeface="+mn-ea"/>
                <a:cs typeface="+mn-cs"/>
              </a:rPr>
              <a:t> – au maximum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000" b="1" i="0" u="none" strike="noStrike" kern="1200" cap="none" spc="0" normalizeH="0" baseline="0" noProof="0" dirty="0" smtClean="0">
                <a:ln>
                  <a:noFill/>
                </a:ln>
                <a:solidFill>
                  <a:schemeClr val="tx2"/>
                </a:solidFill>
                <a:effectLst/>
                <a:uLnTx/>
                <a:uFillTx/>
                <a:latin typeface="+mn-lt"/>
                <a:ea typeface="+mn-ea"/>
                <a:cs typeface="+mn-cs"/>
              </a:rPr>
              <a:t>Evaluation du risque – </a:t>
            </a:r>
            <a:r>
              <a:rPr kumimoji="0" lang="fr-FR" sz="2000" b="0" i="0" u="none" strike="noStrike" kern="1200" cap="none" spc="0" normalizeH="0" baseline="0" noProof="0" dirty="0" smtClean="0">
                <a:ln>
                  <a:noFill/>
                </a:ln>
                <a:solidFill>
                  <a:schemeClr val="tx2"/>
                </a:solidFill>
                <a:effectLst/>
                <a:uLnTx/>
                <a:uFillTx/>
                <a:latin typeface="+mn-lt"/>
                <a:ea typeface="+mn-ea"/>
                <a:cs typeface="+mn-cs"/>
              </a:rPr>
              <a:t>les primes doivent couvrir le risque, les coûts administratifs et la rémunération du capital</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000" b="1" i="0" u="none" strike="noStrike" kern="1200" cap="none" spc="0" normalizeH="0" baseline="0" noProof="0" dirty="0" smtClean="0">
                <a:ln>
                  <a:noFill/>
                </a:ln>
                <a:solidFill>
                  <a:schemeClr val="tx2"/>
                </a:solidFill>
                <a:effectLst/>
                <a:uLnTx/>
                <a:uFillTx/>
                <a:latin typeface="+mn-lt"/>
                <a:ea typeface="+mn-ea"/>
                <a:cs typeface="+mn-cs"/>
              </a:rPr>
              <a:t>le régime de garantie doit s’autofinancer avec les primes</a:t>
            </a:r>
            <a:endParaRPr kumimoji="0" lang="fr-FR" sz="2000" b="0" i="0" u="none" strike="noStrike" kern="1200" cap="none" spc="0" normalizeH="0" baseline="0" noProof="0" dirty="0" smtClean="0">
              <a:ln>
                <a:noFill/>
              </a:ln>
              <a:solidFill>
                <a:schemeClr val="tx2"/>
              </a:solidFill>
              <a:effectLst/>
              <a:uLnTx/>
              <a:uFillTx/>
              <a:latin typeface="+mn-lt"/>
              <a:ea typeface="+mn-ea"/>
              <a:cs typeface="+mn-cs"/>
            </a:endParaRPr>
          </a:p>
          <a:p>
            <a:pPr marL="1371600" marR="0" lvl="3"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400" b="0"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10" name="Espace réservé du pied de page 9"/>
          <p:cNvSpPr>
            <a:spLocks noGrp="1"/>
          </p:cNvSpPr>
          <p:nvPr>
            <p:ph type="ftr" sz="quarter" idx="11"/>
          </p:nvPr>
        </p:nvSpPr>
        <p:spPr/>
        <p:txBody>
          <a:bodyPr/>
          <a:lstStyle/>
          <a:p>
            <a:r>
              <a:rPr lang="fr-FR" smtClean="0"/>
              <a:t>JP Bove www.fcae.eu</a:t>
            </a:r>
            <a:endParaRPr lang="fr-FR"/>
          </a:p>
        </p:txBody>
      </p:sp>
      <p:sp>
        <p:nvSpPr>
          <p:cNvPr id="11" name="Espace réservé du numéro de diapositive 10"/>
          <p:cNvSpPr>
            <a:spLocks noGrp="1"/>
          </p:cNvSpPr>
          <p:nvPr>
            <p:ph type="sldNum" sz="quarter" idx="12"/>
          </p:nvPr>
        </p:nvSpPr>
        <p:spPr/>
        <p:txBody>
          <a:bodyPr/>
          <a:lstStyle/>
          <a:p>
            <a:fld id="{2B825D18-8F47-4676-AC87-C8BC662B5306}" type="slidenum">
              <a:rPr lang="fr-FR" smtClean="0"/>
              <a:pPr/>
              <a:t>60</a:t>
            </a:fld>
            <a:endParaRPr lang="fr-FR"/>
          </a:p>
        </p:txBody>
      </p:sp>
      <p:sp>
        <p:nvSpPr>
          <p:cNvPr id="2" name="Espace réservé de la date 1"/>
          <p:cNvSpPr>
            <a:spLocks noGrp="1"/>
          </p:cNvSpPr>
          <p:nvPr>
            <p:ph type="dt" sz="half" idx="10"/>
          </p:nvPr>
        </p:nvSpPr>
        <p:spPr/>
        <p:txBody>
          <a:bodyPr/>
          <a:lstStyle/>
          <a:p>
            <a:fld id="{95A61C88-7420-6F46-A04D-EA7CD3CF8A4D}"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 calcmode="lin" valueType="num">
                                      <p:cBhvr additive="base">
                                        <p:cTn id="2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8">
                                            <p:txEl>
                                              <p:pRg st="2" end="2"/>
                                            </p:txEl>
                                          </p:spTgt>
                                        </p:tgtEl>
                                        <p:attrNameLst>
                                          <p:attrName>style.visibility</p:attrName>
                                        </p:attrNameLst>
                                      </p:cBhvr>
                                      <p:to>
                                        <p:strVal val="visible"/>
                                      </p:to>
                                    </p:set>
                                    <p:anim calcmode="lin" valueType="num">
                                      <p:cBhvr additive="base">
                                        <p:cTn id="2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8">
                                            <p:txEl>
                                              <p:pRg st="3" end="3"/>
                                            </p:txEl>
                                          </p:spTgt>
                                        </p:tgtEl>
                                        <p:attrNameLst>
                                          <p:attrName>style.visibility</p:attrName>
                                        </p:attrNameLst>
                                      </p:cBhvr>
                                      <p:to>
                                        <p:strVal val="visible"/>
                                      </p:to>
                                    </p:set>
                                    <p:anim calcmode="lin" valueType="num">
                                      <p:cBhvr additive="base">
                                        <p:cTn id="33"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8">
                                            <p:txEl>
                                              <p:pRg st="5" end="5"/>
                                            </p:txEl>
                                          </p:spTgt>
                                        </p:tgtEl>
                                        <p:attrNameLst>
                                          <p:attrName>style.visibility</p:attrName>
                                        </p:attrNameLst>
                                      </p:cBhvr>
                                      <p:to>
                                        <p:strVal val="visible"/>
                                      </p:to>
                                    </p:set>
                                    <p:anim calcmode="lin" valueType="num">
                                      <p:cBhvr additive="base">
                                        <p:cTn id="39"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8">
                                            <p:txEl>
                                              <p:pRg st="5" end="5"/>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8">
                                            <p:txEl>
                                              <p:pRg st="6" end="6"/>
                                            </p:txEl>
                                          </p:spTgt>
                                        </p:tgtEl>
                                        <p:attrNameLst>
                                          <p:attrName>style.visibility</p:attrName>
                                        </p:attrNameLst>
                                      </p:cBhvr>
                                      <p:to>
                                        <p:strVal val="visible"/>
                                      </p:to>
                                    </p:set>
                                    <p:anim calcmode="lin" valueType="num">
                                      <p:cBhvr additive="base">
                                        <p:cTn id="43" dur="500" fill="hold"/>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8">
                                            <p:txEl>
                                              <p:pRg st="8" end="8"/>
                                            </p:txEl>
                                          </p:spTgt>
                                        </p:tgtEl>
                                        <p:attrNameLst>
                                          <p:attrName>style.visibility</p:attrName>
                                        </p:attrNameLst>
                                      </p:cBhvr>
                                      <p:to>
                                        <p:strVal val="visible"/>
                                      </p:to>
                                    </p:set>
                                    <p:anim calcmode="lin" valueType="num">
                                      <p:cBhvr additive="base">
                                        <p:cTn id="49" dur="500" fill="hold"/>
                                        <p:tgtEl>
                                          <p:spTgt spid="8">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8">
                                            <p:txEl>
                                              <p:pRg st="9" end="9"/>
                                            </p:txEl>
                                          </p:spTgt>
                                        </p:tgtEl>
                                        <p:attrNameLst>
                                          <p:attrName>style.visibility</p:attrName>
                                        </p:attrNameLst>
                                      </p:cBhvr>
                                      <p:to>
                                        <p:strVal val="visible"/>
                                      </p:to>
                                    </p:set>
                                    <p:anim calcmode="lin" valueType="num">
                                      <p:cBhvr additive="base">
                                        <p:cTn id="55" dur="500" fill="hold"/>
                                        <p:tgtEl>
                                          <p:spTgt spid="8">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8">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8">
                                            <p:txEl>
                                              <p:pRg st="10" end="10"/>
                                            </p:txEl>
                                          </p:spTgt>
                                        </p:tgtEl>
                                        <p:attrNameLst>
                                          <p:attrName>style.visibility</p:attrName>
                                        </p:attrNameLst>
                                      </p:cBhvr>
                                      <p:to>
                                        <p:strVal val="visible"/>
                                      </p:to>
                                    </p:set>
                                    <p:anim calcmode="lin" valueType="num">
                                      <p:cBhvr additive="base">
                                        <p:cTn id="61" dur="500" fill="hold"/>
                                        <p:tgtEl>
                                          <p:spTgt spid="8">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8">
                                            <p:txEl>
                                              <p:pRg st="11" end="11"/>
                                            </p:txEl>
                                          </p:spTgt>
                                        </p:tgtEl>
                                        <p:attrNameLst>
                                          <p:attrName>style.visibility</p:attrName>
                                        </p:attrNameLst>
                                      </p:cBhvr>
                                      <p:to>
                                        <p:strVal val="visible"/>
                                      </p:to>
                                    </p:set>
                                    <p:anim calcmode="lin" valueType="num">
                                      <p:cBhvr additive="base">
                                        <p:cTn id="67" dur="500" fill="hold"/>
                                        <p:tgtEl>
                                          <p:spTgt spid="8">
                                            <p:txEl>
                                              <p:pRg st="11" end="1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8">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8">
                                            <p:txEl>
                                              <p:pRg st="12" end="12"/>
                                            </p:txEl>
                                          </p:spTgt>
                                        </p:tgtEl>
                                        <p:attrNameLst>
                                          <p:attrName>style.visibility</p:attrName>
                                        </p:attrNameLst>
                                      </p:cBhvr>
                                      <p:to>
                                        <p:strVal val="visible"/>
                                      </p:to>
                                    </p:set>
                                    <p:anim calcmode="lin" valueType="num">
                                      <p:cBhvr additive="base">
                                        <p:cTn id="73" dur="500" fill="hold"/>
                                        <p:tgtEl>
                                          <p:spTgt spid="8">
                                            <p:txEl>
                                              <p:pRg st="12" end="12"/>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8">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8">
                                            <p:txEl>
                                              <p:pRg st="13" end="13"/>
                                            </p:txEl>
                                          </p:spTgt>
                                        </p:tgtEl>
                                        <p:attrNameLst>
                                          <p:attrName>style.visibility</p:attrName>
                                        </p:attrNameLst>
                                      </p:cBhvr>
                                      <p:to>
                                        <p:strVal val="visible"/>
                                      </p:to>
                                    </p:set>
                                    <p:anim calcmode="lin" valueType="num">
                                      <p:cBhvr additive="base">
                                        <p:cTn id="79" dur="500" fill="hold"/>
                                        <p:tgtEl>
                                          <p:spTgt spid="8">
                                            <p:txEl>
                                              <p:pRg st="13" end="13"/>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8">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8">
                                            <p:txEl>
                                              <p:pRg st="14" end="14"/>
                                            </p:txEl>
                                          </p:spTgt>
                                        </p:tgtEl>
                                        <p:attrNameLst>
                                          <p:attrName>style.visibility</p:attrName>
                                        </p:attrNameLst>
                                      </p:cBhvr>
                                      <p:to>
                                        <p:strVal val="visible"/>
                                      </p:to>
                                    </p:set>
                                    <p:anim calcmode="lin" valueType="num">
                                      <p:cBhvr additive="base">
                                        <p:cTn id="85" dur="500" fill="hold"/>
                                        <p:tgtEl>
                                          <p:spTgt spid="8">
                                            <p:txEl>
                                              <p:pRg st="14" end="14"/>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8">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8">
                                            <p:txEl>
                                              <p:pRg st="15" end="15"/>
                                            </p:txEl>
                                          </p:spTgt>
                                        </p:tgtEl>
                                        <p:attrNameLst>
                                          <p:attrName>style.visibility</p:attrName>
                                        </p:attrNameLst>
                                      </p:cBhvr>
                                      <p:to>
                                        <p:strVal val="visible"/>
                                      </p:to>
                                    </p:set>
                                    <p:anim calcmode="lin" valueType="num">
                                      <p:cBhvr additive="base">
                                        <p:cTn id="91" dur="500" fill="hold"/>
                                        <p:tgtEl>
                                          <p:spTgt spid="8">
                                            <p:txEl>
                                              <p:pRg st="15" end="15"/>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8">
                                            <p:txEl>
                                              <p:pRg st="15" end="15"/>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8">
                                            <p:txEl>
                                              <p:pRg st="16" end="16"/>
                                            </p:txEl>
                                          </p:spTgt>
                                        </p:tgtEl>
                                        <p:attrNameLst>
                                          <p:attrName>style.visibility</p:attrName>
                                        </p:attrNameLst>
                                      </p:cBhvr>
                                      <p:to>
                                        <p:strVal val="visible"/>
                                      </p:to>
                                    </p:set>
                                    <p:anim calcmode="lin" valueType="num">
                                      <p:cBhvr additive="base">
                                        <p:cTn id="97" dur="500" fill="hold"/>
                                        <p:tgtEl>
                                          <p:spTgt spid="8">
                                            <p:txEl>
                                              <p:pRg st="16" end="16"/>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8">
                                            <p:txEl>
                                              <p:pRg st="16" end="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6" grpId="0" build="p"/>
      <p:bldP spid="8" grpId="0" uiExpand="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315" name="Text Box 3"/>
          <p:cNvSpPr txBox="1">
            <a:spLocks noChangeArrowheads="1"/>
          </p:cNvSpPr>
          <p:nvPr/>
        </p:nvSpPr>
        <p:spPr bwMode="auto">
          <a:xfrm>
            <a:off x="76200" y="152400"/>
            <a:ext cx="1752600" cy="4524375"/>
          </a:xfrm>
          <a:prstGeom prst="rect">
            <a:avLst/>
          </a:prstGeom>
          <a:noFill/>
          <a:ln w="9525">
            <a:noFill/>
            <a:miter lim="800000"/>
            <a:headEnd/>
            <a:tailEnd/>
          </a:ln>
        </p:spPr>
        <p:txBody>
          <a:bodyPr>
            <a:spAutoFit/>
          </a:bodyPr>
          <a:lstStyle/>
          <a:p>
            <a:pPr>
              <a:spcBef>
                <a:spcPct val="50000"/>
              </a:spcBef>
              <a:defRPr/>
            </a:pPr>
            <a:r>
              <a:rPr lang="fr-FR" sz="2400" b="1" dirty="0">
                <a:solidFill>
                  <a:schemeClr val="tx2"/>
                </a:solidFill>
                <a:latin typeface="+mn-lt"/>
                <a:cs typeface="Times New Roman" pitchFamily="18" charset="0"/>
              </a:rPr>
              <a:t>Tableau  des primes de garantie à payer pour éviter l’élément d’aide d’Etat </a:t>
            </a:r>
          </a:p>
          <a:p>
            <a:pPr>
              <a:spcBef>
                <a:spcPct val="50000"/>
              </a:spcBef>
              <a:defRPr/>
            </a:pPr>
            <a:r>
              <a:rPr lang="fr-FR" sz="2400" b="1" dirty="0">
                <a:solidFill>
                  <a:schemeClr val="tx2"/>
                </a:solidFill>
                <a:latin typeface="+mn-lt"/>
                <a:cs typeface="Times New Roman" pitchFamily="18" charset="0"/>
              </a:rPr>
              <a:t>(</a:t>
            </a:r>
            <a:r>
              <a:rPr lang="fr-FR" sz="2400" b="1" dirty="0" smtClean="0">
                <a:solidFill>
                  <a:schemeClr val="tx2"/>
                </a:solidFill>
                <a:latin typeface="+mn-lt"/>
                <a:cs typeface="Times New Roman" pitchFamily="18" charset="0"/>
              </a:rPr>
              <a:t>com. </a:t>
            </a:r>
            <a:r>
              <a:rPr lang="fr-FR" sz="2400" b="1" dirty="0">
                <a:solidFill>
                  <a:schemeClr val="tx2"/>
                </a:solidFill>
                <a:latin typeface="+mn-lt"/>
                <a:cs typeface="Times New Roman" pitchFamily="18" charset="0"/>
              </a:rPr>
              <a:t>20 juin 2008)</a:t>
            </a:r>
          </a:p>
          <a:p>
            <a:pPr>
              <a:spcBef>
                <a:spcPct val="50000"/>
              </a:spcBef>
              <a:defRPr/>
            </a:pPr>
            <a:endParaRPr lang="fr-FR" sz="2400" b="1" u="sng" dirty="0">
              <a:solidFill>
                <a:schemeClr val="tx2"/>
              </a:solidFill>
              <a:latin typeface="+mn-lt"/>
              <a:cs typeface="Times New Roman" pitchFamily="18" charset="0"/>
            </a:endParaRPr>
          </a:p>
        </p:txBody>
      </p:sp>
      <p:pic>
        <p:nvPicPr>
          <p:cNvPr id="24579" name="Picture 5"/>
          <p:cNvPicPr>
            <a:picLocks noChangeAspect="1" noChangeArrowheads="1"/>
          </p:cNvPicPr>
          <p:nvPr/>
        </p:nvPicPr>
        <p:blipFill>
          <a:blip r:embed="rId3" cstate="print"/>
          <a:srcRect/>
          <a:stretch>
            <a:fillRect/>
          </a:stretch>
        </p:blipFill>
        <p:spPr bwMode="auto">
          <a:xfrm>
            <a:off x="1981200" y="0"/>
            <a:ext cx="6248400" cy="6781800"/>
          </a:xfrm>
          <a:prstGeom prst="rect">
            <a:avLst/>
          </a:prstGeom>
          <a:noFill/>
          <a:ln w="9525">
            <a:noFill/>
            <a:miter lim="800000"/>
            <a:headEnd/>
            <a:tailEnd/>
          </a:ln>
        </p:spPr>
      </p:pic>
      <p:sp>
        <p:nvSpPr>
          <p:cNvPr id="5" name="Espace réservé du pied de page 4"/>
          <p:cNvSpPr>
            <a:spLocks noGrp="1"/>
          </p:cNvSpPr>
          <p:nvPr>
            <p:ph type="ftr" sz="quarter" idx="11"/>
          </p:nvPr>
        </p:nvSpPr>
        <p:spPr/>
        <p:txBody>
          <a:bodyPr/>
          <a:lstStyle/>
          <a:p>
            <a:pPr>
              <a:defRPr/>
            </a:pPr>
            <a:r>
              <a:rPr lang="fr-FR" smtClean="0"/>
              <a:t>JP Bove www.fcae.eu</a:t>
            </a:r>
            <a:endParaRPr lang="fr-FR"/>
          </a:p>
        </p:txBody>
      </p:sp>
      <p:sp>
        <p:nvSpPr>
          <p:cNvPr id="7" name="Espace réservé du numéro de diapositive 6"/>
          <p:cNvSpPr>
            <a:spLocks noGrp="1"/>
          </p:cNvSpPr>
          <p:nvPr>
            <p:ph type="sldNum" sz="quarter" idx="12"/>
          </p:nvPr>
        </p:nvSpPr>
        <p:spPr/>
        <p:txBody>
          <a:bodyPr/>
          <a:lstStyle/>
          <a:p>
            <a:fld id="{2B825D18-8F47-4676-AC87-C8BC662B5306}" type="slidenum">
              <a:rPr lang="fr-FR" smtClean="0"/>
              <a:pPr/>
              <a:t>61</a:t>
            </a:fld>
            <a:endParaRPr lang="fr-FR"/>
          </a:p>
        </p:txBody>
      </p:sp>
      <p:sp>
        <p:nvSpPr>
          <p:cNvPr id="2" name="Espace réservé de la date 1"/>
          <p:cNvSpPr>
            <a:spLocks noGrp="1"/>
          </p:cNvSpPr>
          <p:nvPr>
            <p:ph type="dt" sz="half" idx="10"/>
          </p:nvPr>
        </p:nvSpPr>
        <p:spPr/>
        <p:txBody>
          <a:bodyPr/>
          <a:lstStyle/>
          <a:p>
            <a:fld id="{609C776B-0D3E-454F-81C8-EC946C15EDB5}" type="datetime1">
              <a:rPr lang="fr-FR" smtClean="0"/>
              <a:t>18/11/2016</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additive="base">
                                        <p:cTn id="7" dur="500" fill="hold"/>
                                        <p:tgtEl>
                                          <p:spTgt spid="13315"/>
                                        </p:tgtEl>
                                        <p:attrNameLst>
                                          <p:attrName>ppt_x</p:attrName>
                                        </p:attrNameLst>
                                      </p:cBhvr>
                                      <p:tavLst>
                                        <p:tav tm="0">
                                          <p:val>
                                            <p:strVal val="0-#ppt_w/2"/>
                                          </p:val>
                                        </p:tav>
                                        <p:tav tm="100000">
                                          <p:val>
                                            <p:strVal val="#ppt_x"/>
                                          </p:val>
                                        </p:tav>
                                      </p:tavLst>
                                    </p:anim>
                                    <p:anim calcmode="lin" valueType="num">
                                      <p:cBhvr additive="base">
                                        <p:cTn id="8" dur="500" fill="hold"/>
                                        <p:tgtEl>
                                          <p:spTgt spid="133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FINANCEMENT DES RISQUES (6)</a:t>
            </a:r>
            <a:endParaRPr lang="fr-FR" sz="3600" b="1" dirty="0">
              <a:latin typeface="Arial" pitchFamily="34" charset="0"/>
              <a:cs typeface="Arial" pitchFamily="34" charset="0"/>
            </a:endParaRPr>
          </a:p>
        </p:txBody>
      </p:sp>
      <p:sp>
        <p:nvSpPr>
          <p:cNvPr id="4" name="Rectangle à coins arrondis 3"/>
          <p:cNvSpPr/>
          <p:nvPr/>
        </p:nvSpPr>
        <p:spPr>
          <a:xfrm>
            <a:off x="285720" y="1214422"/>
            <a:ext cx="8286808"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Espace réservé du contenu 2"/>
          <p:cNvSpPr txBox="1">
            <a:spLocks/>
          </p:cNvSpPr>
          <p:nvPr/>
        </p:nvSpPr>
        <p:spPr>
          <a:xfrm>
            <a:off x="357222" y="1142984"/>
            <a:ext cx="9144000" cy="4786346"/>
          </a:xfrm>
          <a:prstGeom prst="rect">
            <a:avLst/>
          </a:prstGeom>
        </p:spPr>
        <p:txBody>
          <a:bodyPr vert="horz" lIns="91440" tIns="45720" rIns="91440" bIns="45720" rtlCol="0">
            <a:normAutofit fontScale="62500" lnSpcReduction="20000"/>
          </a:bodyPr>
          <a:lstStyle/>
          <a:p>
            <a:pPr marL="1482027" marR="0" lvl="4"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1000" b="1" i="0" u="sng"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none" strike="noStrike" kern="1200" cap="none" spc="0" normalizeH="0" baseline="0" noProof="0" dirty="0" smtClean="0">
                <a:ln>
                  <a:noFill/>
                </a:ln>
                <a:solidFill>
                  <a:srgbClr val="FF0000"/>
                </a:solidFill>
                <a:effectLst/>
                <a:uLnTx/>
                <a:uFillTx/>
                <a:latin typeface="+mn-lt"/>
                <a:ea typeface="+mn-ea"/>
                <a:cs typeface="+mn-cs"/>
              </a:rPr>
              <a:t>Le régime cadre exempté </a:t>
            </a:r>
            <a:r>
              <a:rPr kumimoji="0" lang="fr-FR" sz="3200" b="1" i="1" u="none" strike="noStrike" kern="1200" cap="none" spc="0" normalizeH="0" baseline="0" noProof="0" dirty="0" smtClean="0">
                <a:ln>
                  <a:noFill/>
                </a:ln>
                <a:solidFill>
                  <a:srgbClr val="FF0000"/>
                </a:solidFill>
                <a:effectLst/>
                <a:uLnTx/>
                <a:uFillTx/>
                <a:latin typeface="+mn-lt"/>
                <a:ea typeface="+mn-ea"/>
                <a:cs typeface="+mn-cs"/>
              </a:rPr>
              <a:t>SA.40390  - Mesure 1 financement des risques</a:t>
            </a:r>
            <a:endParaRPr kumimoji="0" lang="fr-FR" sz="3200" b="1" i="0" u="none" strike="noStrike" kern="1200" cap="none" spc="0" normalizeH="0" baseline="0" noProof="0" dirty="0" smtClean="0">
              <a:ln>
                <a:noFill/>
              </a:ln>
              <a:solidFill>
                <a:srgbClr val="FF0000"/>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1000" b="0"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Capital investissement, garanties, prêts, aides fiscales</a:t>
            </a:r>
          </a:p>
          <a:p>
            <a:pPr marL="1482027" marR="0" lvl="4"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10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 Intervention publique dans les intermédiaires financiers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ou les investisseurs</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FONDS PROPRES, quasi fonds propres, </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1" i="0" u="sng" strike="noStrike" kern="1200" cap="none" spc="0" normalizeH="0" baseline="0" noProof="0" dirty="0" smtClean="0">
                <a:ln>
                  <a:noFill/>
                </a:ln>
                <a:solidFill>
                  <a:schemeClr val="tx2"/>
                </a:solidFill>
                <a:effectLst/>
                <a:uLnTx/>
                <a:uFillTx/>
                <a:latin typeface="+mn-lt"/>
                <a:ea typeface="+mn-ea"/>
                <a:cs typeface="+mn-cs"/>
              </a:rPr>
              <a:t> DOTATIONS FINANCIERES</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1" i="0" u="none" strike="noStrike" kern="1200" cap="none" spc="0" normalizeH="0" baseline="0" noProof="0" dirty="0" err="1" smtClean="0">
                <a:ln>
                  <a:noFill/>
                </a:ln>
                <a:solidFill>
                  <a:schemeClr val="tx2"/>
                </a:solidFill>
                <a:effectLst/>
                <a:uLnTx/>
                <a:uFillTx/>
                <a:latin typeface="+mn-lt"/>
                <a:ea typeface="+mn-ea"/>
                <a:cs typeface="+mn-cs"/>
              </a:rPr>
              <a:t>remb</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 Pas de SUBVENTION</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PRETS destinés à fournir directement ou indirectement des fonds aux investissements dans les PME - </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GARANTIES couvrant les pertes liées au financement </a:t>
            </a:r>
          </a:p>
          <a:p>
            <a:pPr marL="1482027" marR="0" lvl="4"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20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 Intervention  du fonds dans les Entreprises:</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FONDS PROPRES, quasi fonds propres, </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PRETS</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GARANTIES</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COMBINAISON DE CES 3 FORMES</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28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2800" b="0" i="0" u="none" strike="noStrike" kern="1200" cap="none" spc="0" normalizeH="0" baseline="0" noProof="0" dirty="0" smtClean="0">
              <a:ln>
                <a:noFill/>
              </a:ln>
              <a:solidFill>
                <a:schemeClr val="tx2"/>
              </a:solidFill>
              <a:effectLst/>
              <a:uLnTx/>
              <a:uFillTx/>
              <a:latin typeface="+mn-lt"/>
              <a:ea typeface="+mn-ea"/>
              <a:cs typeface="+mn-cs"/>
            </a:endParaRPr>
          </a:p>
          <a:p>
            <a:pPr marL="1481328" marR="0" lvl="4" indent="-210312" defTabSz="914400" rtl="0" eaLnBrk="1" fontAlgn="auto" latinLnBrk="0" hangingPunct="1">
              <a:lnSpc>
                <a:spcPct val="100000"/>
              </a:lnSpc>
              <a:spcBef>
                <a:spcPct val="20000"/>
              </a:spcBef>
              <a:spcAft>
                <a:spcPts val="0"/>
              </a:spcAft>
              <a:buClr>
                <a:schemeClr val="accent3"/>
              </a:buClr>
              <a:buSzTx/>
              <a:buFont typeface="Wingdings 2"/>
              <a:buChar char=""/>
              <a:tabLst/>
              <a:defRPr/>
            </a:pPr>
            <a:endParaRPr kumimoji="0" lang="fr-FR" sz="2000" b="1" i="0" u="sng" strike="noStrike" kern="1200" cap="none" spc="0" normalizeH="0" baseline="0" noProof="0" dirty="0" smtClean="0">
              <a:ln>
                <a:noFill/>
              </a:ln>
              <a:solidFill>
                <a:schemeClr val="tx2"/>
              </a:solidFill>
              <a:effectLst/>
              <a:uLnTx/>
              <a:uFillTx/>
              <a:latin typeface="+mn-lt"/>
              <a:ea typeface="+mn-ea"/>
              <a:cs typeface="+mn-cs"/>
            </a:endParaRPr>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62</a:t>
            </a:fld>
            <a:endParaRPr lang="fr-FR"/>
          </a:p>
        </p:txBody>
      </p:sp>
      <p:sp>
        <p:nvSpPr>
          <p:cNvPr id="2" name="Espace réservé de la date 1"/>
          <p:cNvSpPr>
            <a:spLocks noGrp="1"/>
          </p:cNvSpPr>
          <p:nvPr>
            <p:ph type="dt" sz="half" idx="10"/>
          </p:nvPr>
        </p:nvSpPr>
        <p:spPr/>
        <p:txBody>
          <a:bodyPr/>
          <a:lstStyle/>
          <a:p>
            <a:fld id="{B3438E07-BEE0-124C-9D8C-76F7222C5BDC}"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 calcmode="lin" valueType="num">
                                      <p:cBhvr additive="base">
                                        <p:cTn id="25"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anim calcmode="lin" valueType="num">
                                      <p:cBhvr additive="base">
                                        <p:cTn id="31"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8" end="8"/>
                                            </p:txEl>
                                          </p:spTgt>
                                        </p:tgtEl>
                                        <p:attrNameLst>
                                          <p:attrName>style.visibility</p:attrName>
                                        </p:attrNameLst>
                                      </p:cBhvr>
                                      <p:to>
                                        <p:strVal val="visible"/>
                                      </p:to>
                                    </p:set>
                                    <p:anim calcmode="lin" valueType="num">
                                      <p:cBhvr additive="base">
                                        <p:cTn id="37"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9" end="9"/>
                                            </p:txEl>
                                          </p:spTgt>
                                        </p:tgtEl>
                                        <p:attrNameLst>
                                          <p:attrName>style.visibility</p:attrName>
                                        </p:attrNameLst>
                                      </p:cBhvr>
                                      <p:to>
                                        <p:strVal val="visible"/>
                                      </p:to>
                                    </p:set>
                                    <p:anim calcmode="lin" valueType="num">
                                      <p:cBhvr additive="base">
                                        <p:cTn id="43"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10" end="10"/>
                                            </p:txEl>
                                          </p:spTgt>
                                        </p:tgtEl>
                                        <p:attrNameLst>
                                          <p:attrName>style.visibility</p:attrName>
                                        </p:attrNameLst>
                                      </p:cBhvr>
                                      <p:to>
                                        <p:strVal val="visible"/>
                                      </p:to>
                                    </p:set>
                                    <p:anim calcmode="lin" valueType="num">
                                      <p:cBhvr additive="base">
                                        <p:cTn id="49"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xEl>
                                              <p:pRg st="12" end="12"/>
                                            </p:txEl>
                                          </p:spTgt>
                                        </p:tgtEl>
                                        <p:attrNameLst>
                                          <p:attrName>style.visibility</p:attrName>
                                        </p:attrNameLst>
                                      </p:cBhvr>
                                      <p:to>
                                        <p:strVal val="visible"/>
                                      </p:to>
                                    </p:set>
                                    <p:anim calcmode="lin" valueType="num">
                                      <p:cBhvr additive="base">
                                        <p:cTn id="55"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txEl>
                                              <p:pRg st="13" end="13"/>
                                            </p:txEl>
                                          </p:spTgt>
                                        </p:tgtEl>
                                        <p:attrNameLst>
                                          <p:attrName>style.visibility</p:attrName>
                                        </p:attrNameLst>
                                      </p:cBhvr>
                                      <p:to>
                                        <p:strVal val="visible"/>
                                      </p:to>
                                    </p:set>
                                    <p:anim calcmode="lin" valueType="num">
                                      <p:cBhvr additive="base">
                                        <p:cTn id="61" dur="5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5">
                                            <p:txEl>
                                              <p:pRg st="14" end="14"/>
                                            </p:txEl>
                                          </p:spTgt>
                                        </p:tgtEl>
                                        <p:attrNameLst>
                                          <p:attrName>style.visibility</p:attrName>
                                        </p:attrNameLst>
                                      </p:cBhvr>
                                      <p:to>
                                        <p:strVal val="visible"/>
                                      </p:to>
                                    </p:set>
                                    <p:anim calcmode="lin" valueType="num">
                                      <p:cBhvr additive="base">
                                        <p:cTn id="67" dur="500" fill="hold"/>
                                        <p:tgtEl>
                                          <p:spTgt spid="5">
                                            <p:txEl>
                                              <p:pRg st="14" end="14"/>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5">
                                            <p:txEl>
                                              <p:pRg st="15" end="15"/>
                                            </p:txEl>
                                          </p:spTgt>
                                        </p:tgtEl>
                                        <p:attrNameLst>
                                          <p:attrName>style.visibility</p:attrName>
                                        </p:attrNameLst>
                                      </p:cBhvr>
                                      <p:to>
                                        <p:strVal val="visible"/>
                                      </p:to>
                                    </p:set>
                                    <p:anim calcmode="lin" valueType="num">
                                      <p:cBhvr additive="base">
                                        <p:cTn id="73" dur="500" fill="hold"/>
                                        <p:tgtEl>
                                          <p:spTgt spid="5">
                                            <p:txEl>
                                              <p:pRg st="15" end="15"/>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5">
                                            <p:txEl>
                                              <p:pRg st="15" end="15"/>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5">
                                            <p:txEl>
                                              <p:pRg st="16" end="16"/>
                                            </p:txEl>
                                          </p:spTgt>
                                        </p:tgtEl>
                                        <p:attrNameLst>
                                          <p:attrName>style.visibility</p:attrName>
                                        </p:attrNameLst>
                                      </p:cBhvr>
                                      <p:to>
                                        <p:strVal val="visible"/>
                                      </p:to>
                                    </p:set>
                                    <p:anim calcmode="lin" valueType="num">
                                      <p:cBhvr additive="base">
                                        <p:cTn id="79" dur="500" fill="hold"/>
                                        <p:tgtEl>
                                          <p:spTgt spid="5">
                                            <p:txEl>
                                              <p:pRg st="16" end="16"/>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5">
                                            <p:txEl>
                                              <p:pRg st="16" end="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uiExpand="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FINANCEMENT DES RISQUES (7) – Avec aide d’Etat</a:t>
            </a:r>
            <a:endParaRPr lang="fr-FR" sz="3600" b="1" dirty="0">
              <a:latin typeface="Arial" pitchFamily="34" charset="0"/>
              <a:cs typeface="Arial" pitchFamily="34" charset="0"/>
            </a:endParaRPr>
          </a:p>
        </p:txBody>
      </p:sp>
      <p:sp>
        <p:nvSpPr>
          <p:cNvPr id="6" name="Espace réservé du contenu 2"/>
          <p:cNvSpPr txBox="1">
            <a:spLocks/>
          </p:cNvSpPr>
          <p:nvPr/>
        </p:nvSpPr>
        <p:spPr>
          <a:xfrm>
            <a:off x="-32" y="1214422"/>
            <a:ext cx="9144000" cy="4714908"/>
          </a:xfrm>
          <a:prstGeom prst="rect">
            <a:avLst/>
          </a:prstGeom>
        </p:spPr>
        <p:txBody>
          <a:bodyPr vert="horz" lIns="91440" tIns="45720" rIns="91440" bIns="45720" rtlCol="0">
            <a:normAutofit fontScale="62500" lnSpcReduction="20000"/>
          </a:bodyPr>
          <a:lstStyle/>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Les PME ne</a:t>
            </a:r>
            <a:r>
              <a:rPr kumimoji="0" lang="fr-FR" sz="3200" b="1" i="0" u="none" strike="noStrike" kern="1200" cap="none" spc="0" normalizeH="0" noProof="0" dirty="0" smtClean="0">
                <a:ln>
                  <a:noFill/>
                </a:ln>
                <a:solidFill>
                  <a:schemeClr val="tx2"/>
                </a:solidFill>
                <a:effectLst/>
                <a:uLnTx/>
                <a:uFillTx/>
                <a:latin typeface="+mn-lt"/>
                <a:ea typeface="+mn-ea"/>
                <a:cs typeface="+mn-cs"/>
              </a:rPr>
              <a:t> sont pas</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cotées en bourse </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et</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soit:</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N’Exercent pas encore leur activité sur marché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ou</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 Exercent sur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1 marché depuis moins de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7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ans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ou</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 Ont un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besoin de financement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pour se lancer sur 1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nouveau marché de produit, de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50%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de leur CA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moyen (sur 3 ans)</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Investissements PME à d’autre stades possibles sous le RGT de </a:t>
            </a:r>
            <a:r>
              <a:rPr kumimoji="0" lang="fr-FR" sz="3200" b="1" i="0" u="none" strike="noStrike" kern="1200" cap="none" spc="0" normalizeH="0" baseline="0" noProof="0" dirty="0" err="1" smtClean="0">
                <a:ln>
                  <a:noFill/>
                </a:ln>
                <a:solidFill>
                  <a:schemeClr val="tx2"/>
                </a:solidFill>
                <a:effectLst/>
                <a:uLnTx/>
                <a:uFillTx/>
                <a:latin typeface="+mn-lt"/>
                <a:ea typeface="+mn-ea"/>
                <a:cs typeface="+mn-cs"/>
              </a:rPr>
              <a:t>minimis</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et les mesures devront être financées à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60%</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par le privé</a:t>
            </a:r>
          </a:p>
          <a:p>
            <a:pPr marL="1482027" marR="0" lvl="4"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20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Investissements de suivi possible après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7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ans </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SI</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Le montant total d’investissement n’est pas dépassé</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Les  investissements de suivi sont prévus dans le plan d’entreprise initial</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L’entreprise ne s’est pas liée avec une autre (sauf SCR)</a:t>
            </a:r>
          </a:p>
          <a:p>
            <a:pPr marL="1482027" marR="0" lvl="4"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20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Part de capital consacrée à la gestion limitée à 30%</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 15 M€</a:t>
            </a:r>
            <a:r>
              <a:rPr kumimoji="0" lang="fr-FR" sz="3200" b="1" i="0" u="sng"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de financement maximum par entreprise</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montant de capital investi, montant des prêts, ou montant des prêts faisant l’objet de la garantie</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2800" b="0" i="0" u="none" strike="noStrike" kern="1200" cap="none" spc="0" normalizeH="0" baseline="0" noProof="0" dirty="0" smtClean="0">
              <a:ln>
                <a:noFill/>
              </a:ln>
              <a:solidFill>
                <a:schemeClr val="tx2"/>
              </a:solidFill>
              <a:effectLst/>
              <a:uLnTx/>
              <a:uFillTx/>
              <a:latin typeface="+mn-lt"/>
              <a:ea typeface="+mn-ea"/>
              <a:cs typeface="+mn-cs"/>
            </a:endParaRPr>
          </a:p>
          <a:p>
            <a:pPr marL="1481328" marR="0" lvl="4" indent="-210312" defTabSz="914400" rtl="0" eaLnBrk="1" fontAlgn="auto" latinLnBrk="0" hangingPunct="1">
              <a:lnSpc>
                <a:spcPct val="100000"/>
              </a:lnSpc>
              <a:spcBef>
                <a:spcPct val="20000"/>
              </a:spcBef>
              <a:spcAft>
                <a:spcPts val="0"/>
              </a:spcAft>
              <a:buClr>
                <a:schemeClr val="accent3"/>
              </a:buClr>
              <a:buSzTx/>
              <a:buFont typeface="Wingdings 2"/>
              <a:buChar char=""/>
              <a:tabLst/>
              <a:defRPr/>
            </a:pPr>
            <a:endParaRPr kumimoji="0" lang="fr-FR" sz="2000" b="1" i="0" u="sng" strike="noStrike" kern="1200" cap="none" spc="0" normalizeH="0" baseline="0" noProof="0" dirty="0" smtClean="0">
              <a:ln>
                <a:noFill/>
              </a:ln>
              <a:solidFill>
                <a:schemeClr val="tx2"/>
              </a:solidFill>
              <a:effectLst/>
              <a:uLnTx/>
              <a:uFillTx/>
              <a:latin typeface="+mn-lt"/>
              <a:ea typeface="+mn-ea"/>
              <a:cs typeface="+mn-cs"/>
            </a:endParaRP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63</a:t>
            </a:fld>
            <a:endParaRPr lang="fr-FR"/>
          </a:p>
        </p:txBody>
      </p:sp>
      <p:sp>
        <p:nvSpPr>
          <p:cNvPr id="2" name="Espace réservé de la date 1"/>
          <p:cNvSpPr>
            <a:spLocks noGrp="1"/>
          </p:cNvSpPr>
          <p:nvPr>
            <p:ph type="dt" sz="half" idx="10"/>
          </p:nvPr>
        </p:nvSpPr>
        <p:spPr/>
        <p:txBody>
          <a:bodyPr/>
          <a:lstStyle/>
          <a:p>
            <a:fld id="{7F56B7B9-AFB3-F445-A70C-A991EC3C02E3}"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 calcmode="lin" valueType="num">
                                      <p:cBhvr additive="base">
                                        <p:cTn id="31"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anim calcmode="lin" valueType="num">
                                      <p:cBhvr additive="base">
                                        <p:cTn id="35"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anim calcmode="lin" valueType="num">
                                      <p:cBhvr additive="base">
                                        <p:cTn id="39"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8" end="8"/>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9" end="9"/>
                                            </p:txEl>
                                          </p:spTgt>
                                        </p:tgtEl>
                                        <p:attrNameLst>
                                          <p:attrName>style.visibility</p:attrName>
                                        </p:attrNameLst>
                                      </p:cBhvr>
                                      <p:to>
                                        <p:strVal val="visible"/>
                                      </p:to>
                                    </p:set>
                                    <p:anim calcmode="lin" valueType="num">
                                      <p:cBhvr additive="base">
                                        <p:cTn id="43"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11" end="11"/>
                                            </p:txEl>
                                          </p:spTgt>
                                        </p:tgtEl>
                                        <p:attrNameLst>
                                          <p:attrName>style.visibility</p:attrName>
                                        </p:attrNameLst>
                                      </p:cBhvr>
                                      <p:to>
                                        <p:strVal val="visible"/>
                                      </p:to>
                                    </p:set>
                                    <p:anim calcmode="lin" valueType="num">
                                      <p:cBhvr additive="base">
                                        <p:cTn id="49"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12" end="12"/>
                                            </p:txEl>
                                          </p:spTgt>
                                        </p:tgtEl>
                                        <p:attrNameLst>
                                          <p:attrName>style.visibility</p:attrName>
                                        </p:attrNameLst>
                                      </p:cBhvr>
                                      <p:to>
                                        <p:strVal val="visible"/>
                                      </p:to>
                                    </p:set>
                                    <p:anim calcmode="lin" valueType="num">
                                      <p:cBhvr additive="base">
                                        <p:cTn id="55" dur="500" fill="hold"/>
                                        <p:tgtEl>
                                          <p:spTgt spid="6">
                                            <p:txEl>
                                              <p:pRg st="12" end="1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12" end="12"/>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6">
                                            <p:txEl>
                                              <p:pRg st="13" end="13"/>
                                            </p:txEl>
                                          </p:spTgt>
                                        </p:tgtEl>
                                        <p:attrNameLst>
                                          <p:attrName>style.visibility</p:attrName>
                                        </p:attrNameLst>
                                      </p:cBhvr>
                                      <p:to>
                                        <p:strVal val="visible"/>
                                      </p:to>
                                    </p:set>
                                    <p:anim calcmode="lin" valueType="num">
                                      <p:cBhvr additive="base">
                                        <p:cTn id="59" dur="500" fill="hold"/>
                                        <p:tgtEl>
                                          <p:spTgt spid="6">
                                            <p:txEl>
                                              <p:pRg st="13" end="13"/>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FINANCEMENT DES RISQUES (8) – Avec aide d’Etat</a:t>
            </a:r>
            <a:endParaRPr lang="fr-FR" sz="3600" b="1" dirty="0">
              <a:latin typeface="Arial" pitchFamily="34" charset="0"/>
              <a:cs typeface="Arial" pitchFamily="34" charset="0"/>
            </a:endParaRPr>
          </a:p>
        </p:txBody>
      </p:sp>
      <p:sp>
        <p:nvSpPr>
          <p:cNvPr id="5" name="Espace réservé du contenu 2"/>
          <p:cNvSpPr txBox="1">
            <a:spLocks/>
          </p:cNvSpPr>
          <p:nvPr/>
        </p:nvSpPr>
        <p:spPr>
          <a:xfrm>
            <a:off x="71470" y="1214421"/>
            <a:ext cx="9144000" cy="4929223"/>
          </a:xfrm>
          <a:prstGeom prst="rect">
            <a:avLst/>
          </a:prstGeom>
        </p:spPr>
        <p:txBody>
          <a:bodyPr vert="horz" lIns="91440" tIns="45720" rIns="91440" bIns="45720" rtlCol="0">
            <a:normAutofit fontScale="47500" lnSpcReduction="20000"/>
          </a:bodyPr>
          <a:lstStyle/>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sng" strike="noStrike" kern="1200" cap="none" spc="0" normalizeH="0" baseline="0" noProof="0" dirty="0" smtClean="0">
                <a:ln>
                  <a:noFill/>
                </a:ln>
                <a:solidFill>
                  <a:schemeClr val="tx2"/>
                </a:solidFill>
                <a:effectLst/>
                <a:uLnTx/>
                <a:uFillTx/>
                <a:latin typeface="+mn-lt"/>
                <a:ea typeface="+mn-ea"/>
                <a:cs typeface="+mn-cs"/>
              </a:rPr>
              <a:t> </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Les FONDS DE PRÊT et de CAPITAL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doivent mobiliser des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fonds privés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à hauteur:</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10</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pour PME avant le début de leur commercialisation</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40</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pour PME pendant moins de 7 ans</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60</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pour PME besoin de financement &gt; 50% CA pour intégrer nouveau marché</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a:t>
            </a:r>
            <a:r>
              <a:rPr lang="fr-FR" sz="2800" b="1" dirty="0" smtClean="0">
                <a:solidFill>
                  <a:schemeClr val="tx2"/>
                </a:solidFill>
              </a:rPr>
              <a:t>Si la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Mesure couvre les 3 cibles</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40</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ou une moyenne des trois %</a:t>
            </a:r>
          </a:p>
          <a:p>
            <a:pPr marL="1482027" marR="0" lvl="4"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9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sng" strike="noStrike" kern="1200" cap="none" spc="0" normalizeH="0" baseline="0" noProof="0" dirty="0" smtClean="0">
                <a:ln>
                  <a:noFill/>
                </a:ln>
                <a:solidFill>
                  <a:schemeClr val="tx2"/>
                </a:solidFill>
                <a:effectLst/>
                <a:uLnTx/>
                <a:uFillTx/>
                <a:latin typeface="+mn-lt"/>
                <a:ea typeface="+mn-ea"/>
                <a:cs typeface="+mn-cs"/>
              </a:rPr>
              <a:t> </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Intermédiaires financiers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sélectionnés par procédure ouverte transparente et non discriminatoire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(conformément règles nationales et UE)</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Limitation à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25%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de la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première perte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pour l’</a:t>
            </a:r>
            <a:r>
              <a:rPr kumimoji="0" lang="fr-FR" sz="3200" b="0" i="0" u="none" strike="noStrike" kern="1200" cap="none" spc="0" normalizeH="0" baseline="0" noProof="0" dirty="0" err="1" smtClean="0">
                <a:ln>
                  <a:noFill/>
                </a:ln>
                <a:solidFill>
                  <a:schemeClr val="tx2"/>
                </a:solidFill>
                <a:effectLst/>
                <a:uLnTx/>
                <a:uFillTx/>
                <a:latin typeface="+mn-lt"/>
                <a:ea typeface="+mn-ea"/>
                <a:cs typeface="+mn-cs"/>
              </a:rPr>
              <a:t>invest</a:t>
            </a:r>
            <a:r>
              <a:rPr lang="fr-FR" sz="3200" dirty="0" err="1" smtClean="0">
                <a:solidFill>
                  <a:schemeClr val="tx2"/>
                </a:solidFill>
              </a:rPr>
              <a:t>isseur</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Public</a:t>
            </a:r>
            <a:r>
              <a:rPr kumimoji="0" lang="fr-FR" sz="3200" b="0" i="0" u="none" strike="noStrike" kern="1200" cap="none" spc="0" normalizeH="0" noProof="0" dirty="0" smtClean="0">
                <a:ln>
                  <a:noFill/>
                </a:ln>
                <a:solidFill>
                  <a:schemeClr val="tx2"/>
                </a:solidFill>
                <a:effectLst/>
                <a:uLnTx/>
                <a:uFillTx/>
                <a:latin typeface="+mn-lt"/>
                <a:ea typeface="+mn-ea"/>
                <a:cs typeface="+mn-cs"/>
              </a:rPr>
              <a:t> </a:t>
            </a: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Taux de garantie aux intermédiaires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limitée </a:t>
            </a:r>
            <a:r>
              <a:rPr kumimoji="0" lang="fr-FR" sz="3200" b="1" i="0" u="sng" strike="noStrike" kern="1200" cap="none" spc="0" normalizeH="0" baseline="0" noProof="0" dirty="0" smtClean="0">
                <a:ln>
                  <a:noFill/>
                </a:ln>
                <a:solidFill>
                  <a:schemeClr val="tx2"/>
                </a:solidFill>
                <a:effectLst/>
                <a:uLnTx/>
                <a:uFillTx/>
                <a:latin typeface="+mn-lt"/>
                <a:ea typeface="+mn-ea"/>
                <a:cs typeface="+mn-cs"/>
              </a:rPr>
              <a:t>à 80%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et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pertes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de l’investisseur Public plafonnées </a:t>
            </a:r>
            <a:r>
              <a:rPr kumimoji="0" lang="fr-FR" sz="3200" b="1" i="0" u="sng" strike="noStrike" kern="1200" cap="none" spc="0" normalizeH="0" baseline="0" noProof="0" dirty="0" smtClean="0">
                <a:ln>
                  <a:noFill/>
                </a:ln>
                <a:solidFill>
                  <a:schemeClr val="tx2"/>
                </a:solidFill>
                <a:effectLst/>
                <a:uLnTx/>
                <a:uFillTx/>
                <a:latin typeface="+mn-lt"/>
                <a:ea typeface="+mn-ea"/>
                <a:cs typeface="+mn-cs"/>
              </a:rPr>
              <a:t>à 25%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du portefeuille </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2800" b="1" i="0" u="none" strike="noStrike" kern="1200" cap="none" spc="0" normalizeH="0" baseline="0" noProof="0" dirty="0" smtClean="0">
              <a:ln>
                <a:noFill/>
              </a:ln>
              <a:solidFill>
                <a:schemeClr val="tx2"/>
              </a:solidFill>
              <a:effectLst/>
              <a:uLnTx/>
              <a:uFillTx/>
              <a:latin typeface="+mn-lt"/>
              <a:ea typeface="+mn-ea"/>
              <a:cs typeface="+mn-cs"/>
            </a:endParaRPr>
          </a:p>
          <a:p>
            <a:pPr marL="412052">
              <a:buFont typeface="Arial" pitchFamily="34" charset="0"/>
              <a:buChar char="•"/>
              <a:defRPr/>
            </a:pPr>
            <a:r>
              <a:rPr lang="fr-FR" sz="3400" b="1" u="sng" dirty="0" smtClean="0">
                <a:solidFill>
                  <a:schemeClr val="tx2"/>
                </a:solidFill>
              </a:rPr>
              <a:t> </a:t>
            </a:r>
            <a:r>
              <a:rPr lang="fr-FR" sz="3400" b="1" u="sng" dirty="0" smtClean="0">
                <a:solidFill>
                  <a:srgbClr val="FF0000"/>
                </a:solidFill>
              </a:rPr>
              <a:t>Les Décisions d’investissement </a:t>
            </a:r>
            <a:r>
              <a:rPr lang="fr-FR" sz="3400" dirty="0" smtClean="0">
                <a:solidFill>
                  <a:srgbClr val="FF0000"/>
                </a:solidFill>
              </a:rPr>
              <a:t>sont motivées par la </a:t>
            </a:r>
            <a:r>
              <a:rPr lang="fr-FR" sz="3400" b="1" u="sng" dirty="0" smtClean="0">
                <a:solidFill>
                  <a:srgbClr val="FF0000"/>
                </a:solidFill>
              </a:rPr>
              <a:t>recherche de profit </a:t>
            </a:r>
            <a:r>
              <a:rPr lang="fr-FR" sz="3400" dirty="0" smtClean="0">
                <a:solidFill>
                  <a:srgbClr val="FF0000"/>
                </a:solidFill>
              </a:rPr>
              <a:t>:</a:t>
            </a:r>
          </a:p>
          <a:p>
            <a:pPr marL="412052">
              <a:defRPr/>
            </a:pPr>
            <a:r>
              <a:rPr lang="fr-FR" sz="3400" dirty="0" smtClean="0">
                <a:solidFill>
                  <a:schemeClr val="tx2"/>
                </a:solidFill>
              </a:rPr>
              <a:t>	- </a:t>
            </a:r>
            <a:r>
              <a:rPr lang="fr-FR" sz="3400" b="1" dirty="0" smtClean="0">
                <a:solidFill>
                  <a:schemeClr val="tx2"/>
                </a:solidFill>
              </a:rPr>
              <a:t>Processus de diligence </a:t>
            </a:r>
            <a:r>
              <a:rPr lang="fr-FR" sz="3400" dirty="0" smtClean="0">
                <a:solidFill>
                  <a:schemeClr val="tx2"/>
                </a:solidFill>
              </a:rPr>
              <a:t>prévu pour garantir stratégie d’investissement commercialement saine</a:t>
            </a:r>
          </a:p>
          <a:p>
            <a:pPr marL="412052">
              <a:defRPr/>
            </a:pPr>
            <a:r>
              <a:rPr lang="fr-FR" sz="3400" dirty="0" smtClean="0">
                <a:solidFill>
                  <a:schemeClr val="tx2"/>
                </a:solidFill>
              </a:rPr>
              <a:t>	- </a:t>
            </a:r>
            <a:r>
              <a:rPr lang="fr-FR" sz="3400" b="1" dirty="0" smtClean="0">
                <a:solidFill>
                  <a:schemeClr val="tx2"/>
                </a:solidFill>
              </a:rPr>
              <a:t>Diversification des risques </a:t>
            </a:r>
            <a:r>
              <a:rPr lang="fr-FR" sz="3400" dirty="0" smtClean="0">
                <a:solidFill>
                  <a:schemeClr val="tx2"/>
                </a:solidFill>
              </a:rPr>
              <a:t>pour parvenir à la viabilité économique </a:t>
            </a:r>
          </a:p>
          <a:p>
            <a:pPr marL="412052">
              <a:defRPr/>
            </a:pPr>
            <a:r>
              <a:rPr lang="fr-FR" sz="3400" dirty="0" smtClean="0">
                <a:solidFill>
                  <a:schemeClr val="tx2"/>
                </a:solidFill>
              </a:rPr>
              <a:t>	- Investissements dans les PME </a:t>
            </a:r>
            <a:r>
              <a:rPr lang="fr-FR" sz="3400" b="1" dirty="0" smtClean="0">
                <a:solidFill>
                  <a:schemeClr val="tx2"/>
                </a:solidFill>
              </a:rPr>
              <a:t>sur la base de plans </a:t>
            </a:r>
            <a:r>
              <a:rPr lang="fr-FR" sz="3400" dirty="0" smtClean="0">
                <a:solidFill>
                  <a:schemeClr val="tx2"/>
                </a:solidFill>
              </a:rPr>
              <a:t>d’entreprises viables</a:t>
            </a:r>
          </a:p>
          <a:p>
            <a:pPr marL="412052">
              <a:defRPr/>
            </a:pPr>
            <a:r>
              <a:rPr lang="fr-FR" sz="3400" dirty="0" smtClean="0">
                <a:solidFill>
                  <a:schemeClr val="tx2"/>
                </a:solidFill>
              </a:rPr>
              <a:t>	- </a:t>
            </a:r>
            <a:r>
              <a:rPr lang="fr-FR" sz="3400" b="1" dirty="0" smtClean="0">
                <a:solidFill>
                  <a:schemeClr val="tx2"/>
                </a:solidFill>
              </a:rPr>
              <a:t>Stratégie de désengagement </a:t>
            </a:r>
            <a:r>
              <a:rPr lang="fr-FR" sz="3400" dirty="0" smtClean="0">
                <a:solidFill>
                  <a:schemeClr val="tx2"/>
                </a:solidFill>
              </a:rPr>
              <a:t>en capital claire et réaliste</a:t>
            </a:r>
          </a:p>
          <a:p>
            <a:pPr marL="412052">
              <a:defRPr/>
            </a:pPr>
            <a:endParaRPr lang="fr-FR" sz="1500" dirty="0" smtClean="0">
              <a:solidFill>
                <a:schemeClr val="tx2"/>
              </a:solidFill>
            </a:endParaRPr>
          </a:p>
          <a:p>
            <a:pPr marL="412052">
              <a:buFont typeface="Arial" pitchFamily="34" charset="0"/>
              <a:buChar char="•"/>
              <a:defRPr/>
            </a:pPr>
            <a:r>
              <a:rPr lang="fr-FR" sz="3400" b="1" u="sng" dirty="0" smtClean="0">
                <a:solidFill>
                  <a:schemeClr val="tx2"/>
                </a:solidFill>
              </a:rPr>
              <a:t> </a:t>
            </a:r>
            <a:r>
              <a:rPr lang="fr-FR" sz="3400" b="1" u="sng" dirty="0" smtClean="0">
                <a:solidFill>
                  <a:srgbClr val="FF0000"/>
                </a:solidFill>
              </a:rPr>
              <a:t>Les Intermédiaires</a:t>
            </a:r>
            <a:r>
              <a:rPr lang="fr-FR" sz="3400" b="1" dirty="0" smtClean="0">
                <a:solidFill>
                  <a:srgbClr val="FF0000"/>
                </a:solidFill>
              </a:rPr>
              <a:t> </a:t>
            </a:r>
            <a:r>
              <a:rPr lang="fr-FR" sz="3400" dirty="0" smtClean="0">
                <a:solidFill>
                  <a:srgbClr val="FF0000"/>
                </a:solidFill>
              </a:rPr>
              <a:t>financiers gèrent dans une </a:t>
            </a:r>
            <a:r>
              <a:rPr lang="fr-FR" sz="3400" b="1" dirty="0" smtClean="0">
                <a:solidFill>
                  <a:srgbClr val="FF0000"/>
                </a:solidFill>
              </a:rPr>
              <a:t>optique commerciale:</a:t>
            </a:r>
          </a:p>
          <a:p>
            <a:pPr marL="412052">
              <a:buFont typeface="Arial" pitchFamily="34" charset="0"/>
              <a:buChar char="•"/>
              <a:defRPr/>
            </a:pPr>
            <a:r>
              <a:rPr lang="fr-FR" sz="3400" dirty="0" smtClean="0">
                <a:solidFill>
                  <a:srgbClr val="FF0000"/>
                </a:solidFill>
              </a:rPr>
              <a:t> </a:t>
            </a:r>
            <a:r>
              <a:rPr lang="fr-FR" sz="3400" dirty="0" smtClean="0">
                <a:solidFill>
                  <a:schemeClr val="tx2"/>
                </a:solidFill>
              </a:rPr>
              <a:t>Ils sont Tenus </a:t>
            </a:r>
            <a:r>
              <a:rPr lang="fr-FR" sz="3400" b="1" dirty="0" smtClean="0">
                <a:solidFill>
                  <a:schemeClr val="tx2"/>
                </a:solidFill>
              </a:rPr>
              <a:t>d’agir avec diligence –</a:t>
            </a:r>
            <a:r>
              <a:rPr lang="fr-FR" sz="3400" dirty="0" smtClean="0">
                <a:solidFill>
                  <a:schemeClr val="tx2"/>
                </a:solidFill>
              </a:rPr>
              <a:t> en professionnel de bonne foi</a:t>
            </a:r>
          </a:p>
          <a:p>
            <a:pPr marL="412052">
              <a:buFont typeface="Arial" pitchFamily="34" charset="0"/>
              <a:buChar char="•"/>
              <a:defRPr/>
            </a:pPr>
            <a:r>
              <a:rPr lang="fr-FR" sz="3400" b="1" dirty="0" smtClean="0">
                <a:solidFill>
                  <a:schemeClr val="tx2"/>
                </a:solidFill>
              </a:rPr>
              <a:t> Les Rémunérations doivent être </a:t>
            </a:r>
            <a:r>
              <a:rPr lang="fr-FR" sz="3400" dirty="0" smtClean="0">
                <a:solidFill>
                  <a:schemeClr val="tx2"/>
                </a:solidFill>
              </a:rPr>
              <a:t>conformes aux </a:t>
            </a:r>
            <a:r>
              <a:rPr lang="fr-FR" sz="3400" b="1" dirty="0" smtClean="0">
                <a:solidFill>
                  <a:schemeClr val="tx2"/>
                </a:solidFill>
              </a:rPr>
              <a:t>pratiques de marché </a:t>
            </a:r>
            <a:endParaRPr lang="fr-FR" sz="3400" dirty="0" smtClean="0">
              <a:solidFill>
                <a:schemeClr val="tx2"/>
              </a:solidFill>
            </a:endParaRPr>
          </a:p>
          <a:p>
            <a:pPr marL="412052">
              <a:buFont typeface="Arial" pitchFamily="34" charset="0"/>
              <a:buChar char="•"/>
              <a:defRPr/>
            </a:pPr>
            <a:r>
              <a:rPr lang="fr-FR" sz="3400" b="1" dirty="0" smtClean="0">
                <a:solidFill>
                  <a:schemeClr val="tx2"/>
                </a:solidFill>
              </a:rPr>
              <a:t> Les Rémunérations sont liées aux résultats  </a:t>
            </a:r>
            <a:r>
              <a:rPr lang="fr-FR" sz="3400" b="1" dirty="0" smtClean="0">
                <a:solidFill>
                  <a:srgbClr val="FF0000"/>
                </a:solidFill>
              </a:rPr>
              <a:t>ou </a:t>
            </a:r>
            <a:r>
              <a:rPr lang="fr-FR" sz="3400" dirty="0" smtClean="0">
                <a:solidFill>
                  <a:srgbClr val="FF0000"/>
                </a:solidFill>
              </a:rPr>
              <a:t> </a:t>
            </a:r>
            <a:r>
              <a:rPr lang="fr-FR" sz="3400" dirty="0" smtClean="0">
                <a:solidFill>
                  <a:schemeClr val="tx2"/>
                </a:solidFill>
              </a:rPr>
              <a:t>l’intermédiaire financier </a:t>
            </a:r>
            <a:r>
              <a:rPr lang="fr-FR" sz="3400" b="1" dirty="0" err="1" smtClean="0">
                <a:solidFill>
                  <a:schemeClr val="tx2"/>
                </a:solidFill>
              </a:rPr>
              <a:t>co</a:t>
            </a:r>
            <a:r>
              <a:rPr lang="fr-FR" sz="3400" b="1" dirty="0" smtClean="0">
                <a:solidFill>
                  <a:schemeClr val="tx2"/>
                </a:solidFill>
              </a:rPr>
              <a:t>-investit </a:t>
            </a:r>
            <a:r>
              <a:rPr lang="fr-FR" sz="3400" dirty="0" smtClean="0">
                <a:solidFill>
                  <a:schemeClr val="tx2"/>
                </a:solidFill>
              </a:rPr>
              <a:t>également</a:t>
            </a:r>
          </a:p>
          <a:p>
            <a:pPr marL="412052">
              <a:buFont typeface="Arial" pitchFamily="34" charset="0"/>
              <a:buChar char="•"/>
              <a:defRPr/>
            </a:pPr>
            <a:r>
              <a:rPr lang="fr-FR" sz="3400" b="1" dirty="0" smtClean="0">
                <a:solidFill>
                  <a:schemeClr val="tx2"/>
                </a:solidFill>
              </a:rPr>
              <a:t> Stratégie d’investissement</a:t>
            </a:r>
            <a:r>
              <a:rPr lang="fr-FR" sz="3400" dirty="0" smtClean="0">
                <a:solidFill>
                  <a:schemeClr val="tx2"/>
                </a:solidFill>
              </a:rPr>
              <a:t>, critères, calendrier d’investissement</a:t>
            </a:r>
          </a:p>
          <a:p>
            <a:pPr marL="412052">
              <a:buFont typeface="Arial" pitchFamily="34" charset="0"/>
              <a:buChar char="•"/>
              <a:defRPr/>
            </a:pPr>
            <a:r>
              <a:rPr lang="fr-FR" sz="3400" dirty="0" smtClean="0">
                <a:solidFill>
                  <a:schemeClr val="tx2"/>
                </a:solidFill>
              </a:rPr>
              <a:t> Investisseurs peuvent participer aux organes gouvernance</a:t>
            </a:r>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64</a:t>
            </a:fld>
            <a:endParaRPr lang="fr-FR"/>
          </a:p>
        </p:txBody>
      </p:sp>
      <p:sp>
        <p:nvSpPr>
          <p:cNvPr id="2" name="Espace réservé de la date 1"/>
          <p:cNvSpPr>
            <a:spLocks noGrp="1"/>
          </p:cNvSpPr>
          <p:nvPr>
            <p:ph type="dt" sz="half" idx="10"/>
          </p:nvPr>
        </p:nvSpPr>
        <p:spPr/>
        <p:txBody>
          <a:bodyPr/>
          <a:lstStyle/>
          <a:p>
            <a:fld id="{5071388A-46A1-2744-B5A4-CD04F56AD72A}"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additive="base">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 calcmode="lin" valueType="num">
                                      <p:cBhvr additive="base">
                                        <p:cTn id="2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 calcmode="lin" valueType="num">
                                      <p:cBhvr additive="base">
                                        <p:cTn id="29"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anim calcmode="lin" valueType="num">
                                      <p:cBhvr additive="base">
                                        <p:cTn id="35"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5">
                                            <p:txEl>
                                              <p:pRg st="8" end="8"/>
                                            </p:txEl>
                                          </p:spTgt>
                                        </p:tgtEl>
                                        <p:attrNameLst>
                                          <p:attrName>style.visibility</p:attrName>
                                        </p:attrNameLst>
                                      </p:cBhvr>
                                      <p:to>
                                        <p:strVal val="visible"/>
                                      </p:to>
                                    </p:set>
                                    <p:anim calcmode="lin" valueType="num">
                                      <p:cBhvr additive="base">
                                        <p:cTn id="41"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5">
                                            <p:txEl>
                                              <p:pRg st="10" end="10"/>
                                            </p:txEl>
                                          </p:spTgt>
                                        </p:tgtEl>
                                        <p:attrNameLst>
                                          <p:attrName>style.visibility</p:attrName>
                                        </p:attrNameLst>
                                      </p:cBhvr>
                                      <p:to>
                                        <p:strVal val="visible"/>
                                      </p:to>
                                    </p:set>
                                    <p:anim calcmode="lin" valueType="num">
                                      <p:cBhvr additive="base">
                                        <p:cTn id="47"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5">
                                            <p:txEl>
                                              <p:pRg st="11" end="11"/>
                                            </p:txEl>
                                          </p:spTgt>
                                        </p:tgtEl>
                                        <p:attrNameLst>
                                          <p:attrName>style.visibility</p:attrName>
                                        </p:attrNameLst>
                                      </p:cBhvr>
                                      <p:to>
                                        <p:strVal val="visible"/>
                                      </p:to>
                                    </p:set>
                                    <p:anim calcmode="lin" valueType="num">
                                      <p:cBhvr additive="base">
                                        <p:cTn id="53"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5">
                                            <p:txEl>
                                              <p:pRg st="12" end="12"/>
                                            </p:txEl>
                                          </p:spTgt>
                                        </p:tgtEl>
                                        <p:attrNameLst>
                                          <p:attrName>style.visibility</p:attrName>
                                        </p:attrNameLst>
                                      </p:cBhvr>
                                      <p:to>
                                        <p:strVal val="visible"/>
                                      </p:to>
                                    </p:set>
                                    <p:anim calcmode="lin" valueType="num">
                                      <p:cBhvr additive="base">
                                        <p:cTn id="59"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5">
                                            <p:txEl>
                                              <p:pRg st="13" end="13"/>
                                            </p:txEl>
                                          </p:spTgt>
                                        </p:tgtEl>
                                        <p:attrNameLst>
                                          <p:attrName>style.visibility</p:attrName>
                                        </p:attrNameLst>
                                      </p:cBhvr>
                                      <p:to>
                                        <p:strVal val="visible"/>
                                      </p:to>
                                    </p:set>
                                    <p:anim calcmode="lin" valueType="num">
                                      <p:cBhvr additive="base">
                                        <p:cTn id="65" dur="5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5">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5">
                                            <p:txEl>
                                              <p:pRg st="14" end="14"/>
                                            </p:txEl>
                                          </p:spTgt>
                                        </p:tgtEl>
                                        <p:attrNameLst>
                                          <p:attrName>style.visibility</p:attrName>
                                        </p:attrNameLst>
                                      </p:cBhvr>
                                      <p:to>
                                        <p:strVal val="visible"/>
                                      </p:to>
                                    </p:set>
                                    <p:anim calcmode="lin" valueType="num">
                                      <p:cBhvr additive="base">
                                        <p:cTn id="71" dur="500" fill="hold"/>
                                        <p:tgtEl>
                                          <p:spTgt spid="5">
                                            <p:txEl>
                                              <p:pRg st="14" end="14"/>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5">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5">
                                            <p:txEl>
                                              <p:pRg st="16" end="16"/>
                                            </p:txEl>
                                          </p:spTgt>
                                        </p:tgtEl>
                                        <p:attrNameLst>
                                          <p:attrName>style.visibility</p:attrName>
                                        </p:attrNameLst>
                                      </p:cBhvr>
                                      <p:to>
                                        <p:strVal val="visible"/>
                                      </p:to>
                                    </p:set>
                                    <p:anim calcmode="lin" valueType="num">
                                      <p:cBhvr additive="base">
                                        <p:cTn id="77" dur="500" fill="hold"/>
                                        <p:tgtEl>
                                          <p:spTgt spid="5">
                                            <p:txEl>
                                              <p:pRg st="16" end="16"/>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5">
                                            <p:txEl>
                                              <p:pRg st="16" end="16"/>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5">
                                            <p:txEl>
                                              <p:pRg st="17" end="17"/>
                                            </p:txEl>
                                          </p:spTgt>
                                        </p:tgtEl>
                                        <p:attrNameLst>
                                          <p:attrName>style.visibility</p:attrName>
                                        </p:attrNameLst>
                                      </p:cBhvr>
                                      <p:to>
                                        <p:strVal val="visible"/>
                                      </p:to>
                                    </p:set>
                                    <p:anim calcmode="lin" valueType="num">
                                      <p:cBhvr additive="base">
                                        <p:cTn id="83" dur="500" fill="hold"/>
                                        <p:tgtEl>
                                          <p:spTgt spid="5">
                                            <p:txEl>
                                              <p:pRg st="17" end="17"/>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5">
                                            <p:txEl>
                                              <p:pRg st="17" end="17"/>
                                            </p:txEl>
                                          </p:spTgt>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5">
                                            <p:txEl>
                                              <p:pRg st="18" end="18"/>
                                            </p:txEl>
                                          </p:spTgt>
                                        </p:tgtEl>
                                        <p:attrNameLst>
                                          <p:attrName>style.visibility</p:attrName>
                                        </p:attrNameLst>
                                      </p:cBhvr>
                                      <p:to>
                                        <p:strVal val="visible"/>
                                      </p:to>
                                    </p:set>
                                    <p:anim calcmode="lin" valueType="num">
                                      <p:cBhvr additive="base">
                                        <p:cTn id="89" dur="500" fill="hold"/>
                                        <p:tgtEl>
                                          <p:spTgt spid="5">
                                            <p:txEl>
                                              <p:pRg st="18" end="18"/>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5">
                                            <p:txEl>
                                              <p:pRg st="18" end="18"/>
                                            </p:txEl>
                                          </p:spTgt>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5">
                                            <p:txEl>
                                              <p:pRg st="19" end="19"/>
                                            </p:txEl>
                                          </p:spTgt>
                                        </p:tgtEl>
                                        <p:attrNameLst>
                                          <p:attrName>style.visibility</p:attrName>
                                        </p:attrNameLst>
                                      </p:cBhvr>
                                      <p:to>
                                        <p:strVal val="visible"/>
                                      </p:to>
                                    </p:set>
                                    <p:anim calcmode="lin" valueType="num">
                                      <p:cBhvr additive="base">
                                        <p:cTn id="95" dur="500" fill="hold"/>
                                        <p:tgtEl>
                                          <p:spTgt spid="5">
                                            <p:txEl>
                                              <p:pRg st="19" end="19"/>
                                            </p:txEl>
                                          </p:spTgt>
                                        </p:tgtEl>
                                        <p:attrNameLst>
                                          <p:attrName>ppt_x</p:attrName>
                                        </p:attrNameLst>
                                      </p:cBhvr>
                                      <p:tavLst>
                                        <p:tav tm="0">
                                          <p:val>
                                            <p:strVal val="#ppt_x"/>
                                          </p:val>
                                        </p:tav>
                                        <p:tav tm="100000">
                                          <p:val>
                                            <p:strVal val="#ppt_x"/>
                                          </p:val>
                                        </p:tav>
                                      </p:tavLst>
                                    </p:anim>
                                    <p:anim calcmode="lin" valueType="num">
                                      <p:cBhvr additive="base">
                                        <p:cTn id="96" dur="500" fill="hold"/>
                                        <p:tgtEl>
                                          <p:spTgt spid="5">
                                            <p:txEl>
                                              <p:pRg st="19" end="19"/>
                                            </p:txEl>
                                          </p:spTgt>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4" fill="hold" grpId="0" nodeType="clickEffect">
                                  <p:stCondLst>
                                    <p:cond delay="0"/>
                                  </p:stCondLst>
                                  <p:childTnLst>
                                    <p:set>
                                      <p:cBhvr>
                                        <p:cTn id="100" dur="1" fill="hold">
                                          <p:stCondLst>
                                            <p:cond delay="0"/>
                                          </p:stCondLst>
                                        </p:cTn>
                                        <p:tgtEl>
                                          <p:spTgt spid="5">
                                            <p:txEl>
                                              <p:pRg st="20" end="20"/>
                                            </p:txEl>
                                          </p:spTgt>
                                        </p:tgtEl>
                                        <p:attrNameLst>
                                          <p:attrName>style.visibility</p:attrName>
                                        </p:attrNameLst>
                                      </p:cBhvr>
                                      <p:to>
                                        <p:strVal val="visible"/>
                                      </p:to>
                                    </p:set>
                                    <p:anim calcmode="lin" valueType="num">
                                      <p:cBhvr additive="base">
                                        <p:cTn id="101" dur="500" fill="hold"/>
                                        <p:tgtEl>
                                          <p:spTgt spid="5">
                                            <p:txEl>
                                              <p:pRg st="20" end="20"/>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5">
                                            <p:txEl>
                                              <p:pRg st="20" end="20"/>
                                            </p:txEl>
                                          </p:spTgt>
                                        </p:tgtEl>
                                        <p:attrNameLst>
                                          <p:attrName>ppt_y</p:attrName>
                                        </p:attrNameLst>
                                      </p:cBhvr>
                                      <p:tavLst>
                                        <p:tav tm="0">
                                          <p:val>
                                            <p:strVal val="1+#ppt_h/2"/>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4" fill="hold" grpId="0" nodeType="clickEffect">
                                  <p:stCondLst>
                                    <p:cond delay="0"/>
                                  </p:stCondLst>
                                  <p:childTnLst>
                                    <p:set>
                                      <p:cBhvr>
                                        <p:cTn id="106" dur="1" fill="hold">
                                          <p:stCondLst>
                                            <p:cond delay="0"/>
                                          </p:stCondLst>
                                        </p:cTn>
                                        <p:tgtEl>
                                          <p:spTgt spid="5">
                                            <p:txEl>
                                              <p:pRg st="21" end="21"/>
                                            </p:txEl>
                                          </p:spTgt>
                                        </p:tgtEl>
                                        <p:attrNameLst>
                                          <p:attrName>style.visibility</p:attrName>
                                        </p:attrNameLst>
                                      </p:cBhvr>
                                      <p:to>
                                        <p:strVal val="visible"/>
                                      </p:to>
                                    </p:set>
                                    <p:anim calcmode="lin" valueType="num">
                                      <p:cBhvr additive="base">
                                        <p:cTn id="107" dur="500" fill="hold"/>
                                        <p:tgtEl>
                                          <p:spTgt spid="5">
                                            <p:txEl>
                                              <p:pRg st="21" end="21"/>
                                            </p:txEl>
                                          </p:spTgt>
                                        </p:tgtEl>
                                        <p:attrNameLst>
                                          <p:attrName>ppt_x</p:attrName>
                                        </p:attrNameLst>
                                      </p:cBhvr>
                                      <p:tavLst>
                                        <p:tav tm="0">
                                          <p:val>
                                            <p:strVal val="#ppt_x"/>
                                          </p:val>
                                        </p:tav>
                                        <p:tav tm="100000">
                                          <p:val>
                                            <p:strVal val="#ppt_x"/>
                                          </p:val>
                                        </p:tav>
                                      </p:tavLst>
                                    </p:anim>
                                    <p:anim calcmode="lin" valueType="num">
                                      <p:cBhvr additive="base">
                                        <p:cTn id="108" dur="500" fill="hold"/>
                                        <p:tgtEl>
                                          <p:spTgt spid="5">
                                            <p:txEl>
                                              <p:pRg st="21" end="2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FINANCEMENT DES RISQUES (9) – Avec aide d’Etat</a:t>
            </a:r>
            <a:endParaRPr lang="fr-FR" sz="3600" b="1" dirty="0">
              <a:latin typeface="Arial" pitchFamily="34" charset="0"/>
              <a:cs typeface="Arial" pitchFamily="34" charset="0"/>
            </a:endParaRPr>
          </a:p>
        </p:txBody>
      </p:sp>
      <p:sp>
        <p:nvSpPr>
          <p:cNvPr id="8" name="Espace réservé du contenu 2"/>
          <p:cNvSpPr txBox="1">
            <a:spLocks/>
          </p:cNvSpPr>
          <p:nvPr/>
        </p:nvSpPr>
        <p:spPr>
          <a:xfrm>
            <a:off x="0" y="1214422"/>
            <a:ext cx="9144000" cy="4786346"/>
          </a:xfrm>
          <a:prstGeom prst="rect">
            <a:avLst/>
          </a:prstGeom>
        </p:spPr>
        <p:txBody>
          <a:bodyPr vert="horz" lIns="91440" tIns="45720" rIns="91440" bIns="45720" rtlCol="0">
            <a:normAutofit fontScale="77500" lnSpcReduction="20000"/>
          </a:bodyPr>
          <a:lstStyle/>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sng" strike="noStrike" kern="1200" cap="none" spc="0" normalizeH="0" baseline="0" noProof="0" dirty="0" smtClean="0">
                <a:ln>
                  <a:noFill/>
                </a:ln>
                <a:solidFill>
                  <a:schemeClr val="tx2"/>
                </a:solidFill>
                <a:effectLst/>
                <a:uLnTx/>
                <a:uFillTx/>
                <a:latin typeface="+mn-lt"/>
                <a:ea typeface="+mn-ea"/>
                <a:cs typeface="+mn-cs"/>
              </a:rPr>
              <a:t> </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Conditions propres aux MESURES de PRETS ou GARANTIES</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L’intermédiaire fait des interventions qui n’auraient pas eu lieu ou pas dans lieu dans les mêmes conditions</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L’intermédiaire peut démontrer que l’essentiel de l’ aide est répercutée sur les PME cibles par: </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 Des volumes d’intervention plus importants, </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 Des portefeuilles plus risqués, </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 Des exigences de sûretés moindres, </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 Des primes de garantie plus faibles, </a:t>
            </a:r>
          </a:p>
          <a:p>
            <a:pPr marL="740664" marR="0" lvl="1"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 Des taux réduits</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L’Etat peut confier la mesure à une entité mandaté (ex: BEI, FEI, BEI) -&gt; pas de mise en concurrence obligatoire</a:t>
            </a: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65</a:t>
            </a:fld>
            <a:endParaRPr lang="fr-FR"/>
          </a:p>
        </p:txBody>
      </p:sp>
      <p:sp>
        <p:nvSpPr>
          <p:cNvPr id="2" name="Espace réservé de la date 1"/>
          <p:cNvSpPr>
            <a:spLocks noGrp="1"/>
          </p:cNvSpPr>
          <p:nvPr>
            <p:ph type="dt" sz="half" idx="10"/>
          </p:nvPr>
        </p:nvSpPr>
        <p:spPr/>
        <p:txBody>
          <a:bodyPr/>
          <a:lstStyle/>
          <a:p>
            <a:fld id="{C53AA5EB-807F-FB40-A228-C3169D5C7EAD}"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 calcmode="lin" valueType="num">
                                      <p:cBhvr additive="base">
                                        <p:cTn id="1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 calcmode="lin" valueType="num">
                                      <p:cBhvr additive="base">
                                        <p:cTn id="1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
                                            <p:txEl>
                                              <p:pRg st="3" end="3"/>
                                            </p:txEl>
                                          </p:spTgt>
                                        </p:tgtEl>
                                        <p:attrNameLst>
                                          <p:attrName>style.visibility</p:attrName>
                                        </p:attrNameLst>
                                      </p:cBhvr>
                                      <p:to>
                                        <p:strVal val="visible"/>
                                      </p:to>
                                    </p:set>
                                    <p:anim calcmode="lin" valueType="num">
                                      <p:cBhvr additive="base">
                                        <p:cTn id="23"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8">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 calcmode="lin" valueType="num">
                                      <p:cBhvr additive="base">
                                        <p:cTn id="27"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8">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xEl>
                                              <p:pRg st="5" end="5"/>
                                            </p:txEl>
                                          </p:spTgt>
                                        </p:tgtEl>
                                        <p:attrNameLst>
                                          <p:attrName>style.visibility</p:attrName>
                                        </p:attrNameLst>
                                      </p:cBhvr>
                                      <p:to>
                                        <p:strVal val="visible"/>
                                      </p:to>
                                    </p:set>
                                    <p:anim calcmode="lin" valueType="num">
                                      <p:cBhvr additive="base">
                                        <p:cTn id="31"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8">
                                            <p:txEl>
                                              <p:pRg st="6" end="6"/>
                                            </p:txEl>
                                          </p:spTgt>
                                        </p:tgtEl>
                                        <p:attrNameLst>
                                          <p:attrName>style.visibility</p:attrName>
                                        </p:attrNameLst>
                                      </p:cBhvr>
                                      <p:to>
                                        <p:strVal val="visible"/>
                                      </p:to>
                                    </p:set>
                                    <p:anim calcmode="lin" valueType="num">
                                      <p:cBhvr additive="base">
                                        <p:cTn id="35" dur="500" fill="hold"/>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8">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8">
                                            <p:txEl>
                                              <p:pRg st="7" end="7"/>
                                            </p:txEl>
                                          </p:spTgt>
                                        </p:tgtEl>
                                        <p:attrNameLst>
                                          <p:attrName>style.visibility</p:attrName>
                                        </p:attrNameLst>
                                      </p:cBhvr>
                                      <p:to>
                                        <p:strVal val="visible"/>
                                      </p:to>
                                    </p:set>
                                    <p:anim calcmode="lin" valueType="num">
                                      <p:cBhvr additive="base">
                                        <p:cTn id="39" dur="500" fill="hold"/>
                                        <p:tgtEl>
                                          <p:spTgt spid="8">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8">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8">
                                            <p:txEl>
                                              <p:pRg st="8" end="8"/>
                                            </p:txEl>
                                          </p:spTgt>
                                        </p:tgtEl>
                                        <p:attrNameLst>
                                          <p:attrName>style.visibility</p:attrName>
                                        </p:attrNameLst>
                                      </p:cBhvr>
                                      <p:to>
                                        <p:strVal val="visible"/>
                                      </p:to>
                                    </p:set>
                                    <p:anim calcmode="lin" valueType="num">
                                      <p:cBhvr additive="base">
                                        <p:cTn id="45" dur="500" fill="hold"/>
                                        <p:tgtEl>
                                          <p:spTgt spid="8">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8">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71462"/>
            <a:ext cx="9144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à coins arrondis 10"/>
          <p:cNvSpPr/>
          <p:nvPr/>
        </p:nvSpPr>
        <p:spPr>
          <a:xfrm>
            <a:off x="357158" y="500042"/>
            <a:ext cx="8286808"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1414"/>
            <a:ext cx="7668345"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FINANCEMENT DES RISQUES (10) – Avec aide d’Etat</a:t>
            </a:r>
            <a:endParaRPr lang="fr-FR" sz="3600" b="1" dirty="0">
              <a:latin typeface="Arial" pitchFamily="34" charset="0"/>
              <a:cs typeface="Arial" pitchFamily="34" charset="0"/>
            </a:endParaRPr>
          </a:p>
        </p:txBody>
      </p:sp>
      <p:sp>
        <p:nvSpPr>
          <p:cNvPr id="9" name="Espace réservé du contenu 2"/>
          <p:cNvSpPr txBox="1">
            <a:spLocks/>
          </p:cNvSpPr>
          <p:nvPr/>
        </p:nvSpPr>
        <p:spPr>
          <a:xfrm>
            <a:off x="428628" y="500042"/>
            <a:ext cx="8858280" cy="6572296"/>
          </a:xfrm>
          <a:prstGeom prst="rect">
            <a:avLst/>
          </a:prstGeom>
        </p:spPr>
        <p:txBody>
          <a:bodyPr vert="horz" lIns="91440" tIns="45720" rIns="91440" bIns="45720" rtlCol="0">
            <a:normAutofit fontScale="55000" lnSpcReduction="20000"/>
          </a:bodyPr>
          <a:lstStyle/>
          <a:p>
            <a:pPr>
              <a:lnSpc>
                <a:spcPct val="120000"/>
              </a:lnSpc>
              <a:defRPr/>
            </a:pPr>
            <a:r>
              <a:rPr lang="fr-FR" sz="3300" b="1" dirty="0" smtClean="0">
                <a:solidFill>
                  <a:srgbClr val="FF0000"/>
                </a:solidFill>
              </a:rPr>
              <a:t>Le régime cadre exempté </a:t>
            </a:r>
            <a:r>
              <a:rPr lang="fr-FR" sz="3300" b="1" i="1" dirty="0" smtClean="0">
                <a:solidFill>
                  <a:srgbClr val="FF0000"/>
                </a:solidFill>
              </a:rPr>
              <a:t>SA.40390  - Mesure 2 - Aides aux Jeunes Pousses</a:t>
            </a:r>
          </a:p>
          <a:p>
            <a:pPr>
              <a:lnSpc>
                <a:spcPct val="120000"/>
              </a:lnSpc>
              <a:defRPr/>
            </a:pPr>
            <a:endParaRPr lang="fr-FR" sz="2000" b="1" dirty="0" smtClean="0">
              <a:solidFill>
                <a:srgbClr val="FF0000"/>
              </a:solidFill>
            </a:endParaRPr>
          </a:p>
          <a:p>
            <a:pPr marR="0" lvl="0" indent="0" defTabSz="914400" rtl="0" eaLnBrk="1" fontAlgn="auto" latinLnBrk="0" hangingPunct="1">
              <a:lnSpc>
                <a:spcPct val="120000"/>
              </a:lnSpc>
              <a:buClrTx/>
              <a:buSzTx/>
              <a:buFont typeface="Arial" pitchFamily="34" charset="0"/>
              <a:buChar char="•"/>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PE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non cotées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de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moins de 5 ans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non issues d’une concentration, sans distribution de bénéfices</a:t>
            </a:r>
            <a:endParaRPr kumimoji="0" lang="fr-FR" sz="900" b="1" i="0" u="sng" strike="noStrike" kern="1200" cap="none" spc="0" normalizeH="0" baseline="0" noProof="0" dirty="0" smtClean="0">
              <a:ln>
                <a:noFill/>
              </a:ln>
              <a:solidFill>
                <a:schemeClr val="tx2"/>
              </a:solidFill>
              <a:effectLst/>
              <a:uLnTx/>
              <a:uFillTx/>
              <a:latin typeface="+mn-lt"/>
              <a:ea typeface="+mn-ea"/>
              <a:cs typeface="+mn-cs"/>
            </a:endParaRPr>
          </a:p>
          <a:p>
            <a:pPr marL="0" marR="0" lvl="4" indent="0" defTabSz="914400" rtl="0" eaLnBrk="1" fontAlgn="auto" latinLnBrk="0" hangingPunct="1">
              <a:lnSpc>
                <a:spcPct val="120000"/>
              </a:lnSpc>
              <a:buClrTx/>
              <a:buSzTx/>
              <a:buFont typeface="Wingdings"/>
              <a:buChar char=""/>
              <a:tabLst/>
              <a:defRPr/>
            </a:pPr>
            <a:endParaRPr kumimoji="0" lang="fr-FR" sz="900" b="1" i="0" u="sng" strike="noStrike" kern="1200" cap="none" spc="0" normalizeH="0" baseline="0" noProof="0" dirty="0" smtClean="0">
              <a:ln>
                <a:noFill/>
              </a:ln>
              <a:solidFill>
                <a:schemeClr val="tx2"/>
              </a:solidFill>
              <a:effectLst/>
              <a:uLnTx/>
              <a:uFillTx/>
              <a:latin typeface="+mn-lt"/>
              <a:ea typeface="+mn-ea"/>
              <a:cs typeface="+mn-cs"/>
            </a:endParaRPr>
          </a:p>
          <a:p>
            <a:pPr marL="0" marR="0" lvl="4" indent="0" defTabSz="914400" rtl="0" eaLnBrk="1" fontAlgn="auto" latinLnBrk="0" hangingPunct="1">
              <a:lnSpc>
                <a:spcPct val="120000"/>
              </a:lnSpc>
              <a:buClrTx/>
              <a:buSzTx/>
              <a:buFont typeface="Wingdings"/>
              <a:buChar char=""/>
              <a:tabLst/>
              <a:defRPr/>
            </a:pPr>
            <a:endParaRPr kumimoji="0" lang="fr-FR" sz="900" b="1" i="0" u="sng" strike="noStrike" kern="1200" cap="none" spc="0" normalizeH="0" baseline="0" noProof="0" dirty="0" smtClean="0">
              <a:ln>
                <a:noFill/>
              </a:ln>
              <a:solidFill>
                <a:schemeClr val="tx2"/>
              </a:solidFill>
              <a:effectLst/>
              <a:uLnTx/>
              <a:uFillTx/>
              <a:latin typeface="+mn-lt"/>
              <a:ea typeface="+mn-ea"/>
              <a:cs typeface="+mn-cs"/>
            </a:endParaRPr>
          </a:p>
          <a:p>
            <a:pPr marL="0" marR="0" lvl="4" indent="0" defTabSz="914400" rtl="0" eaLnBrk="1" fontAlgn="auto" latinLnBrk="0" hangingPunct="1">
              <a:lnSpc>
                <a:spcPct val="120000"/>
              </a:lnSpc>
              <a:buClrTx/>
              <a:buSzTx/>
              <a:buFont typeface="Wingdings"/>
              <a:buChar char=""/>
              <a:tabLst/>
              <a:defRPr/>
            </a:pPr>
            <a:endParaRPr kumimoji="0" lang="fr-FR" sz="900" b="1" i="0" u="sng" strike="noStrike" kern="1200" cap="none" spc="0" normalizeH="0" baseline="0" noProof="0" dirty="0" smtClean="0">
              <a:ln>
                <a:noFill/>
              </a:ln>
              <a:solidFill>
                <a:schemeClr val="tx2"/>
              </a:solidFill>
              <a:effectLst/>
              <a:uLnTx/>
              <a:uFillTx/>
              <a:latin typeface="+mn-lt"/>
              <a:ea typeface="+mn-ea"/>
              <a:cs typeface="+mn-cs"/>
            </a:endParaRPr>
          </a:p>
          <a:p>
            <a:pPr marL="0" marR="0" lvl="4" indent="0" defTabSz="914400" rtl="0" eaLnBrk="1" fontAlgn="auto" latinLnBrk="0" hangingPunct="1">
              <a:lnSpc>
                <a:spcPct val="120000"/>
              </a:lnSpc>
              <a:buClrTx/>
              <a:buSzTx/>
              <a:buFont typeface="Wingdings"/>
              <a:buChar char=""/>
              <a:tabLst/>
              <a:defRPr/>
            </a:pPr>
            <a:endParaRPr kumimoji="0" lang="fr-FR" sz="900" b="1" i="0" u="sng" strike="noStrike" kern="1200" cap="none" spc="0" normalizeH="0" baseline="0" noProof="0" dirty="0" smtClean="0">
              <a:ln>
                <a:noFill/>
              </a:ln>
              <a:solidFill>
                <a:schemeClr val="tx2"/>
              </a:solidFill>
              <a:effectLst/>
              <a:uLnTx/>
              <a:uFillTx/>
              <a:latin typeface="+mn-lt"/>
              <a:ea typeface="+mn-ea"/>
              <a:cs typeface="+mn-cs"/>
            </a:endParaRPr>
          </a:p>
          <a:p>
            <a:pPr marL="0" marR="0" lvl="4" indent="0" defTabSz="914400" rtl="0" eaLnBrk="1" fontAlgn="auto" latinLnBrk="0" hangingPunct="1">
              <a:lnSpc>
                <a:spcPct val="120000"/>
              </a:lnSpc>
              <a:buClrTx/>
              <a:buSzTx/>
              <a:buFont typeface="Wingdings"/>
              <a:buChar char=""/>
              <a:tabLst/>
              <a:defRPr/>
            </a:pPr>
            <a:endParaRPr kumimoji="0" lang="fr-FR" sz="900" b="1" i="0" u="sng" strike="noStrike" kern="1200" cap="none" spc="0" normalizeH="0" baseline="0" noProof="0" dirty="0" smtClean="0">
              <a:ln>
                <a:noFill/>
              </a:ln>
              <a:solidFill>
                <a:schemeClr val="tx2"/>
              </a:solidFill>
              <a:effectLst/>
              <a:uLnTx/>
              <a:uFillTx/>
              <a:latin typeface="+mn-lt"/>
              <a:ea typeface="+mn-ea"/>
              <a:cs typeface="+mn-cs"/>
            </a:endParaRPr>
          </a:p>
          <a:p>
            <a:pPr marL="0" marR="0" lvl="4" indent="0" defTabSz="914400" rtl="0" eaLnBrk="1" fontAlgn="auto" latinLnBrk="0" hangingPunct="1">
              <a:lnSpc>
                <a:spcPct val="120000"/>
              </a:lnSpc>
              <a:buClrTx/>
              <a:buSzTx/>
              <a:buFont typeface="Wingdings"/>
              <a:buChar char=""/>
              <a:tabLst/>
              <a:defRPr/>
            </a:pPr>
            <a:endParaRPr kumimoji="0" lang="fr-FR" sz="900" b="1" i="0" u="sng" strike="noStrike" kern="1200" cap="none" spc="0" normalizeH="0" baseline="0" noProof="0" dirty="0" smtClean="0">
              <a:ln>
                <a:noFill/>
              </a:ln>
              <a:solidFill>
                <a:schemeClr val="tx2"/>
              </a:solidFill>
              <a:effectLst/>
              <a:uLnTx/>
              <a:uFillTx/>
              <a:latin typeface="+mn-lt"/>
              <a:ea typeface="+mn-ea"/>
              <a:cs typeface="+mn-cs"/>
            </a:endParaRPr>
          </a:p>
          <a:p>
            <a:pPr marL="0" marR="0" lvl="4" indent="0" defTabSz="914400" rtl="0" eaLnBrk="1" fontAlgn="auto" latinLnBrk="0" hangingPunct="1">
              <a:lnSpc>
                <a:spcPct val="120000"/>
              </a:lnSpc>
              <a:buClrTx/>
              <a:buSzTx/>
              <a:buFont typeface="Wingdings"/>
              <a:buChar char=""/>
              <a:tabLst/>
              <a:defRPr/>
            </a:pPr>
            <a:endParaRPr kumimoji="0" lang="fr-FR" sz="900" b="1" i="0" u="sng" strike="noStrike" kern="1200" cap="none" spc="0" normalizeH="0" baseline="0" noProof="0" dirty="0" smtClean="0">
              <a:ln>
                <a:noFill/>
              </a:ln>
              <a:solidFill>
                <a:schemeClr val="tx2"/>
              </a:solidFill>
              <a:effectLst/>
              <a:uLnTx/>
              <a:uFillTx/>
              <a:latin typeface="+mn-lt"/>
              <a:ea typeface="+mn-ea"/>
              <a:cs typeface="+mn-cs"/>
            </a:endParaRPr>
          </a:p>
          <a:p>
            <a:pPr marL="0" marR="0" lvl="4" indent="0" defTabSz="914400" rtl="0" eaLnBrk="1" fontAlgn="auto" latinLnBrk="0" hangingPunct="1">
              <a:lnSpc>
                <a:spcPct val="120000"/>
              </a:lnSpc>
              <a:buClrTx/>
              <a:buSzTx/>
              <a:buFont typeface="Wingdings"/>
              <a:buChar char=""/>
              <a:tabLst/>
              <a:defRPr/>
            </a:pPr>
            <a:endParaRPr kumimoji="0" lang="fr-FR" sz="900" b="1" i="0" u="sng" strike="noStrike" kern="1200" cap="none" spc="0" normalizeH="0" baseline="0" noProof="0" dirty="0" smtClean="0">
              <a:ln>
                <a:noFill/>
              </a:ln>
              <a:solidFill>
                <a:schemeClr val="tx2"/>
              </a:solidFill>
              <a:effectLst/>
              <a:uLnTx/>
              <a:uFillTx/>
              <a:latin typeface="+mn-lt"/>
              <a:ea typeface="+mn-ea"/>
              <a:cs typeface="+mn-cs"/>
            </a:endParaRPr>
          </a:p>
          <a:p>
            <a:pPr marL="0" marR="0" lvl="4" indent="0" defTabSz="914400" rtl="0" eaLnBrk="1" fontAlgn="auto" latinLnBrk="0" hangingPunct="1">
              <a:lnSpc>
                <a:spcPct val="120000"/>
              </a:lnSpc>
              <a:buClrTx/>
              <a:buSzTx/>
              <a:buFont typeface="Wingdings"/>
              <a:buChar char=""/>
              <a:tabLst/>
              <a:defRPr/>
            </a:pPr>
            <a:endParaRPr kumimoji="0" lang="fr-FR" sz="900" b="1" i="0" u="sng" strike="noStrike" kern="1200" cap="none" spc="0" normalizeH="0" baseline="0" noProof="0" dirty="0" smtClean="0">
              <a:ln>
                <a:noFill/>
              </a:ln>
              <a:solidFill>
                <a:schemeClr val="tx2"/>
              </a:solidFill>
              <a:effectLst/>
              <a:uLnTx/>
              <a:uFillTx/>
              <a:latin typeface="+mn-lt"/>
              <a:ea typeface="+mn-ea"/>
              <a:cs typeface="+mn-cs"/>
            </a:endParaRPr>
          </a:p>
          <a:p>
            <a:pPr marL="0" marR="0" lvl="4" indent="0" defTabSz="914400" rtl="0" eaLnBrk="1" fontAlgn="auto" latinLnBrk="0" hangingPunct="1">
              <a:lnSpc>
                <a:spcPct val="120000"/>
              </a:lnSpc>
              <a:buClrTx/>
              <a:buSzTx/>
              <a:buFont typeface="Wingdings"/>
              <a:buChar char=""/>
              <a:tabLst/>
              <a:defRPr/>
            </a:pPr>
            <a:endParaRPr kumimoji="0" lang="fr-FR" sz="900" b="1" i="0" u="sng" strike="noStrike" kern="1200" cap="none" spc="0" normalizeH="0" baseline="0" noProof="0" dirty="0" smtClean="0">
              <a:ln>
                <a:noFill/>
              </a:ln>
              <a:solidFill>
                <a:schemeClr val="tx2"/>
              </a:solidFill>
              <a:effectLst/>
              <a:uLnTx/>
              <a:uFillTx/>
              <a:latin typeface="+mn-lt"/>
              <a:ea typeface="+mn-ea"/>
              <a:cs typeface="+mn-cs"/>
            </a:endParaRPr>
          </a:p>
          <a:p>
            <a:pPr marL="0" marR="0" lvl="4" indent="0" defTabSz="914400" rtl="0" eaLnBrk="1" fontAlgn="auto" latinLnBrk="0" hangingPunct="1">
              <a:lnSpc>
                <a:spcPct val="120000"/>
              </a:lnSpc>
              <a:buClrTx/>
              <a:buSzTx/>
              <a:buFont typeface="Wingdings"/>
              <a:buChar char=""/>
              <a:tabLst/>
              <a:defRPr/>
            </a:pPr>
            <a:endParaRPr kumimoji="0" lang="fr-FR" sz="900" b="1" i="0" u="sng" strike="noStrike" kern="1200" cap="none" spc="0" normalizeH="0" baseline="0" noProof="0" dirty="0" smtClean="0">
              <a:ln>
                <a:noFill/>
              </a:ln>
              <a:solidFill>
                <a:schemeClr val="tx2"/>
              </a:solidFill>
              <a:effectLst/>
              <a:uLnTx/>
              <a:uFillTx/>
              <a:latin typeface="+mn-lt"/>
              <a:ea typeface="+mn-ea"/>
              <a:cs typeface="+mn-cs"/>
            </a:endParaRPr>
          </a:p>
          <a:p>
            <a:pPr marL="0" marR="0" lvl="4" indent="0" defTabSz="914400" rtl="0" eaLnBrk="1" fontAlgn="auto" latinLnBrk="0" hangingPunct="1">
              <a:lnSpc>
                <a:spcPct val="120000"/>
              </a:lnSpc>
              <a:buClrTx/>
              <a:buSzTx/>
              <a:buFont typeface="Wingdings"/>
              <a:buChar char=""/>
              <a:tabLst/>
              <a:defRPr/>
            </a:pPr>
            <a:endParaRPr kumimoji="0" lang="fr-FR" sz="900" b="1" i="0" u="sng" strike="noStrike" kern="1200" cap="none" spc="0" normalizeH="0" baseline="0" noProof="0" dirty="0" smtClean="0">
              <a:ln>
                <a:noFill/>
              </a:ln>
              <a:solidFill>
                <a:schemeClr val="tx2"/>
              </a:solidFill>
              <a:effectLst/>
              <a:uLnTx/>
              <a:uFillTx/>
              <a:latin typeface="+mn-lt"/>
              <a:ea typeface="+mn-ea"/>
              <a:cs typeface="+mn-cs"/>
            </a:endParaRPr>
          </a:p>
          <a:p>
            <a:pPr marL="0" marR="0" lvl="4" indent="0" defTabSz="914400" rtl="0" eaLnBrk="1" fontAlgn="auto" latinLnBrk="0" hangingPunct="1">
              <a:lnSpc>
                <a:spcPct val="120000"/>
              </a:lnSpc>
              <a:buClrTx/>
              <a:buSzTx/>
              <a:buFont typeface="Wingdings"/>
              <a:buChar char=""/>
              <a:tabLst/>
              <a:defRPr/>
            </a:pPr>
            <a:endParaRPr kumimoji="0" lang="fr-FR" sz="900" b="1" i="0" u="sng" strike="noStrike" kern="1200" cap="none" spc="0" normalizeH="0" baseline="0" noProof="0" dirty="0" smtClean="0">
              <a:ln>
                <a:noFill/>
              </a:ln>
              <a:solidFill>
                <a:schemeClr val="tx2"/>
              </a:solidFill>
              <a:effectLst/>
              <a:uLnTx/>
              <a:uFillTx/>
              <a:latin typeface="+mn-lt"/>
              <a:ea typeface="+mn-ea"/>
              <a:cs typeface="+mn-cs"/>
            </a:endParaRPr>
          </a:p>
          <a:p>
            <a:pPr marL="0" marR="0" lvl="4" indent="0" defTabSz="914400" rtl="0" eaLnBrk="1" fontAlgn="auto" latinLnBrk="0" hangingPunct="1">
              <a:lnSpc>
                <a:spcPct val="120000"/>
              </a:lnSpc>
              <a:buClrTx/>
              <a:buSzTx/>
              <a:buFont typeface="Wingdings"/>
              <a:buChar char=""/>
              <a:tabLst/>
              <a:defRPr/>
            </a:pPr>
            <a:endParaRPr kumimoji="0" lang="fr-FR" sz="900" b="1" i="0" u="sng" strike="noStrike" kern="1200" cap="none" spc="0" normalizeH="0" baseline="0" noProof="0" dirty="0" smtClean="0">
              <a:ln>
                <a:noFill/>
              </a:ln>
              <a:solidFill>
                <a:schemeClr val="tx2"/>
              </a:solidFill>
              <a:effectLst/>
              <a:uLnTx/>
              <a:uFillTx/>
              <a:latin typeface="+mn-lt"/>
              <a:ea typeface="+mn-ea"/>
              <a:cs typeface="+mn-cs"/>
            </a:endParaRPr>
          </a:p>
          <a:p>
            <a:pPr marL="0" marR="0" lvl="4" indent="0" defTabSz="914400" rtl="0" eaLnBrk="1" fontAlgn="auto" latinLnBrk="0" hangingPunct="1">
              <a:lnSpc>
                <a:spcPct val="120000"/>
              </a:lnSpc>
              <a:buClrTx/>
              <a:buSzTx/>
              <a:buFont typeface="Wingdings"/>
              <a:buChar char=""/>
              <a:tabLst/>
              <a:defRPr/>
            </a:pPr>
            <a:endParaRPr kumimoji="0" lang="fr-FR" sz="900" b="1" i="0" u="sng" strike="noStrike" kern="1200" cap="none" spc="0" normalizeH="0" baseline="0" noProof="0" dirty="0" smtClean="0">
              <a:ln>
                <a:noFill/>
              </a:ln>
              <a:solidFill>
                <a:schemeClr val="tx2"/>
              </a:solidFill>
              <a:effectLst/>
              <a:uLnTx/>
              <a:uFillTx/>
              <a:latin typeface="+mn-lt"/>
              <a:ea typeface="+mn-ea"/>
              <a:cs typeface="+mn-cs"/>
            </a:endParaRPr>
          </a:p>
          <a:p>
            <a:pPr marL="0" marR="0" lvl="4" indent="0" defTabSz="914400" rtl="0" eaLnBrk="1" fontAlgn="auto" latinLnBrk="0" hangingPunct="1">
              <a:lnSpc>
                <a:spcPct val="120000"/>
              </a:lnSpc>
              <a:buClrTx/>
              <a:buSzTx/>
              <a:buFont typeface="Wingdings"/>
              <a:buChar char=""/>
              <a:tabLst/>
              <a:defRPr/>
            </a:pPr>
            <a:endParaRPr kumimoji="0" lang="fr-FR" sz="900" b="1" i="0" u="sng" strike="noStrike" kern="1200" cap="none" spc="0" normalizeH="0" baseline="0" noProof="0" dirty="0" smtClean="0">
              <a:ln>
                <a:noFill/>
              </a:ln>
              <a:solidFill>
                <a:schemeClr val="tx2"/>
              </a:solidFill>
              <a:effectLst/>
              <a:uLnTx/>
              <a:uFillTx/>
              <a:latin typeface="+mn-lt"/>
              <a:ea typeface="+mn-ea"/>
              <a:cs typeface="+mn-cs"/>
            </a:endParaRPr>
          </a:p>
          <a:p>
            <a:pPr marL="0" marR="0" lvl="4" indent="0" defTabSz="914400" rtl="0" eaLnBrk="1" fontAlgn="auto" latinLnBrk="0" hangingPunct="1">
              <a:lnSpc>
                <a:spcPct val="120000"/>
              </a:lnSpc>
              <a:buClrTx/>
              <a:buSzTx/>
              <a:buFont typeface="Wingdings"/>
              <a:buChar char=""/>
              <a:tabLst/>
              <a:defRPr/>
            </a:pPr>
            <a:endParaRPr kumimoji="0" lang="fr-FR" sz="900" b="1" i="0" u="sng" strike="noStrike" kern="1200" cap="none" spc="0" normalizeH="0" baseline="0" noProof="0" dirty="0" smtClean="0">
              <a:ln>
                <a:noFill/>
              </a:ln>
              <a:solidFill>
                <a:schemeClr val="tx2"/>
              </a:solidFill>
              <a:effectLst/>
              <a:uLnTx/>
              <a:uFillTx/>
              <a:latin typeface="+mn-lt"/>
              <a:ea typeface="+mn-ea"/>
              <a:cs typeface="+mn-cs"/>
            </a:endParaRPr>
          </a:p>
          <a:p>
            <a:pPr marL="0" marR="0" lvl="4" indent="0" defTabSz="914400" rtl="0" eaLnBrk="1" fontAlgn="auto" latinLnBrk="0" hangingPunct="1">
              <a:lnSpc>
                <a:spcPct val="120000"/>
              </a:lnSpc>
              <a:buClrTx/>
              <a:buSzTx/>
              <a:buFont typeface="Wingdings"/>
              <a:buChar char=""/>
              <a:tabLst/>
              <a:defRPr/>
            </a:pPr>
            <a:endParaRPr kumimoji="0" lang="fr-FR" sz="2000" b="0" i="0" u="none" strike="noStrike" kern="1200" cap="none" spc="0" normalizeH="0" baseline="0" noProof="0" dirty="0" smtClean="0">
              <a:ln>
                <a:noFill/>
              </a:ln>
              <a:solidFill>
                <a:schemeClr val="tx2"/>
              </a:solidFill>
              <a:effectLst/>
              <a:uLnTx/>
              <a:uFillTx/>
              <a:latin typeface="+mn-lt"/>
              <a:ea typeface="+mn-ea"/>
              <a:cs typeface="+mn-cs"/>
            </a:endParaRPr>
          </a:p>
          <a:p>
            <a:pPr marR="0" lvl="0" indent="0" defTabSz="914400" rtl="0" eaLnBrk="1" fontAlgn="auto" latinLnBrk="0" hangingPunct="1">
              <a:lnSpc>
                <a:spcPct val="120000"/>
              </a:lnSpc>
              <a:buClrTx/>
              <a:buSzTx/>
              <a:buFont typeface="Wingdings"/>
              <a:buChar char=""/>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R="0" lvl="0" indent="0" defTabSz="914400" rtl="0" eaLnBrk="1" fontAlgn="auto" latinLnBrk="0" hangingPunct="1">
              <a:lnSpc>
                <a:spcPct val="120000"/>
              </a:lnSpc>
              <a:buClrTx/>
              <a:buSzTx/>
              <a:buFont typeface="Wingdings"/>
              <a:buChar char=""/>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R="0" lvl="0" indent="0" defTabSz="914400" rtl="0" eaLnBrk="1" fontAlgn="auto" latinLnBrk="0" hangingPunct="1">
              <a:lnSpc>
                <a:spcPct val="120000"/>
              </a:lnSpc>
              <a:buClrTx/>
              <a:buSzTx/>
              <a:buFont typeface="Wingdings"/>
              <a:buChar char=""/>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R="0" lvl="0" indent="0" defTabSz="914400" rtl="0" eaLnBrk="1" fontAlgn="auto" latinLnBrk="0" hangingPunct="1">
              <a:lnSpc>
                <a:spcPct val="120000"/>
              </a:lnSpc>
              <a:buClrTx/>
              <a:buSzTx/>
              <a:buFont typeface="Wingdings"/>
              <a:buChar char=""/>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R="0" lvl="0" indent="0" defTabSz="914400" rtl="0" eaLnBrk="1" fontAlgn="auto" latinLnBrk="0" hangingPunct="1">
              <a:lnSpc>
                <a:spcPct val="120000"/>
              </a:lnSpc>
              <a:buClrTx/>
              <a:buSzTx/>
              <a:buFont typeface="Wingdings"/>
              <a:buChar char=""/>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R="0" lvl="0" indent="0" defTabSz="914400" rtl="0" eaLnBrk="1" fontAlgn="auto" latinLnBrk="0" hangingPunct="1">
              <a:lnSpc>
                <a:spcPct val="120000"/>
              </a:lnSpc>
              <a:buClrTx/>
              <a:buSzTx/>
              <a:buFont typeface="Wingdings"/>
              <a:buChar char=""/>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R="0" lvl="0" indent="0" defTabSz="914400" rtl="0" eaLnBrk="1" fontAlgn="auto" latinLnBrk="0" hangingPunct="1">
              <a:lnSpc>
                <a:spcPct val="120000"/>
              </a:lnSpc>
              <a:buClrTx/>
              <a:buSzTx/>
              <a:buFont typeface="Wingdings"/>
              <a:buChar char=""/>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R="0" lvl="0" indent="0" defTabSz="914400" rtl="0" eaLnBrk="1" fontAlgn="auto" latinLnBrk="0" hangingPunct="1">
              <a:lnSpc>
                <a:spcPct val="120000"/>
              </a:lnSpc>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Garanties plafonnées à 80% des prêts</a:t>
            </a:r>
          </a:p>
          <a:p>
            <a:pPr marR="0" lvl="0" indent="0" defTabSz="914400" rtl="0" eaLnBrk="1" fontAlgn="auto" latinLnBrk="0" hangingPunct="1">
              <a:lnSpc>
                <a:spcPct val="120000"/>
              </a:lnSpc>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Combinaisons des instruments possibles &lt; montants </a:t>
            </a:r>
          </a:p>
          <a:p>
            <a:pPr marR="0" lvl="0" indent="0" defTabSz="914400" rtl="0" eaLnBrk="1" fontAlgn="auto" latinLnBrk="0" hangingPunct="1">
              <a:lnSpc>
                <a:spcPct val="120000"/>
              </a:lnSpc>
              <a:buClrTx/>
              <a:buSzTx/>
              <a:buFont typeface="Arial" pitchFamily="34" charset="0"/>
              <a:buChar char="•"/>
              <a:tabLst/>
              <a:defRPr/>
            </a:pPr>
            <a:r>
              <a:rPr kumimoji="0" lang="fr-FR" sz="3200" b="1" i="0" u="sng" strike="noStrike" kern="1200" cap="none" spc="0" normalizeH="0" baseline="0" noProof="0" dirty="0" smtClean="0">
                <a:ln>
                  <a:noFill/>
                </a:ln>
                <a:solidFill>
                  <a:schemeClr val="tx2"/>
                </a:solidFill>
                <a:effectLst/>
                <a:uLnTx/>
                <a:uFillTx/>
                <a:latin typeface="+mn-lt"/>
                <a:ea typeface="+mn-ea"/>
                <a:cs typeface="+mn-cs"/>
              </a:rPr>
              <a:t> Définition de </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l’Entreprise innovante</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1" u="sng" strike="noStrike" kern="1200" cap="none" spc="0" normalizeH="0" baseline="0" noProof="0" dirty="0" smtClean="0">
                <a:ln>
                  <a:noFill/>
                </a:ln>
                <a:solidFill>
                  <a:srgbClr val="FF0000"/>
                </a:solidFill>
                <a:effectLst/>
                <a:uLnTx/>
                <a:uFillTx/>
                <a:latin typeface="+mn-lt"/>
                <a:ea typeface="+mn-ea"/>
                <a:cs typeface="+mn-cs"/>
              </a:rPr>
              <a:t>soit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qui est certifiée par un expert extérieur comme allant développer des produits ou services nouveaux ou sensiblement améliorés par rapport à l’état de la technique</a:t>
            </a:r>
          </a:p>
          <a:p>
            <a:pPr marR="0" lvl="0" indent="0" defTabSz="914400" rtl="0" eaLnBrk="1" fontAlgn="auto" latinLnBrk="0" hangingPunct="1">
              <a:lnSpc>
                <a:spcPct val="120000"/>
              </a:lnSpc>
              <a:buClrTx/>
              <a:buSzTx/>
              <a:buFont typeface="Arial" pitchFamily="34" charset="0"/>
              <a:buChar char="•"/>
              <a:tabLst/>
              <a:defRPr/>
            </a:pPr>
            <a:r>
              <a:rPr kumimoji="0" lang="fr-FR" sz="3200" b="1" i="1"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1" u="sng" strike="noStrike" kern="1200" cap="none" spc="0" normalizeH="0" baseline="0" noProof="0" dirty="0" smtClean="0">
                <a:ln>
                  <a:noFill/>
                </a:ln>
                <a:solidFill>
                  <a:srgbClr val="FF0000"/>
                </a:solidFill>
                <a:effectLst/>
                <a:uLnTx/>
                <a:uFillTx/>
                <a:latin typeface="+mn-lt"/>
                <a:ea typeface="+mn-ea"/>
                <a:cs typeface="+mn-cs"/>
              </a:rPr>
              <a:t>Soit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qui a 10%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de dépenses de fonctionnement en R&amp;D sur 1 année depuis 3 ans</a:t>
            </a:r>
          </a:p>
          <a:p>
            <a:pPr marR="0" lvl="0" indent="0" defTabSz="914400" rtl="0" eaLnBrk="1" fontAlgn="auto" latinLnBrk="0" hangingPunct="1">
              <a:lnSpc>
                <a:spcPct val="120000"/>
              </a:lnSpc>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Le régime cadre exempté prévoit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une fiche à remplir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par entreprise aidée</a:t>
            </a:r>
          </a:p>
          <a:p>
            <a:pPr marR="0" lvl="0" indent="0" defTabSz="914400" rtl="0" eaLnBrk="1" fontAlgn="auto" latinLnBrk="0" hangingPunct="1">
              <a:lnSpc>
                <a:spcPct val="120000"/>
              </a:lnSpc>
              <a:buClrTx/>
              <a:buSzTx/>
              <a:buFont typeface="Wingdings"/>
              <a:buChar char=""/>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p:txBody>
      </p:sp>
      <p:graphicFrame>
        <p:nvGraphicFramePr>
          <p:cNvPr id="62467" name="Object 3"/>
          <p:cNvGraphicFramePr>
            <a:graphicFrameLocks noChangeAspect="1"/>
          </p:cNvGraphicFramePr>
          <p:nvPr>
            <p:extLst>
              <p:ext uri="{D42A27DB-BD31-4B8C-83A1-F6EECF244321}">
                <p14:modId xmlns:p14="http://schemas.microsoft.com/office/powerpoint/2010/main" val="1511453554"/>
              </p:ext>
            </p:extLst>
          </p:nvPr>
        </p:nvGraphicFramePr>
        <p:xfrm>
          <a:off x="219107" y="1285860"/>
          <a:ext cx="8924925" cy="3214710"/>
        </p:xfrm>
        <a:graphic>
          <a:graphicData uri="http://schemas.openxmlformats.org/presentationml/2006/ole">
            <mc:AlternateContent xmlns:mc="http://schemas.openxmlformats.org/markup-compatibility/2006">
              <mc:Choice xmlns:v="urn:schemas-microsoft-com:vml" Requires="v">
                <p:oleObj spid="_x0000_s106592" name="Worksheet" r:id="rId3" imgW="6448453" imgH="2343023" progId="Excel.Sheet.8">
                  <p:link updateAutomatic="1"/>
                </p:oleObj>
              </mc:Choice>
              <mc:Fallback>
                <p:oleObj name="Worksheet" r:id="rId3" imgW="6448453" imgH="2343023" progId="Excel.Sheet.8">
                  <p:link updateAutomatic="1"/>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107" y="1285860"/>
                        <a:ext cx="8924925" cy="3214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8" name="Espace réservé du pied de page 7"/>
          <p:cNvSpPr>
            <a:spLocks noGrp="1"/>
          </p:cNvSpPr>
          <p:nvPr>
            <p:ph type="ftr" sz="quarter" idx="11"/>
          </p:nvPr>
        </p:nvSpPr>
        <p:spPr/>
        <p:txBody>
          <a:bodyPr/>
          <a:lstStyle/>
          <a:p>
            <a:r>
              <a:rPr lang="fr-FR" smtClean="0"/>
              <a:t>JP Bove www.fcae.eu</a:t>
            </a:r>
            <a:endParaRPr lang="fr-FR"/>
          </a:p>
        </p:txBody>
      </p:sp>
      <p:sp>
        <p:nvSpPr>
          <p:cNvPr id="12" name="Espace réservé du numéro de diapositive 11"/>
          <p:cNvSpPr>
            <a:spLocks noGrp="1"/>
          </p:cNvSpPr>
          <p:nvPr>
            <p:ph type="sldNum" sz="quarter" idx="12"/>
          </p:nvPr>
        </p:nvSpPr>
        <p:spPr/>
        <p:txBody>
          <a:bodyPr/>
          <a:lstStyle/>
          <a:p>
            <a:fld id="{2B825D18-8F47-4676-AC87-C8BC662B5306}" type="slidenum">
              <a:rPr lang="fr-FR" smtClean="0"/>
              <a:pPr/>
              <a:t>66</a:t>
            </a:fld>
            <a:endParaRPr lang="fr-FR"/>
          </a:p>
        </p:txBody>
      </p:sp>
      <p:sp>
        <p:nvSpPr>
          <p:cNvPr id="2" name="Espace réservé de la date 1"/>
          <p:cNvSpPr>
            <a:spLocks noGrp="1"/>
          </p:cNvSpPr>
          <p:nvPr>
            <p:ph type="dt" sz="half" idx="10"/>
          </p:nvPr>
        </p:nvSpPr>
        <p:spPr/>
        <p:txBody>
          <a:bodyPr/>
          <a:lstStyle/>
          <a:p>
            <a:fld id="{073F705D-7E7F-E440-A0B1-9D4EB7CFEC74}"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 calcmode="lin" valueType="num">
                                      <p:cBhvr additive="base">
                                        <p:cTn id="1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anim calcmode="lin" valueType="num">
                                      <p:cBhvr additive="base">
                                        <p:cTn id="15"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xEl>
                                              <p:pRg st="28" end="28"/>
                                            </p:txEl>
                                          </p:spTgt>
                                        </p:tgtEl>
                                        <p:attrNameLst>
                                          <p:attrName>style.visibility</p:attrName>
                                        </p:attrNameLst>
                                      </p:cBhvr>
                                      <p:to>
                                        <p:strVal val="visible"/>
                                      </p:to>
                                    </p:set>
                                    <p:anim calcmode="lin" valueType="num">
                                      <p:cBhvr additive="base">
                                        <p:cTn id="19" dur="500" fill="hold"/>
                                        <p:tgtEl>
                                          <p:spTgt spid="9">
                                            <p:txEl>
                                              <p:pRg st="28" end="2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28" end="28"/>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9">
                                            <p:txEl>
                                              <p:pRg st="29" end="29"/>
                                            </p:txEl>
                                          </p:spTgt>
                                        </p:tgtEl>
                                        <p:attrNameLst>
                                          <p:attrName>style.visibility</p:attrName>
                                        </p:attrNameLst>
                                      </p:cBhvr>
                                      <p:to>
                                        <p:strVal val="visible"/>
                                      </p:to>
                                    </p:set>
                                    <p:anim calcmode="lin" valueType="num">
                                      <p:cBhvr additive="base">
                                        <p:cTn id="23" dur="500" fill="hold"/>
                                        <p:tgtEl>
                                          <p:spTgt spid="9">
                                            <p:txEl>
                                              <p:pRg st="29" end="29"/>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9">
                                            <p:txEl>
                                              <p:pRg st="29" end="29"/>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9">
                                            <p:txEl>
                                              <p:pRg st="30" end="30"/>
                                            </p:txEl>
                                          </p:spTgt>
                                        </p:tgtEl>
                                        <p:attrNameLst>
                                          <p:attrName>style.visibility</p:attrName>
                                        </p:attrNameLst>
                                      </p:cBhvr>
                                      <p:to>
                                        <p:strVal val="visible"/>
                                      </p:to>
                                    </p:set>
                                    <p:anim calcmode="lin" valueType="num">
                                      <p:cBhvr additive="base">
                                        <p:cTn id="27" dur="500" fill="hold"/>
                                        <p:tgtEl>
                                          <p:spTgt spid="9">
                                            <p:txEl>
                                              <p:pRg st="30" end="3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9">
                                            <p:txEl>
                                              <p:pRg st="30" end="30"/>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
                                            <p:txEl>
                                              <p:pRg st="31" end="31"/>
                                            </p:txEl>
                                          </p:spTgt>
                                        </p:tgtEl>
                                        <p:attrNameLst>
                                          <p:attrName>style.visibility</p:attrName>
                                        </p:attrNameLst>
                                      </p:cBhvr>
                                      <p:to>
                                        <p:strVal val="visible"/>
                                      </p:to>
                                    </p:set>
                                    <p:anim calcmode="lin" valueType="num">
                                      <p:cBhvr additive="base">
                                        <p:cTn id="31" dur="500" fill="hold"/>
                                        <p:tgtEl>
                                          <p:spTgt spid="9">
                                            <p:txEl>
                                              <p:pRg st="31" end="3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31" end="31"/>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xEl>
                                              <p:pRg st="32" end="32"/>
                                            </p:txEl>
                                          </p:spTgt>
                                        </p:tgtEl>
                                        <p:attrNameLst>
                                          <p:attrName>style.visibility</p:attrName>
                                        </p:attrNameLst>
                                      </p:cBhvr>
                                      <p:to>
                                        <p:strVal val="visible"/>
                                      </p:to>
                                    </p:set>
                                    <p:anim calcmode="lin" valueType="num">
                                      <p:cBhvr additive="base">
                                        <p:cTn id="35" dur="500" fill="hold"/>
                                        <p:tgtEl>
                                          <p:spTgt spid="9">
                                            <p:txEl>
                                              <p:pRg st="32" end="3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9">
                                            <p:txEl>
                                              <p:pRg st="32" end="32"/>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62467"/>
                                        </p:tgtEl>
                                        <p:attrNameLst>
                                          <p:attrName>style.visibility</p:attrName>
                                        </p:attrNameLst>
                                      </p:cBhvr>
                                      <p:to>
                                        <p:strVal val="visible"/>
                                      </p:to>
                                    </p:set>
                                    <p:anim calcmode="lin" valueType="num">
                                      <p:cBhvr additive="base">
                                        <p:cTn id="41" dur="500" fill="hold"/>
                                        <p:tgtEl>
                                          <p:spTgt spid="62467"/>
                                        </p:tgtEl>
                                        <p:attrNameLst>
                                          <p:attrName>ppt_x</p:attrName>
                                        </p:attrNameLst>
                                      </p:cBhvr>
                                      <p:tavLst>
                                        <p:tav tm="0">
                                          <p:val>
                                            <p:strVal val="1+#ppt_w/2"/>
                                          </p:val>
                                        </p:tav>
                                        <p:tav tm="100000">
                                          <p:val>
                                            <p:strVal val="#ppt_x"/>
                                          </p:val>
                                        </p:tav>
                                      </p:tavLst>
                                    </p:anim>
                                    <p:anim calcmode="lin" valueType="num">
                                      <p:cBhvr additive="base">
                                        <p:cTn id="42" dur="500" fill="hold"/>
                                        <p:tgtEl>
                                          <p:spTgt spid="624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uiExpand="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à coins arrondis 7"/>
          <p:cNvSpPr/>
          <p:nvPr/>
        </p:nvSpPr>
        <p:spPr>
          <a:xfrm>
            <a:off x="357190" y="4286256"/>
            <a:ext cx="8215338" cy="35719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4" name="Rectangle à coins arrondis 3"/>
          <p:cNvSpPr/>
          <p:nvPr/>
        </p:nvSpPr>
        <p:spPr>
          <a:xfrm>
            <a:off x="285752" y="1142984"/>
            <a:ext cx="8786842" cy="57150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Espace réservé du contenu 2"/>
          <p:cNvSpPr txBox="1">
            <a:spLocks/>
          </p:cNvSpPr>
          <p:nvPr/>
        </p:nvSpPr>
        <p:spPr>
          <a:xfrm>
            <a:off x="428628" y="1142984"/>
            <a:ext cx="8715404" cy="4929222"/>
          </a:xfrm>
          <a:prstGeom prst="rect">
            <a:avLst/>
          </a:prstGeom>
        </p:spPr>
        <p:txBody>
          <a:bodyPr vert="horz" lIns="91440" tIns="45720" rIns="91440" bIns="45720" rtlCol="0">
            <a:normAutofit fontScale="62500" lnSpcReduction="20000"/>
          </a:bodyPr>
          <a:lstStyle/>
          <a:p>
            <a:pPr marL="412052">
              <a:spcBef>
                <a:spcPct val="20000"/>
              </a:spcBef>
              <a:defRPr/>
            </a:pPr>
            <a:r>
              <a:rPr lang="fr-FR" sz="3200" b="1" dirty="0" smtClean="0">
                <a:solidFill>
                  <a:srgbClr val="FF0000"/>
                </a:solidFill>
              </a:rPr>
              <a:t>Régime cadre SA.40390 – </a:t>
            </a:r>
            <a:r>
              <a:rPr lang="fr-FR" sz="3200" b="1" i="1" dirty="0" smtClean="0">
                <a:solidFill>
                  <a:srgbClr val="FF0000"/>
                </a:solidFill>
              </a:rPr>
              <a:t>Mesure 3 - </a:t>
            </a:r>
            <a:r>
              <a:rPr kumimoji="0" lang="fr-FR" sz="3200" b="1" i="1" u="none" strike="noStrike" kern="1200" cap="none" spc="0" normalizeH="0" baseline="0" noProof="0" dirty="0" smtClean="0">
                <a:ln>
                  <a:noFill/>
                </a:ln>
                <a:solidFill>
                  <a:srgbClr val="FF0000"/>
                </a:solidFill>
                <a:effectLst/>
                <a:uLnTx/>
                <a:uFillTx/>
                <a:latin typeface="+mn-lt"/>
                <a:ea typeface="+mn-ea"/>
                <a:cs typeface="+mn-cs"/>
              </a:rPr>
              <a:t>plateformes de négociation</a:t>
            </a:r>
            <a:r>
              <a:rPr kumimoji="0" lang="fr-FR" sz="3200" b="1" i="1" u="none" strike="noStrike" kern="1200" cap="none" spc="0" normalizeH="0" noProof="0" dirty="0" smtClean="0">
                <a:ln>
                  <a:noFill/>
                </a:ln>
                <a:solidFill>
                  <a:srgbClr val="FF0000"/>
                </a:solidFill>
                <a:effectLst/>
                <a:uLnTx/>
                <a:uFillTx/>
                <a:latin typeface="+mn-lt"/>
                <a:ea typeface="+mn-ea"/>
                <a:cs typeface="+mn-cs"/>
              </a:rPr>
              <a:t> alternatives spécialisées dans les PME</a:t>
            </a:r>
            <a:endParaRPr kumimoji="0" lang="fr-FR" sz="3200" b="1" i="1" u="none" strike="noStrike" kern="1200" cap="none" spc="0" normalizeH="0" baseline="0" noProof="0" dirty="0" smtClean="0">
              <a:ln>
                <a:noFill/>
              </a:ln>
              <a:solidFill>
                <a:srgbClr val="FF0000"/>
              </a:solidFill>
              <a:effectLst/>
              <a:uLnTx/>
              <a:uFillTx/>
              <a:latin typeface="+mn-lt"/>
              <a:ea typeface="+mn-ea"/>
              <a:cs typeface="+mn-cs"/>
            </a:endParaRPr>
          </a:p>
          <a:p>
            <a:pPr marL="1783652" lvl="3">
              <a:spcBef>
                <a:spcPct val="20000"/>
              </a:spcBef>
              <a:buFont typeface="Arial" pitchFamily="34" charset="0"/>
              <a:buChar char="•"/>
              <a:defRPr/>
            </a:pPr>
            <a:endParaRPr kumimoji="0" lang="fr-FR" sz="1400" b="0" i="0" u="none" strike="noStrike" kern="1200" cap="none" spc="0" normalizeH="0" baseline="0" noProof="0" dirty="0" smtClean="0">
              <a:ln>
                <a:noFill/>
              </a:ln>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Le gestionnaire de la plateforme peut être aidé comme une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jeune pousse </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Plateforme de négociation</a:t>
            </a:r>
            <a:r>
              <a:rPr kumimoji="0" lang="fr-FR" sz="3200" b="0" i="0" u="none" strike="noStrike" kern="1200" cap="none" spc="0" normalizeH="0" noProof="0" dirty="0" smtClean="0">
                <a:ln>
                  <a:noFill/>
                </a:ln>
                <a:solidFill>
                  <a:schemeClr val="tx2"/>
                </a:solidFill>
                <a:effectLst/>
                <a:uLnTx/>
                <a:uFillTx/>
                <a:latin typeface="+mn-lt"/>
                <a:ea typeface="+mn-ea"/>
                <a:cs typeface="+mn-cs"/>
              </a:rPr>
              <a:t> multilatérale = système multilatéral de </a:t>
            </a:r>
            <a:r>
              <a:rPr kumimoji="0" lang="fr-FR" sz="3200" b="0" i="0" u="none" strike="noStrike" kern="1200" cap="none" spc="0" normalizeH="0" noProof="0" dirty="0" err="1" smtClean="0">
                <a:ln>
                  <a:noFill/>
                </a:ln>
                <a:solidFill>
                  <a:schemeClr val="tx2"/>
                </a:solidFill>
                <a:effectLst/>
                <a:uLnTx/>
                <a:uFillTx/>
                <a:latin typeface="+mn-lt"/>
                <a:ea typeface="+mn-ea"/>
                <a:cs typeface="+mn-cs"/>
              </a:rPr>
              <a:t>négociat</a:t>
            </a:r>
            <a:r>
              <a:rPr kumimoji="0" lang="fr-FR" sz="3200" b="0" i="0" u="none" strike="noStrike" kern="1200" cap="none" spc="0" normalizeH="0" noProof="0" dirty="0" smtClean="0">
                <a:ln>
                  <a:noFill/>
                </a:ln>
                <a:solidFill>
                  <a:schemeClr val="tx2"/>
                </a:solidFill>
                <a:effectLst/>
                <a:uLnTx/>
                <a:uFillTx/>
                <a:latin typeface="+mn-lt"/>
                <a:ea typeface="+mn-ea"/>
                <a:cs typeface="+mn-cs"/>
              </a:rPr>
              <a:t>°</a:t>
            </a: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lang="fr-FR" sz="3200" dirty="0" smtClean="0">
                <a:solidFill>
                  <a:schemeClr val="tx2"/>
                </a:solidFill>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système multilatéral de négociation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un système multilatéral, exploité par une entreprise d'investissement ou un opérateur de marché, qui assure la rencontre -- en son sein même et selon des règles non discrétionnaires - de multiples intérêts acheteurs et vendeurs exprimés par des tiers pour des instruments financiers, d'une manière qui aboutisse à la conclusion de contrats conformément aux dispositions du titre II;</a:t>
            </a:r>
          </a:p>
          <a:p>
            <a:pPr marL="1482027" marR="0" lvl="4" indent="0" defTabSz="914400" rtl="0" eaLnBrk="1" fontAlgn="auto" latinLnBrk="0" hangingPunct="1">
              <a:lnSpc>
                <a:spcPct val="100000"/>
              </a:lnSpc>
              <a:spcBef>
                <a:spcPct val="20000"/>
              </a:spcBef>
              <a:spcAft>
                <a:spcPts val="0"/>
              </a:spcAft>
              <a:buClrTx/>
              <a:buSzTx/>
              <a:buFont typeface="Wingdings"/>
              <a:buChar char=""/>
              <a:tabLst/>
              <a:defRPr/>
            </a:pPr>
            <a:endParaRPr lang="fr-FR" sz="1300" b="1" u="sng" dirty="0" smtClean="0">
              <a:solidFill>
                <a:schemeClr val="tx2"/>
              </a:solidFill>
            </a:endParaRPr>
          </a:p>
          <a:p>
            <a:pPr marL="1482027" marR="0" lvl="4"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2000" b="1" i="0" u="sng" strike="noStrike" kern="1200" cap="none" spc="0" normalizeH="0" baseline="0" noProof="0" dirty="0" smtClean="0">
              <a:ln>
                <a:noFill/>
              </a:ln>
              <a:solidFill>
                <a:schemeClr val="tx2"/>
              </a:solidFill>
              <a:effectLst/>
              <a:uLnTx/>
              <a:uFillTx/>
              <a:latin typeface="+mn-lt"/>
              <a:ea typeface="+mn-ea"/>
              <a:cs typeface="+mn-cs"/>
            </a:endParaRPr>
          </a:p>
          <a:p>
            <a:pPr marL="412052">
              <a:spcBef>
                <a:spcPct val="20000"/>
              </a:spcBef>
              <a:defRPr/>
            </a:pPr>
            <a:r>
              <a:rPr lang="fr-FR" sz="3200" b="1" dirty="0" smtClean="0">
                <a:solidFill>
                  <a:srgbClr val="FF0000"/>
                </a:solidFill>
              </a:rPr>
              <a:t>régime cadre </a:t>
            </a:r>
            <a:r>
              <a:rPr lang="fr-FR" sz="3200" b="1" i="1" dirty="0" smtClean="0">
                <a:solidFill>
                  <a:srgbClr val="FF0000"/>
                </a:solidFill>
              </a:rPr>
              <a:t>SA.40390</a:t>
            </a:r>
            <a:r>
              <a:rPr lang="fr-FR" sz="3200" b="1" dirty="0" smtClean="0">
                <a:solidFill>
                  <a:srgbClr val="FF0000"/>
                </a:solidFill>
              </a:rPr>
              <a:t> – </a:t>
            </a:r>
            <a:r>
              <a:rPr lang="fr-FR" sz="3200" b="1" i="1" dirty="0" smtClean="0">
                <a:solidFill>
                  <a:srgbClr val="FF0000"/>
                </a:solidFill>
              </a:rPr>
              <a:t>Mesure 4 – </a:t>
            </a:r>
            <a:r>
              <a:rPr kumimoji="0" lang="fr-FR" sz="3200" b="1" i="1" u="none" strike="noStrike" kern="1200" cap="none" spc="0" normalizeH="0" baseline="0" noProof="0" dirty="0" smtClean="0">
                <a:ln>
                  <a:noFill/>
                </a:ln>
                <a:solidFill>
                  <a:srgbClr val="FF0000"/>
                </a:solidFill>
                <a:effectLst/>
                <a:uLnTx/>
                <a:uFillTx/>
                <a:latin typeface="+mn-lt"/>
                <a:ea typeface="+mn-ea"/>
                <a:cs typeface="+mn-cs"/>
              </a:rPr>
              <a:t>Aides aux coûts de prospection</a:t>
            </a:r>
          </a:p>
          <a:p>
            <a:pPr marL="412052">
              <a:spcBef>
                <a:spcPct val="20000"/>
              </a:spcBef>
              <a:defRPr/>
            </a:pPr>
            <a:endParaRPr kumimoji="0" lang="fr-FR" sz="800" b="0" i="0" u="none" strike="noStrike" kern="1200" cap="none" spc="0" normalizeH="0" baseline="0" noProof="0" dirty="0" smtClean="0">
              <a:ln>
                <a:noFill/>
              </a:ln>
              <a:effectLst/>
              <a:uLnTx/>
              <a:uFillTx/>
              <a:latin typeface="+mn-lt"/>
              <a:ea typeface="+mn-ea"/>
              <a:cs typeface="+mn-cs"/>
            </a:endParaRPr>
          </a:p>
          <a:p>
            <a:pPr marL="412052">
              <a:spcBef>
                <a:spcPct val="20000"/>
              </a:spcBef>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Pour les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coûts de prospection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des PME </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rgbClr val="FF0000"/>
                </a:solidFill>
                <a:effectLst/>
                <a:uLnTx/>
                <a:uFillTx/>
                <a:latin typeface="+mn-lt"/>
                <a:ea typeface="+mn-ea"/>
                <a:cs typeface="+mn-cs"/>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Coûts éligibles</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coûts de premier examen et de contrôle préalable formel effectué par gestionnaires d’intermédiaires</a:t>
            </a:r>
            <a:r>
              <a:rPr kumimoji="0" lang="fr-FR" sz="3200" b="0" i="0" u="none" strike="noStrike" kern="1200" cap="none" spc="0" normalizeH="0" noProof="0" dirty="0" smtClean="0">
                <a:ln>
                  <a:noFill/>
                </a:ln>
                <a:solidFill>
                  <a:schemeClr val="tx2"/>
                </a:solidFill>
                <a:effectLst/>
                <a:uLnTx/>
                <a:uFillTx/>
                <a:latin typeface="+mn-lt"/>
                <a:ea typeface="+mn-ea"/>
                <a:cs typeface="+mn-cs"/>
              </a:rPr>
              <a:t> financiers ou des investisseurs</a:t>
            </a: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Subvention de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50%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d’aide </a:t>
            </a:r>
          </a:p>
        </p:txBody>
      </p:sp>
      <p:sp>
        <p:nvSpPr>
          <p:cNvPr id="6" name="Titre 1"/>
          <p:cNvSpPr txBox="1">
            <a:spLocks/>
          </p:cNvSpPr>
          <p:nvPr/>
        </p:nvSpPr>
        <p:spPr>
          <a:xfrm>
            <a:off x="179512" y="785794"/>
            <a:ext cx="7668345"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FINANCEMENT DES RISQUES (11) – Avec aide d’Etat</a:t>
            </a:r>
            <a:endParaRPr lang="fr-FR" sz="3600" b="1" dirty="0">
              <a:latin typeface="Arial" pitchFamily="34" charset="0"/>
              <a:cs typeface="Arial" pitchFamily="34" charset="0"/>
            </a:endParaRPr>
          </a:p>
        </p:txBody>
      </p:sp>
      <p:sp>
        <p:nvSpPr>
          <p:cNvPr id="7" name="Espace réservé du pied de page 6"/>
          <p:cNvSpPr>
            <a:spLocks noGrp="1"/>
          </p:cNvSpPr>
          <p:nvPr>
            <p:ph type="ftr" sz="quarter" idx="11"/>
          </p:nvPr>
        </p:nvSpPr>
        <p:spPr/>
        <p:txBody>
          <a:bodyPr/>
          <a:lstStyle/>
          <a:p>
            <a:r>
              <a:rPr lang="fr-FR" smtClean="0"/>
              <a:t>JP Bove www.fcae.eu</a:t>
            </a:r>
            <a:endParaRPr lang="fr-FR"/>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67</a:t>
            </a:fld>
            <a:endParaRPr lang="fr-FR"/>
          </a:p>
        </p:txBody>
      </p:sp>
      <p:sp>
        <p:nvSpPr>
          <p:cNvPr id="2" name="Espace réservé de la date 1"/>
          <p:cNvSpPr>
            <a:spLocks noGrp="1"/>
          </p:cNvSpPr>
          <p:nvPr>
            <p:ph type="dt" sz="half" idx="10"/>
          </p:nvPr>
        </p:nvSpPr>
        <p:spPr/>
        <p:txBody>
          <a:bodyPr/>
          <a:lstStyle/>
          <a:p>
            <a:fld id="{53D69E64-55D3-F04E-857C-BB9F52F2D357}"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0-#ppt_w/2"/>
                                          </p:val>
                                        </p:tav>
                                        <p:tav tm="100000">
                                          <p:val>
                                            <p:strVal val="#ppt_x"/>
                                          </p:val>
                                        </p:tav>
                                      </p:tavLst>
                                    </p:anim>
                                    <p:anim calcmode="lin" valueType="num">
                                      <p:cBhvr additive="base">
                                        <p:cTn id="3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7" end="7"/>
                                            </p:txEl>
                                          </p:spTgt>
                                        </p:tgtEl>
                                        <p:attrNameLst>
                                          <p:attrName>style.visibility</p:attrName>
                                        </p:attrNameLst>
                                      </p:cBhvr>
                                      <p:to>
                                        <p:strVal val="visible"/>
                                      </p:to>
                                    </p:set>
                                    <p:anim calcmode="lin" valueType="num">
                                      <p:cBhvr additive="base">
                                        <p:cTn id="43"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9" end="9"/>
                                            </p:txEl>
                                          </p:spTgt>
                                        </p:tgtEl>
                                        <p:attrNameLst>
                                          <p:attrName>style.visibility</p:attrName>
                                        </p:attrNameLst>
                                      </p:cBhvr>
                                      <p:to>
                                        <p:strVal val="visible"/>
                                      </p:to>
                                    </p:set>
                                    <p:anim calcmode="lin" valueType="num">
                                      <p:cBhvr additive="base">
                                        <p:cTn id="49"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xEl>
                                              <p:pRg st="10" end="10"/>
                                            </p:txEl>
                                          </p:spTgt>
                                        </p:tgtEl>
                                        <p:attrNameLst>
                                          <p:attrName>style.visibility</p:attrName>
                                        </p:attrNameLst>
                                      </p:cBhvr>
                                      <p:to>
                                        <p:strVal val="visible"/>
                                      </p:to>
                                    </p:set>
                                    <p:anim calcmode="lin" valueType="num">
                                      <p:cBhvr additive="base">
                                        <p:cTn id="55"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txEl>
                                              <p:pRg st="11" end="11"/>
                                            </p:txEl>
                                          </p:spTgt>
                                        </p:tgtEl>
                                        <p:attrNameLst>
                                          <p:attrName>style.visibility</p:attrName>
                                        </p:attrNameLst>
                                      </p:cBhvr>
                                      <p:to>
                                        <p:strVal val="visible"/>
                                      </p:to>
                                    </p:set>
                                    <p:anim calcmode="lin" valueType="num">
                                      <p:cBhvr additive="base">
                                        <p:cTn id="61"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 grpId="0" animBg="1"/>
      <p:bldP spid="5" grpId="0" uiExpand="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85786" y="2000240"/>
            <a:ext cx="7772400" cy="1362075"/>
          </a:xfrm>
        </p:spPr>
        <p:txBody>
          <a:bodyPr/>
          <a:lstStyle/>
          <a:p>
            <a:pPr algn="ctr"/>
            <a:r>
              <a:rPr lang="fr-FR" dirty="0" smtClean="0"/>
              <a:t>6) LES AIDES A LA FORMATION</a:t>
            </a:r>
            <a:br>
              <a:rPr lang="fr-FR" dirty="0" smtClean="0"/>
            </a:br>
            <a:r>
              <a:rPr lang="fr-FR" sz="2400" dirty="0" smtClean="0"/>
              <a:t>FSE FEAMP FEADER</a:t>
            </a:r>
            <a:endParaRPr lang="fr-FR" dirty="0"/>
          </a:p>
        </p:txBody>
      </p:sp>
      <p:pic>
        <p:nvPicPr>
          <p:cNvPr id="3" name="Image 2" descr="formation.jpg"/>
          <p:cNvPicPr>
            <a:picLocks noChangeAspect="1"/>
          </p:cNvPicPr>
          <p:nvPr/>
        </p:nvPicPr>
        <p:blipFill>
          <a:blip r:embed="rId2" cstate="print"/>
          <a:stretch>
            <a:fillRect/>
          </a:stretch>
        </p:blipFill>
        <p:spPr>
          <a:xfrm>
            <a:off x="2714612" y="3384470"/>
            <a:ext cx="3714776" cy="2473422"/>
          </a:xfrm>
          <a:prstGeom prst="rect">
            <a:avLst/>
          </a:prstGeom>
        </p:spPr>
      </p:pic>
      <p:sp>
        <p:nvSpPr>
          <p:cNvPr id="4" name="Espace réservé du pied de page 3"/>
          <p:cNvSpPr>
            <a:spLocks noGrp="1"/>
          </p:cNvSpPr>
          <p:nvPr>
            <p:ph type="ftr" sz="quarter" idx="11"/>
          </p:nvPr>
        </p:nvSpPr>
        <p:spPr/>
        <p:txBody>
          <a:bodyPr/>
          <a:lstStyle/>
          <a:p>
            <a:r>
              <a:rPr lang="fr-FR" smtClean="0"/>
              <a:t>JP Bove www.fcae.eu</a:t>
            </a:r>
            <a:endParaRPr lang="fr-FR"/>
          </a:p>
        </p:txBody>
      </p:sp>
      <p:sp>
        <p:nvSpPr>
          <p:cNvPr id="5" name="Espace réservé du numéro de diapositive 4"/>
          <p:cNvSpPr>
            <a:spLocks noGrp="1"/>
          </p:cNvSpPr>
          <p:nvPr>
            <p:ph type="sldNum" sz="quarter" idx="12"/>
          </p:nvPr>
        </p:nvSpPr>
        <p:spPr>
          <a:xfrm>
            <a:off x="7092280" y="2997190"/>
            <a:ext cx="2133600" cy="365125"/>
          </a:xfrm>
        </p:spPr>
        <p:txBody>
          <a:bodyPr/>
          <a:lstStyle/>
          <a:p>
            <a:fld id="{2B825D18-8F47-4676-AC87-C8BC662B5306}" type="slidenum">
              <a:rPr lang="fr-FR" smtClean="0"/>
              <a:pPr/>
              <a:t>68</a:t>
            </a:fld>
            <a:endParaRPr lang="fr-FR"/>
          </a:p>
        </p:txBody>
      </p:sp>
      <p:sp>
        <p:nvSpPr>
          <p:cNvPr id="6" name="Espace réservé de la date 5"/>
          <p:cNvSpPr>
            <a:spLocks noGrp="1"/>
          </p:cNvSpPr>
          <p:nvPr>
            <p:ph type="dt" sz="half" idx="10"/>
          </p:nvPr>
        </p:nvSpPr>
        <p:spPr/>
        <p:txBody>
          <a:bodyPr/>
          <a:lstStyle/>
          <a:p>
            <a:fld id="{2C85C24F-3884-8A43-9C35-7750420FB028}" type="datetime1">
              <a:rPr lang="fr-FR" smtClean="0"/>
              <a:t>18/11/2016</a:t>
            </a:fld>
            <a:endParaRPr lang="fr-F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à coins arrondis 5"/>
          <p:cNvSpPr/>
          <p:nvPr/>
        </p:nvSpPr>
        <p:spPr>
          <a:xfrm>
            <a:off x="285720" y="1142984"/>
            <a:ext cx="8286808" cy="35719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764704"/>
            <a:ext cx="7668345"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AIDES A LA FORMATION </a:t>
            </a:r>
            <a:endParaRPr lang="fr-FR" sz="3600" b="1" dirty="0">
              <a:latin typeface="Arial" pitchFamily="34" charset="0"/>
              <a:cs typeface="Arial" pitchFamily="34" charset="0"/>
            </a:endParaRPr>
          </a:p>
        </p:txBody>
      </p:sp>
      <p:sp>
        <p:nvSpPr>
          <p:cNvPr id="4" name="Espace réservé du contenu 2"/>
          <p:cNvSpPr txBox="1">
            <a:spLocks/>
          </p:cNvSpPr>
          <p:nvPr/>
        </p:nvSpPr>
        <p:spPr>
          <a:xfrm>
            <a:off x="0" y="1142984"/>
            <a:ext cx="9144000" cy="4857784"/>
          </a:xfrm>
          <a:prstGeom prst="rect">
            <a:avLst/>
          </a:prstGeom>
        </p:spPr>
        <p:txBody>
          <a:bodyPr vert="horz" lIns="91440" tIns="45720" rIns="91440" bIns="45720" rtlCol="0">
            <a:normAutofit fontScale="70000" lnSpcReduction="20000"/>
          </a:bodyPr>
          <a:lstStyle/>
          <a:p>
            <a:pPr marL="412052" lvl="0">
              <a:spcBef>
                <a:spcPct val="20000"/>
              </a:spcBef>
              <a:defRPr/>
            </a:pPr>
            <a:r>
              <a:rPr lang="fr-FR" sz="3200" b="1" dirty="0" smtClean="0">
                <a:solidFill>
                  <a:schemeClr val="tx2"/>
                </a:solidFill>
              </a:rPr>
              <a:t>régime</a:t>
            </a:r>
            <a:r>
              <a:rPr lang="fr-FR" sz="3200" b="1" i="1" dirty="0" smtClean="0">
                <a:solidFill>
                  <a:schemeClr val="tx2"/>
                </a:solidFill>
              </a:rPr>
              <a:t> </a:t>
            </a:r>
            <a:r>
              <a:rPr lang="fr-FR" sz="3200" b="1" dirty="0" smtClean="0">
                <a:solidFill>
                  <a:schemeClr val="tx2"/>
                </a:solidFill>
              </a:rPr>
              <a:t>cadre exempté FORMATION n° SA.40207</a:t>
            </a:r>
            <a:endParaRPr kumimoji="0" lang="fr-FR" sz="3200" b="1"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Aides aux entreprises formant leurs salariés</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rgbClr val="FF0000"/>
                </a:solidFill>
                <a:effectLst/>
                <a:uLnTx/>
                <a:uFillTx/>
                <a:latin typeface="+mn-lt"/>
                <a:ea typeface="+mn-ea"/>
                <a:cs typeface="+mn-cs"/>
              </a:rPr>
              <a:t>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Simplification suppression distinction formation générale / formation spécifique</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Aides interdites si elles permettent aux entreprises de se conformer aux normes nationales obligatoires</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 Coûts éligibles:</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Frais de personnel des formateurs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pendant la formation,</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Frais des personnels formés </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Coûts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de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fonctionnement</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frais de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déplacement</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dépenses de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matériaux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fournitures,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directement liés au projet de formation, </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services de conseil </a:t>
            </a: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sng" strike="noStrike" kern="1200" cap="none" spc="0" normalizeH="0" baseline="0" noProof="0" dirty="0" smtClean="0">
                <a:ln>
                  <a:noFill/>
                </a:ln>
                <a:solidFill>
                  <a:schemeClr val="tx2"/>
                </a:solidFill>
                <a:effectLst/>
                <a:uLnTx/>
                <a:uFillTx/>
                <a:latin typeface="+mn-lt"/>
                <a:ea typeface="+mn-ea"/>
                <a:cs typeface="+mn-cs"/>
              </a:rPr>
              <a:t> taux:</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50%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GE -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60%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ME</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70%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PE</a:t>
            </a:r>
            <a:br>
              <a:rPr kumimoji="0" lang="fr-FR" sz="3200" b="0" i="0" u="none" strike="noStrike" kern="1200" cap="none" spc="0" normalizeH="0" baseline="0" noProof="0" dirty="0" smtClean="0">
                <a:ln>
                  <a:noFill/>
                </a:ln>
                <a:solidFill>
                  <a:schemeClr val="tx2"/>
                </a:solidFill>
                <a:effectLst/>
                <a:uLnTx/>
                <a:uFillTx/>
                <a:latin typeface="+mn-lt"/>
                <a:ea typeface="+mn-ea"/>
                <a:cs typeface="+mn-cs"/>
              </a:rPr>
            </a:br>
            <a:r>
              <a:rPr kumimoji="0" lang="fr-FR" sz="3200" b="0" i="0" u="none" strike="noStrike" kern="1200" cap="none" spc="0" normalizeH="0" baseline="0" noProof="0" dirty="0" smtClean="0">
                <a:ln>
                  <a:noFill/>
                </a:ln>
                <a:solidFill>
                  <a:schemeClr val="tx2"/>
                </a:solidFill>
                <a:effectLst/>
                <a:uLnTx/>
                <a:uFillTx/>
                <a:latin typeface="+mn-lt"/>
                <a:ea typeface="+mn-ea"/>
                <a:cs typeface="+mn-cs"/>
              </a:rPr>
              <a:t>		+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10% </a:t>
            </a:r>
            <a:r>
              <a:rPr kumimoji="0" lang="fr-FR" sz="3200" i="0" u="none" strike="noStrike" kern="1200" cap="none" spc="0" normalizeH="0" baseline="0" noProof="0" dirty="0" smtClean="0">
                <a:ln>
                  <a:noFill/>
                </a:ln>
                <a:solidFill>
                  <a:schemeClr val="tx2"/>
                </a:solidFill>
                <a:effectLst/>
                <a:uLnTx/>
                <a:uFillTx/>
                <a:latin typeface="+mn-lt"/>
                <a:ea typeface="+mn-ea"/>
                <a:cs typeface="+mn-cs"/>
              </a:rPr>
              <a:t>pour les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travailleur défavorisés (&lt; 70%)</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100%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transport maritime</a:t>
            </a: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69</a:t>
            </a:fld>
            <a:endParaRPr lang="fr-FR"/>
          </a:p>
        </p:txBody>
      </p:sp>
      <p:sp>
        <p:nvSpPr>
          <p:cNvPr id="2" name="Espace réservé de la date 1"/>
          <p:cNvSpPr>
            <a:spLocks noGrp="1"/>
          </p:cNvSpPr>
          <p:nvPr>
            <p:ph type="dt" sz="half" idx="10"/>
          </p:nvPr>
        </p:nvSpPr>
        <p:spPr/>
        <p:txBody>
          <a:bodyPr/>
          <a:lstStyle/>
          <a:p>
            <a:fld id="{ED35A30F-8CBF-F947-930E-F26CFA90B9B6}"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5" end="5"/>
                                            </p:txEl>
                                          </p:spTgt>
                                        </p:tgtEl>
                                        <p:attrNameLst>
                                          <p:attrName>style.visibility</p:attrName>
                                        </p:attrNameLst>
                                      </p:cBhvr>
                                      <p:to>
                                        <p:strVal val="visible"/>
                                      </p:to>
                                    </p:set>
                                    <p:anim calcmode="lin" valueType="num">
                                      <p:cBhvr additive="base">
                                        <p:cTn id="4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6" end="6"/>
                                            </p:txEl>
                                          </p:spTgt>
                                        </p:tgtEl>
                                        <p:attrNameLst>
                                          <p:attrName>style.visibility</p:attrName>
                                        </p:attrNameLst>
                                      </p:cBhvr>
                                      <p:to>
                                        <p:strVal val="visible"/>
                                      </p:to>
                                    </p:set>
                                    <p:anim calcmode="lin" valueType="num">
                                      <p:cBhvr additive="base">
                                        <p:cTn id="4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7" end="7"/>
                                            </p:txEl>
                                          </p:spTgt>
                                        </p:tgtEl>
                                        <p:attrNameLst>
                                          <p:attrName>style.visibility</p:attrName>
                                        </p:attrNameLst>
                                      </p:cBhvr>
                                      <p:to>
                                        <p:strVal val="visible"/>
                                      </p:to>
                                    </p:set>
                                    <p:anim calcmode="lin" valueType="num">
                                      <p:cBhvr additive="base">
                                        <p:cTn id="5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txEl>
                                              <p:pRg st="8" end="8"/>
                                            </p:txEl>
                                          </p:spTgt>
                                        </p:tgtEl>
                                        <p:attrNameLst>
                                          <p:attrName>style.visibility</p:attrName>
                                        </p:attrNameLst>
                                      </p:cBhvr>
                                      <p:to>
                                        <p:strVal val="visible"/>
                                      </p:to>
                                    </p:set>
                                    <p:anim calcmode="lin" valueType="num">
                                      <p:cBhvr additive="base">
                                        <p:cTn id="61"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txEl>
                                              <p:pRg st="9" end="9"/>
                                            </p:txEl>
                                          </p:spTgt>
                                        </p:tgtEl>
                                        <p:attrNameLst>
                                          <p:attrName>style.visibility</p:attrName>
                                        </p:attrNameLst>
                                      </p:cBhvr>
                                      <p:to>
                                        <p:strVal val="visible"/>
                                      </p:to>
                                    </p:set>
                                    <p:anim calcmode="lin" valueType="num">
                                      <p:cBhvr additive="base">
                                        <p:cTn id="67"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
                                            <p:txEl>
                                              <p:pRg st="10" end="10"/>
                                            </p:txEl>
                                          </p:spTgt>
                                        </p:tgtEl>
                                        <p:attrNameLst>
                                          <p:attrName>style.visibility</p:attrName>
                                        </p:attrNameLst>
                                      </p:cBhvr>
                                      <p:to>
                                        <p:strVal val="visible"/>
                                      </p:to>
                                    </p:set>
                                    <p:anim calcmode="lin" valueType="num">
                                      <p:cBhvr additive="base">
                                        <p:cTn id="73"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DE MINIMIS (2)</a:t>
            </a:r>
            <a:endParaRPr lang="fr-FR" sz="3600" b="1" dirty="0">
              <a:latin typeface="Arial" pitchFamily="34" charset="0"/>
              <a:cs typeface="Arial" pitchFamily="34" charset="0"/>
            </a:endParaRPr>
          </a:p>
        </p:txBody>
      </p:sp>
      <p:sp>
        <p:nvSpPr>
          <p:cNvPr id="4" name="Rectangle 3"/>
          <p:cNvSpPr txBox="1">
            <a:spLocks noChangeArrowheads="1"/>
          </p:cNvSpPr>
          <p:nvPr/>
        </p:nvSpPr>
        <p:spPr>
          <a:xfrm>
            <a:off x="214282" y="1285860"/>
            <a:ext cx="8929718" cy="4643470"/>
          </a:xfrm>
          <a:prstGeom prst="rect">
            <a:avLst/>
          </a:prstGeom>
        </p:spPr>
        <p:txBody>
          <a:bodyPr vert="horz" lIns="91440" tIns="45720" rIns="91440" bIns="45720" rtlCol="0">
            <a:normAutofit/>
          </a:bodyPr>
          <a:lstStyle/>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2600" b="1" i="0" u="sng" strike="noStrike" kern="1200" cap="none" spc="0" normalizeH="0" baseline="0" noProof="0" dirty="0" smtClean="0">
                <a:ln>
                  <a:noFill/>
                </a:ln>
                <a:solidFill>
                  <a:schemeClr val="tx2"/>
                </a:solidFill>
                <a:effectLst/>
                <a:uLnTx/>
                <a:uFillTx/>
                <a:latin typeface="+mn-lt"/>
                <a:ea typeface="+mn-ea"/>
                <a:cs typeface="+mn-cs"/>
              </a:rPr>
              <a:t>CHAMP</a:t>
            </a:r>
            <a:r>
              <a:rPr kumimoji="0" lang="fr-FR" sz="2600" b="1" i="0" u="sng" strike="noStrike" kern="1200" cap="none" spc="0" normalizeH="0" noProof="0" dirty="0" smtClean="0">
                <a:ln>
                  <a:noFill/>
                </a:ln>
                <a:solidFill>
                  <a:schemeClr val="tx2"/>
                </a:solidFill>
                <a:effectLst/>
                <a:uLnTx/>
                <a:uFillTx/>
                <a:latin typeface="+mn-lt"/>
                <a:ea typeface="+mn-ea"/>
                <a:cs typeface="+mn-cs"/>
              </a:rPr>
              <a:t> D’APPLICATION</a:t>
            </a:r>
            <a:endParaRPr kumimoji="0" lang="fr-FR" sz="2600" b="1" i="0" u="sng"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2600" b="1" i="0" strike="noStrike" kern="1200" cap="none" spc="0" normalizeH="0" baseline="0" noProof="0" dirty="0" smtClean="0">
                <a:ln>
                  <a:noFill/>
                </a:ln>
                <a:solidFill>
                  <a:schemeClr val="tx2"/>
                </a:solidFill>
                <a:effectLst/>
                <a:uLnTx/>
                <a:uFillTx/>
                <a:latin typeface="+mn-lt"/>
                <a:ea typeface="+mn-ea"/>
                <a:cs typeface="+mn-cs"/>
              </a:rPr>
              <a:t>TOUS SECTEURS ELIGIBLES sauf ceux exclus expressément</a:t>
            </a:r>
          </a:p>
          <a:p>
            <a:pPr marL="0" marR="0" lvl="0" indent="0"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fr-FR" sz="2000" b="0" i="0" u="none" strike="noStrike" kern="1200" cap="none" spc="0" normalizeH="0" baseline="0" noProof="0" dirty="0" smtClean="0">
                <a:ln>
                  <a:noFill/>
                </a:ln>
                <a:solidFill>
                  <a:srgbClr val="FF0000"/>
                </a:solidFill>
                <a:effectLst/>
                <a:uLnTx/>
                <a:uFillTx/>
                <a:latin typeface="+mn-lt"/>
                <a:ea typeface="+mn-ea"/>
                <a:cs typeface="+mn-cs"/>
              </a:rPr>
              <a:t>Les </a:t>
            </a:r>
            <a:r>
              <a:rPr kumimoji="0" lang="fr-FR" sz="2000" b="1" i="0" u="none" strike="noStrike" kern="1200" cap="none" spc="0" normalizeH="0" baseline="0" noProof="0" dirty="0" smtClean="0">
                <a:ln>
                  <a:noFill/>
                </a:ln>
                <a:solidFill>
                  <a:srgbClr val="FF0000"/>
                </a:solidFill>
                <a:effectLst/>
                <a:uLnTx/>
                <a:uFillTx/>
                <a:latin typeface="+mn-lt"/>
                <a:ea typeface="+mn-ea"/>
                <a:cs typeface="+mn-cs"/>
              </a:rPr>
              <a:t>IAA sont toujours éligibles;</a:t>
            </a:r>
            <a:r>
              <a:rPr kumimoji="0" lang="fr-FR" sz="2000" b="1" i="0" u="none" strike="noStrike" kern="1200" cap="none" spc="0" normalizeH="0" baseline="0" noProof="0" dirty="0" smtClean="0">
                <a:ln>
                  <a:noFill/>
                </a:ln>
                <a:solidFill>
                  <a:schemeClr val="tx2"/>
                </a:solidFill>
                <a:effectLst/>
                <a:uLnTx/>
                <a:uFillTx/>
                <a:latin typeface="+mn-lt"/>
                <a:ea typeface="+mn-ea"/>
                <a:cs typeface="+mn-cs"/>
              </a:rPr>
              <a:t> activités suivantes non considérées IAA:</a:t>
            </a:r>
          </a:p>
          <a:p>
            <a:pPr marL="457200" marR="0" lvl="1" indent="0"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fr-FR" sz="1600" b="1" i="0" u="none" strike="noStrike" kern="1200" cap="none" spc="0" normalizeH="0" baseline="0" noProof="0" dirty="0" smtClean="0">
                <a:ln>
                  <a:noFill/>
                </a:ln>
                <a:solidFill>
                  <a:schemeClr val="tx2"/>
                </a:solidFill>
                <a:effectLst/>
                <a:uLnTx/>
                <a:uFillTx/>
                <a:latin typeface="+mn-lt"/>
                <a:ea typeface="+mn-ea"/>
                <a:cs typeface="+mn-cs"/>
              </a:rPr>
              <a:t>la préparation de produits pour la première vente dans l’exploitation (ex: moissonnage, coupe et battage de céréales, emballage des œufs) et première vente à des revendeurs ou transformateurs</a:t>
            </a:r>
          </a:p>
          <a:p>
            <a:pPr marL="0" marR="0" lvl="0" indent="0"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fr-FR" sz="2000" b="0" i="0" u="none" strike="noStrike" kern="1200" cap="none" spc="0" normalizeH="0" baseline="0" noProof="0" dirty="0" smtClean="0">
                <a:ln>
                  <a:noFill/>
                </a:ln>
                <a:solidFill>
                  <a:schemeClr val="tx2"/>
                </a:solidFill>
                <a:effectLst/>
                <a:uLnTx/>
                <a:uFillTx/>
                <a:latin typeface="+mn-lt"/>
                <a:ea typeface="+mn-ea"/>
                <a:cs typeface="+mn-cs"/>
              </a:rPr>
              <a:t>Le </a:t>
            </a:r>
            <a:r>
              <a:rPr kumimoji="0" lang="fr-FR" sz="2000" b="1" i="0" u="none" strike="noStrike" kern="1200" cap="none" spc="0" normalizeH="0" baseline="0" noProof="0" dirty="0" smtClean="0">
                <a:ln>
                  <a:noFill/>
                </a:ln>
                <a:solidFill>
                  <a:schemeClr val="tx2"/>
                </a:solidFill>
                <a:effectLst/>
                <a:uLnTx/>
                <a:uFillTx/>
                <a:latin typeface="+mn-lt"/>
                <a:ea typeface="+mn-ea"/>
                <a:cs typeface="+mn-cs"/>
              </a:rPr>
              <a:t>transport ROUTIER également, mais à montant réduit </a:t>
            </a:r>
            <a:r>
              <a:rPr kumimoji="0" lang="fr-FR" sz="2000" b="1" i="0" u="none" strike="noStrike" kern="1200" cap="none" spc="0" normalizeH="0" baseline="0" noProof="0" dirty="0" smtClean="0">
                <a:ln>
                  <a:noFill/>
                </a:ln>
                <a:solidFill>
                  <a:srgbClr val="FF0000"/>
                </a:solidFill>
                <a:effectLst/>
                <a:uLnTx/>
                <a:uFillTx/>
                <a:latin typeface="+mn-lt"/>
                <a:ea typeface="+mn-ea"/>
                <a:cs typeface="+mn-cs"/>
              </a:rPr>
              <a:t>100 </a:t>
            </a:r>
            <a:r>
              <a:rPr kumimoji="0" lang="fr-FR" sz="2000" b="1" i="0" u="none" strike="noStrike" kern="1200" cap="none" spc="0" normalizeH="0" baseline="0" noProof="0" dirty="0" smtClean="0">
                <a:ln>
                  <a:noFill/>
                </a:ln>
                <a:solidFill>
                  <a:schemeClr val="tx2"/>
                </a:solidFill>
                <a:effectLst/>
                <a:uLnTx/>
                <a:uFillTx/>
                <a:latin typeface="+mn-lt"/>
                <a:ea typeface="+mn-ea"/>
                <a:cs typeface="+mn-cs"/>
              </a:rPr>
              <a:t>k€ au lieu de </a:t>
            </a:r>
            <a:r>
              <a:rPr kumimoji="0" lang="fr-FR" sz="2000" b="1" i="0" u="none" strike="noStrike" kern="1200" cap="none" spc="0" normalizeH="0" baseline="0" noProof="0" dirty="0" smtClean="0">
                <a:ln>
                  <a:noFill/>
                </a:ln>
                <a:solidFill>
                  <a:srgbClr val="FF0000"/>
                </a:solidFill>
                <a:effectLst/>
                <a:uLnTx/>
                <a:uFillTx/>
                <a:latin typeface="+mn-lt"/>
                <a:ea typeface="+mn-ea"/>
                <a:cs typeface="+mn-cs"/>
              </a:rPr>
              <a:t>200 </a:t>
            </a:r>
            <a:r>
              <a:rPr kumimoji="0" lang="fr-FR" sz="2000" b="1" i="0" u="none" strike="noStrike" kern="1200" cap="none" spc="0" normalizeH="0" baseline="0" noProof="0" dirty="0" smtClean="0">
                <a:ln>
                  <a:noFill/>
                </a:ln>
                <a:solidFill>
                  <a:schemeClr val="tx2"/>
                </a:solidFill>
                <a:effectLst/>
                <a:uLnTx/>
                <a:uFillTx/>
                <a:latin typeface="+mn-lt"/>
                <a:ea typeface="+mn-ea"/>
                <a:cs typeface="+mn-cs"/>
              </a:rPr>
              <a:t>k€; </a:t>
            </a:r>
          </a:p>
          <a:p>
            <a:pPr marL="0" marR="0" lvl="0" indent="0"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fr-FR" sz="2000" b="1" i="0" u="none" strike="noStrike" kern="1200" cap="none" spc="0" normalizeH="0" baseline="0" noProof="0" dirty="0" smtClean="0">
                <a:ln>
                  <a:noFill/>
                </a:ln>
                <a:solidFill>
                  <a:srgbClr val="FF0000"/>
                </a:solidFill>
                <a:effectLst/>
                <a:uLnTx/>
                <a:uFillTx/>
                <a:latin typeface="+mn-lt"/>
                <a:ea typeface="+mn-ea"/>
                <a:cs typeface="+mn-cs"/>
              </a:rPr>
              <a:t>le transport de passagers par route n’est pas soumis au montant réduit</a:t>
            </a: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2000" b="1" i="0" u="none" strike="noStrike" kern="1200" cap="none" spc="0" normalizeH="0" baseline="0" noProof="0" dirty="0" smtClean="0">
                <a:ln>
                  <a:noFill/>
                </a:ln>
                <a:solidFill>
                  <a:srgbClr val="FF0000"/>
                </a:solidFill>
                <a:effectLst/>
                <a:uLnTx/>
                <a:uFillTx/>
                <a:latin typeface="+mn-lt"/>
                <a:ea typeface="+mn-ea"/>
                <a:cs typeface="+mn-cs"/>
              </a:rPr>
              <a:t>	</a:t>
            </a:r>
            <a:r>
              <a:rPr kumimoji="0" lang="fr-FR" sz="2000" b="0" i="0" u="none" strike="noStrike" kern="1200" cap="none" spc="0" normalizeH="0" baseline="0" noProof="0" dirty="0" smtClean="0">
                <a:ln>
                  <a:noFill/>
                </a:ln>
                <a:solidFill>
                  <a:srgbClr val="FF0000"/>
                </a:solidFill>
                <a:effectLst/>
                <a:uLnTx/>
                <a:uFillTx/>
                <a:latin typeface="+mn-lt"/>
                <a:ea typeface="+mn-ea"/>
                <a:cs typeface="+mn-cs"/>
              </a:rPr>
              <a:t>(compte tenu de l’évolution du secteur)</a:t>
            </a:r>
          </a:p>
          <a:p>
            <a:pPr marL="1828800" marR="0" lvl="4" indent="0" defTabSz="914400" rtl="0" eaLnBrk="1" fontAlgn="auto" latinLnBrk="0" hangingPunct="1">
              <a:lnSpc>
                <a:spcPct val="80000"/>
              </a:lnSpc>
              <a:spcBef>
                <a:spcPct val="20000"/>
              </a:spcBef>
              <a:spcAft>
                <a:spcPts val="0"/>
              </a:spcAft>
              <a:buClrTx/>
              <a:buSzTx/>
              <a:buFont typeface="Arial" pitchFamily="34" charset="0"/>
              <a:buChar char="»"/>
              <a:tabLst/>
              <a:defRPr/>
            </a:pPr>
            <a:endParaRPr kumimoji="0" lang="fr-FR" sz="14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2600" b="1" i="0" u="sng" strike="noStrike" kern="1200" cap="none" spc="0" normalizeH="0" baseline="0" noProof="0" dirty="0" smtClean="0">
                <a:ln>
                  <a:noFill/>
                </a:ln>
                <a:solidFill>
                  <a:schemeClr val="tx2"/>
                </a:solidFill>
                <a:effectLst/>
                <a:uLnTx/>
                <a:uFillTx/>
                <a:latin typeface="+mn-lt"/>
                <a:ea typeface="+mn-ea"/>
                <a:cs typeface="+mn-cs"/>
              </a:rPr>
              <a:t>EXCLUSIONS</a:t>
            </a:r>
            <a:r>
              <a:rPr kumimoji="0" lang="fr-FR" sz="2600" b="0" i="0" u="sng" strike="noStrike" kern="1200" cap="none" spc="0" normalizeH="0" baseline="0" noProof="0" dirty="0" smtClean="0">
                <a:ln>
                  <a:noFill/>
                </a:ln>
                <a:solidFill>
                  <a:schemeClr val="tx2"/>
                </a:solidFill>
                <a:effectLst/>
                <a:uLnTx/>
                <a:uFillTx/>
                <a:latin typeface="+mn-lt"/>
                <a:ea typeface="+mn-ea"/>
                <a:cs typeface="+mn-cs"/>
              </a:rPr>
              <a:t>:</a:t>
            </a:r>
          </a:p>
          <a:p>
            <a:pPr marL="0" marR="0" lvl="0" indent="0"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fr-FR" sz="2200" b="0" i="0" u="none" strike="noStrike" kern="1200" cap="none" spc="0" normalizeH="0" baseline="0" noProof="0" dirty="0" smtClean="0">
                <a:ln>
                  <a:noFill/>
                </a:ln>
                <a:solidFill>
                  <a:schemeClr val="tx2"/>
                </a:solidFill>
                <a:effectLst/>
                <a:uLnTx/>
                <a:uFillTx/>
                <a:latin typeface="+mn-lt"/>
                <a:ea typeface="+mn-ea"/>
                <a:cs typeface="+mn-cs"/>
              </a:rPr>
              <a:t> pas de financement de </a:t>
            </a:r>
            <a:r>
              <a:rPr kumimoji="0" lang="fr-FR" sz="2200" b="1" i="0" u="none" strike="noStrike" kern="1200" cap="none" spc="0" normalizeH="0" baseline="0" noProof="0" dirty="0" smtClean="0">
                <a:ln>
                  <a:noFill/>
                </a:ln>
                <a:solidFill>
                  <a:schemeClr val="tx2"/>
                </a:solidFill>
                <a:effectLst/>
                <a:uLnTx/>
                <a:uFillTx/>
                <a:latin typeface="+mn-lt"/>
                <a:ea typeface="+mn-ea"/>
                <a:cs typeface="+mn-cs"/>
              </a:rPr>
              <a:t>véhicule</a:t>
            </a:r>
            <a:r>
              <a:rPr kumimoji="0" lang="fr-FR" sz="2200" b="0" i="0" u="none" strike="noStrike" kern="1200" cap="none" spc="0" normalizeH="0" baseline="0" noProof="0" dirty="0" smtClean="0">
                <a:ln>
                  <a:noFill/>
                </a:ln>
                <a:solidFill>
                  <a:schemeClr val="tx2"/>
                </a:solidFill>
                <a:effectLst/>
                <a:uLnTx/>
                <a:uFillTx/>
                <a:latin typeface="+mn-lt"/>
                <a:ea typeface="+mn-ea"/>
                <a:cs typeface="+mn-cs"/>
              </a:rPr>
              <a:t> de transport routier de marchandises;</a:t>
            </a:r>
          </a:p>
          <a:p>
            <a:pPr marL="0" marR="0" lvl="0" indent="0"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fr-FR" sz="22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2200" b="0" i="0" u="none" strike="noStrike" kern="1200" cap="none" spc="0" normalizeH="0" baseline="0" noProof="0" dirty="0" smtClean="0">
                <a:ln>
                  <a:noFill/>
                </a:ln>
                <a:solidFill>
                  <a:srgbClr val="00B050"/>
                </a:solidFill>
                <a:effectLst/>
                <a:uLnTx/>
                <a:uFillTx/>
                <a:latin typeface="+mn-lt"/>
                <a:ea typeface="+mn-ea"/>
                <a:cs typeface="+mn-cs"/>
              </a:rPr>
              <a:t>Activités liées aux produits </a:t>
            </a:r>
            <a:r>
              <a:rPr kumimoji="0" lang="fr-FR" sz="2200" b="1" i="0" u="none" strike="noStrike" kern="1200" cap="none" spc="0" normalizeH="0" baseline="0" noProof="0" dirty="0" smtClean="0">
                <a:ln>
                  <a:noFill/>
                </a:ln>
                <a:solidFill>
                  <a:srgbClr val="00B050"/>
                </a:solidFill>
                <a:effectLst/>
                <a:uLnTx/>
                <a:uFillTx/>
                <a:latin typeface="+mn-lt"/>
                <a:ea typeface="+mn-ea"/>
                <a:cs typeface="+mn-cs"/>
              </a:rPr>
              <a:t>pêche et l'aquaculture</a:t>
            </a:r>
            <a:r>
              <a:rPr kumimoji="0" lang="fr-FR" sz="2200" b="0" i="0" u="none" strike="noStrike" kern="1200" cap="none" spc="0" normalizeH="0" baseline="0" noProof="0" dirty="0" smtClean="0">
                <a:ln>
                  <a:noFill/>
                </a:ln>
                <a:solidFill>
                  <a:srgbClr val="00B050"/>
                </a:solidFill>
                <a:effectLst/>
                <a:uLnTx/>
                <a:uFillTx/>
                <a:latin typeface="+mn-lt"/>
                <a:ea typeface="+mn-ea"/>
                <a:cs typeface="+mn-cs"/>
              </a:rPr>
              <a:t> </a:t>
            </a:r>
            <a:r>
              <a:rPr kumimoji="0" lang="fr-FR" sz="2200" b="0" i="0" u="none" strike="noStrike" kern="1200" cap="none" spc="0" normalizeH="0" baseline="0" noProof="0" dirty="0" err="1" smtClean="0">
                <a:ln>
                  <a:noFill/>
                </a:ln>
                <a:solidFill>
                  <a:srgbClr val="00B050"/>
                </a:solidFill>
                <a:effectLst/>
                <a:uLnTx/>
                <a:uFillTx/>
                <a:latin typeface="+mn-lt"/>
                <a:ea typeface="+mn-ea"/>
                <a:cs typeface="+mn-cs"/>
              </a:rPr>
              <a:t>Rgt</a:t>
            </a:r>
            <a:r>
              <a:rPr kumimoji="0" lang="fr-FR" sz="2200" b="0" i="0" u="none" strike="noStrike" kern="1200" cap="none" spc="0" normalizeH="0" baseline="0" noProof="0" dirty="0" smtClean="0">
                <a:ln>
                  <a:noFill/>
                </a:ln>
                <a:solidFill>
                  <a:srgbClr val="00B050"/>
                </a:solidFill>
                <a:effectLst/>
                <a:uLnTx/>
                <a:uFillTx/>
                <a:latin typeface="+mn-lt"/>
                <a:ea typeface="+mn-ea"/>
                <a:cs typeface="+mn-cs"/>
              </a:rPr>
              <a:t> 104/2007;</a:t>
            </a:r>
          </a:p>
          <a:p>
            <a:pPr lvl="0">
              <a:lnSpc>
                <a:spcPct val="80000"/>
              </a:lnSpc>
              <a:spcBef>
                <a:spcPct val="20000"/>
              </a:spcBef>
              <a:buFont typeface="Arial" pitchFamily="34" charset="0"/>
              <a:buChar char="•"/>
              <a:defRPr/>
            </a:pPr>
            <a:r>
              <a:rPr lang="fr-FR" sz="2200" dirty="0" smtClean="0">
                <a:solidFill>
                  <a:srgbClr val="00B050"/>
                </a:solidFill>
              </a:rPr>
              <a:t> Activités de </a:t>
            </a:r>
            <a:r>
              <a:rPr lang="fr-FR" sz="2200" b="1" dirty="0" smtClean="0">
                <a:solidFill>
                  <a:srgbClr val="00B050"/>
                </a:solidFill>
              </a:rPr>
              <a:t>production primaire des produits agricoles</a:t>
            </a:r>
            <a:r>
              <a:rPr lang="fr-FR" sz="2200" dirty="0" smtClean="0">
                <a:solidFill>
                  <a:srgbClr val="00B050"/>
                </a:solidFill>
              </a:rPr>
              <a:t> (annexe I)</a:t>
            </a:r>
            <a:r>
              <a:rPr lang="fr-FR" sz="2200" dirty="0" smtClean="0">
                <a:solidFill>
                  <a:schemeClr val="tx2"/>
                </a:solidFill>
              </a:rPr>
              <a:t> </a:t>
            </a:r>
          </a:p>
          <a:p>
            <a:pPr lvl="0">
              <a:lnSpc>
                <a:spcPct val="80000"/>
              </a:lnSpc>
              <a:spcBef>
                <a:spcPct val="20000"/>
              </a:spcBef>
              <a:buFont typeface="Arial" pitchFamily="34" charset="0"/>
              <a:buChar char="•"/>
              <a:defRPr/>
            </a:pPr>
            <a:r>
              <a:rPr lang="fr-FR" sz="2200" b="1" i="1" dirty="0" smtClean="0">
                <a:solidFill>
                  <a:schemeClr val="tx2"/>
                </a:solidFill>
              </a:rPr>
              <a:t> </a:t>
            </a:r>
            <a:r>
              <a:rPr lang="fr-FR" sz="2000" b="1" i="1" dirty="0" smtClean="0">
                <a:solidFill>
                  <a:srgbClr val="FF0000"/>
                </a:solidFill>
              </a:rPr>
              <a:t>Mais possibilité d’aider un producteur pour une activité non agricole au sens UE</a:t>
            </a: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7</a:t>
            </a:fld>
            <a:endParaRPr lang="fr-FR"/>
          </a:p>
        </p:txBody>
      </p:sp>
      <p:sp>
        <p:nvSpPr>
          <p:cNvPr id="2" name="Espace réservé de la date 1"/>
          <p:cNvSpPr>
            <a:spLocks noGrp="1"/>
          </p:cNvSpPr>
          <p:nvPr>
            <p:ph type="dt" sz="half" idx="10"/>
          </p:nvPr>
        </p:nvSpPr>
        <p:spPr/>
        <p:txBody>
          <a:bodyPr/>
          <a:lstStyle/>
          <a:p>
            <a:fld id="{86B068CD-4281-2B48-827D-AC6A859DC686}" type="datetime1">
              <a:rPr lang="fr-FR" smtClean="0"/>
              <a:t>18/11/2016</a:t>
            </a:fld>
            <a:endParaRPr lang="fr-FR"/>
          </a:p>
        </p:txBody>
      </p:sp>
      <p:pic>
        <p:nvPicPr>
          <p:cNvPr id="8" name="Image 7"/>
          <p:cNvPicPr>
            <a:picLocks noChangeAspect="1"/>
          </p:cNvPicPr>
          <p:nvPr/>
        </p:nvPicPr>
        <p:blipFill>
          <a:blip r:embed="rId2"/>
          <a:stretch>
            <a:fillRect/>
          </a:stretch>
        </p:blipFill>
        <p:spPr>
          <a:xfrm>
            <a:off x="3388877" y="71803"/>
            <a:ext cx="5755123" cy="402371"/>
          </a:xfrm>
          <a:prstGeom prst="rect">
            <a:avLst/>
          </a:prstGeom>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 calcmode="lin" valueType="num">
                                      <p:cBhvr additive="base">
                                        <p:cTn id="23" dur="50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anim calcmode="lin" valueType="num">
                                      <p:cBhvr additive="base">
                                        <p:cTn id="29" dur="500" fill="hold"/>
                                        <p:tgtEl>
                                          <p:spTgt spid="4">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 calcmode="lin" valueType="num">
                                      <p:cBhvr additive="base">
                                        <p:cTn id="35" dur="500" fill="hold"/>
                                        <p:tgtEl>
                                          <p:spTgt spid="4">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4">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4">
                                            <p:txEl>
                                              <p:pRg st="6" end="6"/>
                                            </p:txEl>
                                          </p:spTgt>
                                        </p:tgtEl>
                                        <p:attrNameLst>
                                          <p:attrName>style.visibility</p:attrName>
                                        </p:attrNameLst>
                                      </p:cBhvr>
                                      <p:to>
                                        <p:strVal val="visible"/>
                                      </p:to>
                                    </p:set>
                                    <p:anim calcmode="lin" valueType="num">
                                      <p:cBhvr additive="base">
                                        <p:cTn id="41" dur="500" fill="hold"/>
                                        <p:tgtEl>
                                          <p:spTgt spid="4">
                                            <p:txEl>
                                              <p:pRg st="6" end="6"/>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4">
                                            <p:txEl>
                                              <p:pRg st="8" end="8"/>
                                            </p:txEl>
                                          </p:spTgt>
                                        </p:tgtEl>
                                        <p:attrNameLst>
                                          <p:attrName>style.visibility</p:attrName>
                                        </p:attrNameLst>
                                      </p:cBhvr>
                                      <p:to>
                                        <p:strVal val="visible"/>
                                      </p:to>
                                    </p:set>
                                    <p:anim calcmode="lin" valueType="num">
                                      <p:cBhvr additive="base">
                                        <p:cTn id="47" dur="500" fill="hold"/>
                                        <p:tgtEl>
                                          <p:spTgt spid="4">
                                            <p:txEl>
                                              <p:pRg st="8" end="8"/>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4">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4">
                                            <p:txEl>
                                              <p:pRg st="9" end="9"/>
                                            </p:txEl>
                                          </p:spTgt>
                                        </p:tgtEl>
                                        <p:attrNameLst>
                                          <p:attrName>style.visibility</p:attrName>
                                        </p:attrNameLst>
                                      </p:cBhvr>
                                      <p:to>
                                        <p:strVal val="visible"/>
                                      </p:to>
                                    </p:set>
                                    <p:anim calcmode="lin" valueType="num">
                                      <p:cBhvr additive="base">
                                        <p:cTn id="53" dur="500" fill="hold"/>
                                        <p:tgtEl>
                                          <p:spTgt spid="4">
                                            <p:txEl>
                                              <p:pRg st="9" end="9"/>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4">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grpId="0" nodeType="clickEffect">
                                  <p:stCondLst>
                                    <p:cond delay="0"/>
                                  </p:stCondLst>
                                  <p:childTnLst>
                                    <p:set>
                                      <p:cBhvr>
                                        <p:cTn id="58" dur="1" fill="hold">
                                          <p:stCondLst>
                                            <p:cond delay="0"/>
                                          </p:stCondLst>
                                        </p:cTn>
                                        <p:tgtEl>
                                          <p:spTgt spid="4">
                                            <p:txEl>
                                              <p:pRg st="10" end="10"/>
                                            </p:txEl>
                                          </p:spTgt>
                                        </p:tgtEl>
                                        <p:attrNameLst>
                                          <p:attrName>style.visibility</p:attrName>
                                        </p:attrNameLst>
                                      </p:cBhvr>
                                      <p:to>
                                        <p:strVal val="visible"/>
                                      </p:to>
                                    </p:set>
                                    <p:anim calcmode="lin" valueType="num">
                                      <p:cBhvr additive="base">
                                        <p:cTn id="59" dur="500" fill="hold"/>
                                        <p:tgtEl>
                                          <p:spTgt spid="4">
                                            <p:txEl>
                                              <p:pRg st="10" end="10"/>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4">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grpId="0" nodeType="clickEffect">
                                  <p:stCondLst>
                                    <p:cond delay="0"/>
                                  </p:stCondLst>
                                  <p:childTnLst>
                                    <p:set>
                                      <p:cBhvr>
                                        <p:cTn id="64" dur="1" fill="hold">
                                          <p:stCondLst>
                                            <p:cond delay="0"/>
                                          </p:stCondLst>
                                        </p:cTn>
                                        <p:tgtEl>
                                          <p:spTgt spid="4">
                                            <p:txEl>
                                              <p:pRg st="11" end="11"/>
                                            </p:txEl>
                                          </p:spTgt>
                                        </p:tgtEl>
                                        <p:attrNameLst>
                                          <p:attrName>style.visibility</p:attrName>
                                        </p:attrNameLst>
                                      </p:cBhvr>
                                      <p:to>
                                        <p:strVal val="visible"/>
                                      </p:to>
                                    </p:set>
                                    <p:anim calcmode="lin" valueType="num">
                                      <p:cBhvr additive="base">
                                        <p:cTn id="65" dur="500" fill="hold"/>
                                        <p:tgtEl>
                                          <p:spTgt spid="4">
                                            <p:txEl>
                                              <p:pRg st="11" end="11"/>
                                            </p:tx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4">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grpId="0" nodeType="clickEffect">
                                  <p:stCondLst>
                                    <p:cond delay="0"/>
                                  </p:stCondLst>
                                  <p:childTnLst>
                                    <p:set>
                                      <p:cBhvr>
                                        <p:cTn id="70" dur="1" fill="hold">
                                          <p:stCondLst>
                                            <p:cond delay="0"/>
                                          </p:stCondLst>
                                        </p:cTn>
                                        <p:tgtEl>
                                          <p:spTgt spid="4">
                                            <p:txEl>
                                              <p:pRg st="12" end="12"/>
                                            </p:txEl>
                                          </p:spTgt>
                                        </p:tgtEl>
                                        <p:attrNameLst>
                                          <p:attrName>style.visibility</p:attrName>
                                        </p:attrNameLst>
                                      </p:cBhvr>
                                      <p:to>
                                        <p:strVal val="visible"/>
                                      </p:to>
                                    </p:set>
                                    <p:anim calcmode="lin" valueType="num">
                                      <p:cBhvr additive="base">
                                        <p:cTn id="71" dur="500" fill="hold"/>
                                        <p:tgtEl>
                                          <p:spTgt spid="4">
                                            <p:txEl>
                                              <p:pRg st="12" end="12"/>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4">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85786" y="1643050"/>
            <a:ext cx="7772400" cy="1362075"/>
          </a:xfrm>
        </p:spPr>
        <p:txBody>
          <a:bodyPr>
            <a:normAutofit fontScale="90000"/>
          </a:bodyPr>
          <a:lstStyle/>
          <a:p>
            <a:pPr algn="ctr"/>
            <a:r>
              <a:rPr lang="fr-FR" dirty="0" smtClean="0"/>
              <a:t>7) AIDES A L’EMBAUCHE DE TRAVAILLEURS DEFAVORISES ET HANDICAPES</a:t>
            </a:r>
            <a:br>
              <a:rPr lang="fr-FR" dirty="0" smtClean="0"/>
            </a:br>
            <a:r>
              <a:rPr lang="fr-FR" sz="2200" dirty="0" smtClean="0"/>
              <a:t>FSE FEDER FEADER FEAMP</a:t>
            </a:r>
            <a:endParaRPr lang="fr-FR" dirty="0"/>
          </a:p>
        </p:txBody>
      </p:sp>
      <p:pic>
        <p:nvPicPr>
          <p:cNvPr id="3" name="Image 2" descr="logo-handicap-2 (1).jpg"/>
          <p:cNvPicPr>
            <a:picLocks noChangeAspect="1"/>
          </p:cNvPicPr>
          <p:nvPr/>
        </p:nvPicPr>
        <p:blipFill>
          <a:blip r:embed="rId2" cstate="print"/>
          <a:stretch>
            <a:fillRect/>
          </a:stretch>
        </p:blipFill>
        <p:spPr>
          <a:xfrm>
            <a:off x="3786182" y="3857628"/>
            <a:ext cx="1785950" cy="1785950"/>
          </a:xfrm>
          <a:prstGeom prst="rect">
            <a:avLst/>
          </a:prstGeom>
        </p:spPr>
      </p:pic>
      <p:sp>
        <p:nvSpPr>
          <p:cNvPr id="4" name="Espace réservé du pied de page 3"/>
          <p:cNvSpPr>
            <a:spLocks noGrp="1"/>
          </p:cNvSpPr>
          <p:nvPr>
            <p:ph type="ftr" sz="quarter" idx="11"/>
          </p:nvPr>
        </p:nvSpPr>
        <p:spPr/>
        <p:txBody>
          <a:bodyPr/>
          <a:lstStyle/>
          <a:p>
            <a:r>
              <a:rPr lang="fr-FR" smtClean="0"/>
              <a:t>JP Bove www.fcae.eu</a:t>
            </a:r>
            <a:endParaRPr lang="fr-FR"/>
          </a:p>
        </p:txBody>
      </p:sp>
      <p:sp>
        <p:nvSpPr>
          <p:cNvPr id="5" name="Espace réservé du numéro de diapositive 4"/>
          <p:cNvSpPr>
            <a:spLocks noGrp="1"/>
          </p:cNvSpPr>
          <p:nvPr>
            <p:ph type="sldNum" sz="quarter" idx="12"/>
          </p:nvPr>
        </p:nvSpPr>
        <p:spPr/>
        <p:txBody>
          <a:bodyPr/>
          <a:lstStyle/>
          <a:p>
            <a:fld id="{2B825D18-8F47-4676-AC87-C8BC662B5306}" type="slidenum">
              <a:rPr lang="fr-FR" smtClean="0"/>
              <a:pPr/>
              <a:t>70</a:t>
            </a:fld>
            <a:endParaRPr lang="fr-FR"/>
          </a:p>
        </p:txBody>
      </p:sp>
      <p:sp>
        <p:nvSpPr>
          <p:cNvPr id="6" name="Espace réservé de la date 5"/>
          <p:cNvSpPr>
            <a:spLocks noGrp="1"/>
          </p:cNvSpPr>
          <p:nvPr>
            <p:ph type="dt" sz="half" idx="10"/>
          </p:nvPr>
        </p:nvSpPr>
        <p:spPr/>
        <p:txBody>
          <a:bodyPr/>
          <a:lstStyle/>
          <a:p>
            <a:fld id="{9C613EA0-E4A0-1F41-856C-94BADCFD77C6}" type="datetime1">
              <a:rPr lang="fr-FR" smtClean="0"/>
              <a:t>18/11/2016</a:t>
            </a:fld>
            <a:endParaRPr lang="fr-F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179512" y="764704"/>
            <a:ext cx="8964488"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AIDE A L’EMBAUCHE DE TRAVAILLEURS DEFAVORISES </a:t>
            </a:r>
            <a:endParaRPr lang="fr-FR" sz="3600" b="1" dirty="0">
              <a:latin typeface="Arial" pitchFamily="34" charset="0"/>
              <a:cs typeface="Arial" pitchFamily="34" charset="0"/>
            </a:endParaRPr>
          </a:p>
        </p:txBody>
      </p:sp>
      <p:sp>
        <p:nvSpPr>
          <p:cNvPr id="5" name="Rectangle à coins arrondis 4"/>
          <p:cNvSpPr/>
          <p:nvPr/>
        </p:nvSpPr>
        <p:spPr>
          <a:xfrm>
            <a:off x="285720" y="1214422"/>
            <a:ext cx="8286808" cy="28575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4" name="Espace réservé du contenu 2"/>
          <p:cNvSpPr txBox="1">
            <a:spLocks/>
          </p:cNvSpPr>
          <p:nvPr/>
        </p:nvSpPr>
        <p:spPr>
          <a:xfrm>
            <a:off x="0" y="1214422"/>
            <a:ext cx="9286875" cy="4929222"/>
          </a:xfrm>
          <a:prstGeom prst="rect">
            <a:avLst/>
          </a:prstGeom>
        </p:spPr>
        <p:txBody>
          <a:bodyPr vert="horz" lIns="91440" tIns="45720" rIns="91440" bIns="45720" rtlCol="0">
            <a:normAutofit fontScale="47500" lnSpcReduction="20000"/>
          </a:bodyPr>
          <a:lstStyle/>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4400" b="1" i="0" u="none" strike="noStrike" kern="1200" cap="none" spc="0" normalizeH="0" baseline="0" noProof="0" dirty="0" smtClean="0">
                <a:ln>
                  <a:noFill/>
                </a:ln>
                <a:solidFill>
                  <a:srgbClr val="FF0000"/>
                </a:solidFill>
                <a:effectLst/>
                <a:uLnTx/>
                <a:uFillTx/>
                <a:latin typeface="+mn-lt"/>
                <a:ea typeface="+mn-ea"/>
                <a:cs typeface="+mn-cs"/>
              </a:rPr>
              <a:t>régime d’aide cadre exempté « Emploi » n°</a:t>
            </a:r>
            <a:r>
              <a:rPr kumimoji="0" lang="fr-FR" sz="4400" b="1" i="1" u="none" strike="noStrike" kern="1200" cap="none" spc="0" normalizeH="0" baseline="0" noProof="0" dirty="0" smtClean="0">
                <a:ln>
                  <a:noFill/>
                </a:ln>
                <a:solidFill>
                  <a:srgbClr val="FF0000"/>
                </a:solidFill>
                <a:effectLst/>
                <a:uLnTx/>
                <a:uFillTx/>
                <a:latin typeface="+mn-lt"/>
                <a:ea typeface="+mn-ea"/>
                <a:cs typeface="+mn-cs"/>
              </a:rPr>
              <a:t>SA.40208</a:t>
            </a:r>
            <a:endParaRPr kumimoji="0" lang="fr-FR" sz="2900" b="1" i="0" u="none" strike="noStrike" kern="1200" cap="none" spc="0" normalizeH="0" baseline="0" noProof="0" dirty="0" smtClean="0">
              <a:ln>
                <a:noFill/>
              </a:ln>
              <a:solidFill>
                <a:srgbClr val="FF0000"/>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Définition des Travailleurs défavorisés: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PAS DE REGLE D’INCITATIVITE</a:t>
            </a:r>
            <a:endParaRPr kumimoji="0" lang="fr-FR" sz="3200" b="1" i="0" u="sng"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Pas d’activité régulière rémunérée pendant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6 mois</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Jeunes entre 15 et 24 ans</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Pas atteint le niveau du second cycle d’enseignement secondaire</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ni qualification CITE 3 </a:t>
            </a:r>
            <a:r>
              <a:rPr kumimoji="0" lang="fr-FR" sz="2000" b="0" i="0" u="none" strike="noStrike" kern="1200" cap="none" spc="0" normalizeH="0" baseline="0" noProof="0" dirty="0" smtClean="0">
                <a:ln>
                  <a:noFill/>
                </a:ln>
                <a:solidFill>
                  <a:schemeClr val="tx2"/>
                </a:solidFill>
                <a:effectLst/>
                <a:uLnTx/>
                <a:uFillTx/>
                <a:latin typeface="+mn-lt"/>
                <a:ea typeface="+mn-ea"/>
                <a:cs typeface="+mn-cs"/>
              </a:rPr>
              <a:t>(qualification international de Type de l’éducation de L’UNESCO)</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Niveau CITE 3 = BTS IUT – </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Plus de 50 ans</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Personne vivant seule ayant une ou plusieurs personne à charge</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Travaillant dans un secteur subissant un déséquilibre de l’emploi H/F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de 25%</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Membre d’une minorité ethnique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en besoin de formation linguistique, professionnelle, sans expérience pour avoir un emploi</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Définition de travailleur handicapé:</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Reconnu travailleur handicapé par la législation nationale</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Ayant un handicap physique ou mental qui l’empêche d’accéder au marché du travail</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Définition Travailleurs gravement défavorisés</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Pas d’activité pendant 24 mois, jeunes chômeurs ou minorité  ethnique ayant + de 12 mois de chômage</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Ou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travailleur défavorisé sans travail depuis 12 mois</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1100" b="1"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COUTS </a:t>
            </a:r>
            <a:r>
              <a:rPr kumimoji="0" lang="fr-FR" sz="3200" b="1" i="0" u="sng"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Coût salariaux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12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mois ou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24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mois (Pour</a:t>
            </a:r>
            <a:r>
              <a:rPr kumimoji="0" lang="fr-FR" sz="3200" b="1" i="0" u="none" strike="noStrike" kern="1200" cap="none" spc="0" normalizeH="0" noProof="0" dirty="0" smtClean="0">
                <a:ln>
                  <a:noFill/>
                </a:ln>
                <a:solidFill>
                  <a:schemeClr val="tx2"/>
                </a:solidFill>
                <a:effectLst/>
                <a:uLnTx/>
                <a:uFillTx/>
                <a:latin typeface="+mn-lt"/>
                <a:ea typeface="+mn-ea"/>
                <a:cs typeface="+mn-cs"/>
              </a:rPr>
              <a:t> embauche de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travailleurs gravement défavorisés)</a:t>
            </a:r>
          </a:p>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Pas d’obligation de création nette d’emploi à l’embauche si départ naturel</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rgbClr val="FF0000"/>
                </a:solidFill>
                <a:effectLst/>
                <a:uLnTx/>
                <a:uFillTx/>
                <a:latin typeface="+mn-lt"/>
                <a:ea typeface="+mn-ea"/>
                <a:cs typeface="+mn-cs"/>
              </a:rPr>
              <a:t> Taux d’aide 50%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défavorisés (suppression taux travailleurs gravement défavorisés)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75%</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handicapés</a:t>
            </a:r>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71</a:t>
            </a:fld>
            <a:endParaRPr lang="fr-FR"/>
          </a:p>
        </p:txBody>
      </p:sp>
      <p:sp>
        <p:nvSpPr>
          <p:cNvPr id="2" name="Espace réservé de la date 1"/>
          <p:cNvSpPr>
            <a:spLocks noGrp="1"/>
          </p:cNvSpPr>
          <p:nvPr>
            <p:ph type="dt" sz="half" idx="10"/>
          </p:nvPr>
        </p:nvSpPr>
        <p:spPr/>
        <p:txBody>
          <a:bodyPr/>
          <a:lstStyle/>
          <a:p>
            <a:fld id="{B341916E-089B-2E42-A894-B8C9EDFD246D}"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8" end="8"/>
                                            </p:txEl>
                                          </p:spTgt>
                                        </p:tgtEl>
                                        <p:attrNameLst>
                                          <p:attrName>style.visibility</p:attrName>
                                        </p:attrNameLst>
                                      </p:cBhvr>
                                      <p:to>
                                        <p:strVal val="visible"/>
                                      </p:to>
                                    </p:set>
                                    <p:anim calcmode="lin" valueType="num">
                                      <p:cBhvr additive="base">
                                        <p:cTn id="5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txEl>
                                              <p:pRg st="9" end="9"/>
                                            </p:txEl>
                                          </p:spTgt>
                                        </p:tgtEl>
                                        <p:attrNameLst>
                                          <p:attrName>style.visibility</p:attrName>
                                        </p:attrNameLst>
                                      </p:cBhvr>
                                      <p:to>
                                        <p:strVal val="visible"/>
                                      </p:to>
                                    </p:set>
                                    <p:anim calcmode="lin" valueType="num">
                                      <p:cBhvr additive="base">
                                        <p:cTn id="61"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txEl>
                                              <p:pRg st="10" end="10"/>
                                            </p:txEl>
                                          </p:spTgt>
                                        </p:tgtEl>
                                        <p:attrNameLst>
                                          <p:attrName>style.visibility</p:attrName>
                                        </p:attrNameLst>
                                      </p:cBhvr>
                                      <p:to>
                                        <p:strVal val="visible"/>
                                      </p:to>
                                    </p:set>
                                    <p:anim calcmode="lin" valueType="num">
                                      <p:cBhvr additive="base">
                                        <p:cTn id="67"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
                                            <p:txEl>
                                              <p:pRg st="11" end="11"/>
                                            </p:txEl>
                                          </p:spTgt>
                                        </p:tgtEl>
                                        <p:attrNameLst>
                                          <p:attrName>style.visibility</p:attrName>
                                        </p:attrNameLst>
                                      </p:cBhvr>
                                      <p:to>
                                        <p:strVal val="visible"/>
                                      </p:to>
                                    </p:set>
                                    <p:anim calcmode="lin" valueType="num">
                                      <p:cBhvr additive="base">
                                        <p:cTn id="73"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4">
                                            <p:txEl>
                                              <p:pRg st="12" end="12"/>
                                            </p:txEl>
                                          </p:spTgt>
                                        </p:tgtEl>
                                        <p:attrNameLst>
                                          <p:attrName>style.visibility</p:attrName>
                                        </p:attrNameLst>
                                      </p:cBhvr>
                                      <p:to>
                                        <p:strVal val="visible"/>
                                      </p:to>
                                    </p:set>
                                    <p:anim calcmode="lin" valueType="num">
                                      <p:cBhvr additive="base">
                                        <p:cTn id="79"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4">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4">
                                            <p:txEl>
                                              <p:pRg st="13" end="13"/>
                                            </p:txEl>
                                          </p:spTgt>
                                        </p:tgtEl>
                                        <p:attrNameLst>
                                          <p:attrName>style.visibility</p:attrName>
                                        </p:attrNameLst>
                                      </p:cBhvr>
                                      <p:to>
                                        <p:strVal val="visible"/>
                                      </p:to>
                                    </p:set>
                                    <p:anim calcmode="lin" valueType="num">
                                      <p:cBhvr additive="base">
                                        <p:cTn id="85" dur="500" fill="hold"/>
                                        <p:tgtEl>
                                          <p:spTgt spid="4">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4">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4">
                                            <p:txEl>
                                              <p:pRg st="14" end="14"/>
                                            </p:txEl>
                                          </p:spTgt>
                                        </p:tgtEl>
                                        <p:attrNameLst>
                                          <p:attrName>style.visibility</p:attrName>
                                        </p:attrNameLst>
                                      </p:cBhvr>
                                      <p:to>
                                        <p:strVal val="visible"/>
                                      </p:to>
                                    </p:set>
                                    <p:anim calcmode="lin" valueType="num">
                                      <p:cBhvr additive="base">
                                        <p:cTn id="91" dur="500" fill="hold"/>
                                        <p:tgtEl>
                                          <p:spTgt spid="4">
                                            <p:txEl>
                                              <p:pRg st="14" end="14"/>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4">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4">
                                            <p:txEl>
                                              <p:pRg st="16" end="16"/>
                                            </p:txEl>
                                          </p:spTgt>
                                        </p:tgtEl>
                                        <p:attrNameLst>
                                          <p:attrName>style.visibility</p:attrName>
                                        </p:attrNameLst>
                                      </p:cBhvr>
                                      <p:to>
                                        <p:strVal val="visible"/>
                                      </p:to>
                                    </p:set>
                                    <p:anim calcmode="lin" valueType="num">
                                      <p:cBhvr additive="base">
                                        <p:cTn id="97" dur="500" fill="hold"/>
                                        <p:tgtEl>
                                          <p:spTgt spid="4">
                                            <p:txEl>
                                              <p:pRg st="16" end="16"/>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4">
                                            <p:txEl>
                                              <p:pRg st="16" end="16"/>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4">
                                            <p:txEl>
                                              <p:pRg st="17" end="17"/>
                                            </p:txEl>
                                          </p:spTgt>
                                        </p:tgtEl>
                                        <p:attrNameLst>
                                          <p:attrName>style.visibility</p:attrName>
                                        </p:attrNameLst>
                                      </p:cBhvr>
                                      <p:to>
                                        <p:strVal val="visible"/>
                                      </p:to>
                                    </p:set>
                                    <p:anim calcmode="lin" valueType="num">
                                      <p:cBhvr additive="base">
                                        <p:cTn id="103" dur="500" fill="hold"/>
                                        <p:tgtEl>
                                          <p:spTgt spid="4">
                                            <p:txEl>
                                              <p:pRg st="17" end="17"/>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4">
                                            <p:txEl>
                                              <p:pRg st="17" end="17"/>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4">
                                            <p:txEl>
                                              <p:pRg st="18" end="18"/>
                                            </p:txEl>
                                          </p:spTgt>
                                        </p:tgtEl>
                                        <p:attrNameLst>
                                          <p:attrName>style.visibility</p:attrName>
                                        </p:attrNameLst>
                                      </p:cBhvr>
                                      <p:to>
                                        <p:strVal val="visible"/>
                                      </p:to>
                                    </p:set>
                                    <p:anim calcmode="lin" valueType="num">
                                      <p:cBhvr additive="base">
                                        <p:cTn id="109" dur="500" fill="hold"/>
                                        <p:tgtEl>
                                          <p:spTgt spid="4">
                                            <p:txEl>
                                              <p:pRg st="18" end="18"/>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4">
                                            <p:txEl>
                                              <p:pRg st="18" end="18"/>
                                            </p:txEl>
                                          </p:spTgt>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grpId="0" nodeType="clickEffect">
                                  <p:stCondLst>
                                    <p:cond delay="0"/>
                                  </p:stCondLst>
                                  <p:childTnLst>
                                    <p:set>
                                      <p:cBhvr>
                                        <p:cTn id="114" dur="1" fill="hold">
                                          <p:stCondLst>
                                            <p:cond delay="0"/>
                                          </p:stCondLst>
                                        </p:cTn>
                                        <p:tgtEl>
                                          <p:spTgt spid="5"/>
                                        </p:tgtEl>
                                        <p:attrNameLst>
                                          <p:attrName>style.visibility</p:attrName>
                                        </p:attrNameLst>
                                      </p:cBhvr>
                                      <p:to>
                                        <p:strVal val="visible"/>
                                      </p:to>
                                    </p:set>
                                    <p:anim calcmode="lin" valueType="num">
                                      <p:cBhvr additive="base">
                                        <p:cTn id="115" dur="500" fill="hold"/>
                                        <p:tgtEl>
                                          <p:spTgt spid="5"/>
                                        </p:tgtEl>
                                        <p:attrNameLst>
                                          <p:attrName>ppt_x</p:attrName>
                                        </p:attrNameLst>
                                      </p:cBhvr>
                                      <p:tavLst>
                                        <p:tav tm="0">
                                          <p:val>
                                            <p:strVal val="0-#ppt_w/2"/>
                                          </p:val>
                                        </p:tav>
                                        <p:tav tm="100000">
                                          <p:val>
                                            <p:strVal val="#ppt_x"/>
                                          </p:val>
                                        </p:tav>
                                      </p:tavLst>
                                    </p:anim>
                                    <p:anim calcmode="lin" valueType="num">
                                      <p:cBhvr additive="base">
                                        <p:cTn id="116"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714356"/>
            <a:ext cx="9144000" cy="1362075"/>
          </a:xfrm>
        </p:spPr>
        <p:txBody>
          <a:bodyPr>
            <a:noAutofit/>
          </a:bodyPr>
          <a:lstStyle/>
          <a:p>
            <a:pPr algn="ctr"/>
            <a:r>
              <a:rPr lang="fr-FR" sz="3200" dirty="0" smtClean="0"/>
              <a:t>8) AIDES AUX PME dans les programmes de </a:t>
            </a:r>
            <a:r>
              <a:rPr lang="fr-FR" sz="3200" dirty="0" err="1" smtClean="0"/>
              <a:t>cte</a:t>
            </a:r>
            <a:r>
              <a:rPr lang="fr-FR" sz="3200" dirty="0" smtClean="0"/>
              <a:t> </a:t>
            </a:r>
            <a:br>
              <a:rPr lang="fr-FR" sz="3200" dirty="0" smtClean="0"/>
            </a:br>
            <a:r>
              <a:rPr lang="fr-FR" sz="2000" dirty="0" smtClean="0"/>
              <a:t>(coopération territoriale </a:t>
            </a:r>
            <a:r>
              <a:rPr lang="fr-FR" sz="2000" dirty="0" err="1" smtClean="0"/>
              <a:t>europeenne</a:t>
            </a:r>
            <a:r>
              <a:rPr lang="fr-FR" sz="2000" dirty="0" smtClean="0"/>
              <a:t>)</a:t>
            </a:r>
            <a:endParaRPr lang="fr-FR" sz="2000" dirty="0"/>
          </a:p>
        </p:txBody>
      </p:sp>
      <p:pic>
        <p:nvPicPr>
          <p:cNvPr id="3" name="Image 2" descr="interreg.png"/>
          <p:cNvPicPr>
            <a:picLocks noChangeAspect="1"/>
          </p:cNvPicPr>
          <p:nvPr/>
        </p:nvPicPr>
        <p:blipFill>
          <a:blip r:embed="rId2" cstate="print"/>
          <a:stretch>
            <a:fillRect/>
          </a:stretch>
        </p:blipFill>
        <p:spPr>
          <a:xfrm>
            <a:off x="1142976" y="1559667"/>
            <a:ext cx="7479999" cy="5298333"/>
          </a:xfrm>
          <a:prstGeom prst="rect">
            <a:avLst/>
          </a:prstGeom>
        </p:spPr>
      </p:pic>
      <p:sp>
        <p:nvSpPr>
          <p:cNvPr id="4" name="Espace réservé du pied de page 3"/>
          <p:cNvSpPr>
            <a:spLocks noGrp="1"/>
          </p:cNvSpPr>
          <p:nvPr>
            <p:ph type="ftr" sz="quarter" idx="11"/>
          </p:nvPr>
        </p:nvSpPr>
        <p:spPr/>
        <p:txBody>
          <a:bodyPr/>
          <a:lstStyle/>
          <a:p>
            <a:r>
              <a:rPr lang="fr-FR" smtClean="0"/>
              <a:t>JP Bove www.fcae.eu</a:t>
            </a:r>
            <a:endParaRPr lang="fr-FR"/>
          </a:p>
        </p:txBody>
      </p:sp>
      <p:sp>
        <p:nvSpPr>
          <p:cNvPr id="5" name="Espace réservé du numéro de diapositive 4"/>
          <p:cNvSpPr>
            <a:spLocks noGrp="1"/>
          </p:cNvSpPr>
          <p:nvPr>
            <p:ph type="sldNum" sz="quarter" idx="12"/>
          </p:nvPr>
        </p:nvSpPr>
        <p:spPr/>
        <p:txBody>
          <a:bodyPr/>
          <a:lstStyle/>
          <a:p>
            <a:fld id="{2B825D18-8F47-4676-AC87-C8BC662B5306}" type="slidenum">
              <a:rPr lang="fr-FR" smtClean="0"/>
              <a:pPr/>
              <a:t>72</a:t>
            </a:fld>
            <a:endParaRPr lang="fr-FR"/>
          </a:p>
        </p:txBody>
      </p:sp>
      <p:sp>
        <p:nvSpPr>
          <p:cNvPr id="6" name="Espace réservé de la date 5"/>
          <p:cNvSpPr>
            <a:spLocks noGrp="1"/>
          </p:cNvSpPr>
          <p:nvPr>
            <p:ph type="dt" sz="half" idx="10"/>
          </p:nvPr>
        </p:nvSpPr>
        <p:spPr/>
        <p:txBody>
          <a:bodyPr/>
          <a:lstStyle/>
          <a:p>
            <a:fld id="{398D7CC4-A2CB-9E44-A600-C55F972E186D}" type="datetime1">
              <a:rPr lang="fr-FR" smtClean="0"/>
              <a:t>18/11/2016</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285720" y="1214422"/>
            <a:ext cx="8286808"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AIDES AU PME DANS LES PROGRAMMES DE CTE</a:t>
            </a:r>
            <a:endParaRPr lang="fr-FR" sz="3600" b="1" dirty="0">
              <a:latin typeface="Arial" pitchFamily="34" charset="0"/>
              <a:cs typeface="Arial" pitchFamily="34" charset="0"/>
            </a:endParaRPr>
          </a:p>
        </p:txBody>
      </p:sp>
      <p:sp>
        <p:nvSpPr>
          <p:cNvPr id="4" name="Espace réservé du contenu 2"/>
          <p:cNvSpPr txBox="1">
            <a:spLocks/>
          </p:cNvSpPr>
          <p:nvPr/>
        </p:nvSpPr>
        <p:spPr>
          <a:xfrm>
            <a:off x="214313" y="1214422"/>
            <a:ext cx="8929687" cy="4714908"/>
          </a:xfrm>
          <a:prstGeom prst="rect">
            <a:avLst/>
          </a:prstGeom>
        </p:spPr>
        <p:txBody>
          <a:bodyPr vert="horz" lIns="91440" tIns="45720" rIns="91440" bIns="45720" rtlCol="0">
            <a:normAutofit fontScale="77500" lnSpcReduction="20000"/>
          </a:bodyPr>
          <a:lstStyle/>
          <a:p>
            <a:pPr marL="412052" marR="0" lvl="0" indent="0" defTabSz="914400" rtl="0" eaLnBrk="1" fontAlgn="auto" latinLnBrk="0" hangingPunct="1">
              <a:lnSpc>
                <a:spcPct val="100000"/>
              </a:lnSpc>
              <a:spcBef>
                <a:spcPct val="20000"/>
              </a:spcBef>
              <a:spcAft>
                <a:spcPts val="0"/>
              </a:spcAft>
              <a:buClrTx/>
              <a:buSzTx/>
              <a:tabLst/>
              <a:defRPr/>
            </a:pPr>
            <a:r>
              <a:rPr kumimoji="0" lang="fr-FR" sz="3200" b="1" i="0" u="none" strike="noStrike" kern="1200" cap="none" spc="0" normalizeH="0" baseline="0" noProof="0" dirty="0" smtClean="0">
                <a:ln>
                  <a:noFill/>
                </a:ln>
                <a:solidFill>
                  <a:srgbClr val="FF0000"/>
                </a:solidFill>
                <a:effectLst/>
                <a:uLnTx/>
                <a:uFillTx/>
                <a:latin typeface="+mn-lt"/>
                <a:ea typeface="+mn-ea"/>
                <a:cs typeface="+mn-cs"/>
              </a:rPr>
              <a:t>Régime d’aide cadre exempté « CTE » n° </a:t>
            </a:r>
            <a:r>
              <a:rPr kumimoji="0" lang="fr-FR" sz="3200" b="1" i="1" u="none" strike="noStrike" kern="1200" cap="none" spc="0" normalizeH="0" baseline="0" noProof="0" dirty="0" smtClean="0">
                <a:ln>
                  <a:noFill/>
                </a:ln>
                <a:solidFill>
                  <a:srgbClr val="FF0000"/>
                </a:solidFill>
                <a:effectLst/>
                <a:uLnTx/>
                <a:uFillTx/>
                <a:latin typeface="+mn-lt"/>
                <a:ea typeface="+mn-ea"/>
                <a:cs typeface="+mn-cs"/>
              </a:rPr>
              <a:t>SA.40646 </a:t>
            </a:r>
            <a:endParaRPr kumimoji="0" lang="fr-FR" sz="3200" b="1" i="0" u="none" strike="noStrike" kern="1200" cap="none" spc="0" normalizeH="0" baseline="0" noProof="0" dirty="0" smtClean="0">
              <a:ln>
                <a:noFill/>
              </a:ln>
              <a:solidFill>
                <a:srgbClr val="FF0000"/>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Pour les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PME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uniquement  - dans les programmes CTE</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lang="fr-FR" sz="3200" dirty="0" smtClean="0">
                <a:solidFill>
                  <a:schemeClr val="tx2"/>
                </a:solidFill>
              </a:rPr>
              <a:t> pour les GE d’autres aides sont possibles hors de ce régime</a:t>
            </a: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COUTS</a:t>
            </a:r>
            <a:r>
              <a:rPr kumimoji="0" lang="fr-FR" sz="3200" b="1" i="0" u="sng" strike="noStrike" kern="1200" cap="none" spc="0" normalizeH="0" noProof="0" dirty="0" smtClean="0">
                <a:ln>
                  <a:noFill/>
                </a:ln>
                <a:solidFill>
                  <a:srgbClr val="FF0000"/>
                </a:solidFill>
                <a:effectLst/>
                <a:uLnTx/>
                <a:uFillTx/>
                <a:latin typeface="+mn-lt"/>
                <a:ea typeface="+mn-ea"/>
                <a:cs typeface="+mn-cs"/>
              </a:rPr>
              <a:t> ELIGIBLES</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 </a:t>
            </a:r>
            <a:r>
              <a:rPr kumimoji="0" lang="fr-FR" sz="3200" b="1" i="0" u="sng" strike="noStrike" kern="1200" cap="none" spc="0" normalizeH="0" baseline="0" noProof="0" dirty="0" smtClean="0">
                <a:ln>
                  <a:noFill/>
                </a:ln>
                <a:solidFill>
                  <a:schemeClr val="tx2"/>
                </a:solidFill>
                <a:effectLst/>
                <a:uLnTx/>
                <a:uFillTx/>
                <a:latin typeface="+mn-lt"/>
                <a:ea typeface="+mn-ea"/>
                <a:cs typeface="+mn-cs"/>
              </a:rPr>
              <a:t>:</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Coûts liés à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l’organisation de la coopération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(bureaux, personnels) s’ils sont liés au projet de coopération</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Coûts de conseil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lié au projet de coopération fournis par des consultants et prestataires extérieurs (mais pas activité de conseil permanente, fiscale juridique ou publicité)</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frais de déplacement d’équipement</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d’investissement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liés au projet; amortissement des équipements au prorata de leur utilisation pour le projet</a:t>
            </a:r>
          </a:p>
          <a:p>
            <a:pPr marL="412052"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sng" strike="noStrike" kern="1200" cap="none" spc="0" normalizeH="0" baseline="0" noProof="0" dirty="0" smtClean="0">
                <a:ln>
                  <a:noFill/>
                </a:ln>
                <a:solidFill>
                  <a:schemeClr val="tx2"/>
                </a:solidFill>
                <a:effectLst/>
                <a:uLnTx/>
                <a:uFillTx/>
                <a:latin typeface="+mn-lt"/>
                <a:ea typeface="+mn-ea"/>
                <a:cs typeface="+mn-cs"/>
              </a:rPr>
              <a:t> </a:t>
            </a:r>
            <a:r>
              <a:rPr kumimoji="0" lang="fr-FR" sz="3200" b="1" i="0" u="sng" strike="noStrike" kern="1200" cap="none" spc="0" normalizeH="0" baseline="0" noProof="0" dirty="0" smtClean="0">
                <a:ln>
                  <a:noFill/>
                </a:ln>
                <a:solidFill>
                  <a:srgbClr val="FF0000"/>
                </a:solidFill>
                <a:effectLst/>
                <a:uLnTx/>
                <a:uFillTx/>
                <a:latin typeface="+mn-lt"/>
                <a:ea typeface="+mn-ea"/>
                <a:cs typeface="+mn-cs"/>
              </a:rPr>
              <a:t>TAUX </a:t>
            </a:r>
            <a:r>
              <a:rPr kumimoji="0" lang="fr-FR" sz="3200" b="1" i="0" strike="noStrike" kern="1200" cap="none" spc="0" normalizeH="0" baseline="0" noProof="0" dirty="0" smtClean="0">
                <a:ln>
                  <a:noFill/>
                </a:ln>
                <a:solidFill>
                  <a:srgbClr val="FF0000"/>
                </a:solidFill>
                <a:effectLst/>
                <a:uLnTx/>
                <a:uFillTx/>
                <a:latin typeface="+mn-lt"/>
                <a:ea typeface="+mn-ea"/>
                <a:cs typeface="+mn-cs"/>
              </a:rPr>
              <a:t>50%</a:t>
            </a:r>
            <a:r>
              <a:rPr kumimoji="0" lang="fr-FR" sz="3200" b="1" i="0" strike="noStrike" kern="1200" cap="none" spc="0" normalizeH="0" baseline="0" noProof="0" dirty="0" smtClean="0">
                <a:ln>
                  <a:noFill/>
                </a:ln>
                <a:solidFill>
                  <a:schemeClr val="tx2"/>
                </a:solidFill>
                <a:effectLst/>
                <a:uLnTx/>
                <a:uFillTx/>
                <a:latin typeface="+mn-lt"/>
                <a:ea typeface="+mn-ea"/>
                <a:cs typeface="+mn-cs"/>
              </a:rPr>
              <a:t>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d’aide </a:t>
            </a:r>
          </a:p>
          <a:p>
            <a:pPr marL="1482027" marR="0" lvl="4"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2000" b="0" i="0" u="none" strike="noStrike" kern="1200" cap="none" spc="0" normalizeH="0" baseline="0" noProof="0" dirty="0" smtClean="0">
              <a:ln>
                <a:noFill/>
              </a:ln>
              <a:solidFill>
                <a:schemeClr val="tx2"/>
              </a:solidFill>
              <a:effectLst/>
              <a:uLnTx/>
              <a:uFillTx/>
              <a:latin typeface="+mn-lt"/>
              <a:ea typeface="+mn-ea"/>
              <a:cs typeface="+mn-cs"/>
            </a:endParaRPr>
          </a:p>
          <a:p>
            <a:pPr marL="1481328" marR="0" lvl="4" indent="-210312" defTabSz="914400" rtl="0" eaLnBrk="1" fontAlgn="auto" latinLnBrk="0" hangingPunct="1">
              <a:lnSpc>
                <a:spcPct val="100000"/>
              </a:lnSpc>
              <a:spcBef>
                <a:spcPct val="20000"/>
              </a:spcBef>
              <a:spcAft>
                <a:spcPts val="0"/>
              </a:spcAft>
              <a:buClr>
                <a:schemeClr val="accent3"/>
              </a:buClr>
              <a:buSzTx/>
              <a:buFont typeface="Wingdings 2"/>
              <a:buChar char=""/>
              <a:tabLst/>
              <a:defRPr/>
            </a:pPr>
            <a:endParaRPr kumimoji="0" lang="fr-FR" sz="2000" b="1" i="0" u="sng" strike="noStrike" kern="1200" cap="none" spc="0" normalizeH="0" baseline="0" noProof="0" dirty="0" smtClean="0">
              <a:ln>
                <a:noFill/>
              </a:ln>
              <a:solidFill>
                <a:schemeClr val="tx2"/>
              </a:solidFill>
              <a:effectLst/>
              <a:uLnTx/>
              <a:uFillTx/>
              <a:latin typeface="+mn-lt"/>
              <a:ea typeface="+mn-ea"/>
              <a:cs typeface="+mn-cs"/>
            </a:endParaRPr>
          </a:p>
        </p:txBody>
      </p:sp>
      <p:sp>
        <p:nvSpPr>
          <p:cNvPr id="6" name="Espace réservé du pied de page 5"/>
          <p:cNvSpPr>
            <a:spLocks noGrp="1"/>
          </p:cNvSpPr>
          <p:nvPr>
            <p:ph type="ftr" sz="quarter" idx="11"/>
          </p:nvPr>
        </p:nvSpPr>
        <p:spPr>
          <a:xfrm>
            <a:off x="1214414" y="6356350"/>
            <a:ext cx="2895600" cy="365125"/>
          </a:xfrm>
        </p:spPr>
        <p:txBody>
          <a:bodyPr/>
          <a:lstStyle/>
          <a:p>
            <a:r>
              <a:rPr lang="fr-FR" smtClean="0"/>
              <a:t>JP Bove www.fcae.eu</a:t>
            </a:r>
            <a:endParaRPr lang="fr-FR"/>
          </a:p>
        </p:txBody>
      </p:sp>
      <p:sp>
        <p:nvSpPr>
          <p:cNvPr id="8" name="ZoneTexte 7"/>
          <p:cNvSpPr txBox="1"/>
          <p:nvPr/>
        </p:nvSpPr>
        <p:spPr>
          <a:xfrm>
            <a:off x="5286380" y="5309258"/>
            <a:ext cx="3857620" cy="1477328"/>
          </a:xfrm>
          <a:prstGeom prst="rect">
            <a:avLst/>
          </a:prstGeom>
          <a:solidFill>
            <a:srgbClr val="FFFF00"/>
          </a:solidFill>
        </p:spPr>
        <p:txBody>
          <a:bodyPr wrap="square" rtlCol="0">
            <a:spAutoFit/>
          </a:bodyPr>
          <a:lstStyle/>
          <a:p>
            <a:r>
              <a:rPr lang="fr-FR" b="1" dirty="0" smtClean="0">
                <a:solidFill>
                  <a:srgbClr val="FF0000"/>
                </a:solidFill>
              </a:rPr>
              <a:t>NB: les aides des PO CTE peuvent également utiliser d’autre bases juridiques: autres régimes d’aide  exemptés ou notifiés, règlements De </a:t>
            </a:r>
            <a:r>
              <a:rPr lang="fr-FR" b="1" dirty="0" err="1" smtClean="0">
                <a:solidFill>
                  <a:srgbClr val="FF0000"/>
                </a:solidFill>
              </a:rPr>
              <a:t>minimis</a:t>
            </a:r>
            <a:r>
              <a:rPr lang="fr-FR" b="1" dirty="0" smtClean="0">
                <a:solidFill>
                  <a:srgbClr val="FF0000"/>
                </a:solidFill>
              </a:rPr>
              <a:t>, décision d’exemption SIEG…</a:t>
            </a:r>
            <a:endParaRPr lang="fr-FR" b="1" dirty="0">
              <a:solidFill>
                <a:srgbClr val="FF0000"/>
              </a:solidFill>
            </a:endParaRPr>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73</a:t>
            </a:fld>
            <a:endParaRPr lang="fr-FR"/>
          </a:p>
        </p:txBody>
      </p:sp>
      <p:sp>
        <p:nvSpPr>
          <p:cNvPr id="2" name="Espace réservé de la date 1"/>
          <p:cNvSpPr>
            <a:spLocks noGrp="1"/>
          </p:cNvSpPr>
          <p:nvPr>
            <p:ph type="dt" sz="half" idx="10"/>
          </p:nvPr>
        </p:nvSpPr>
        <p:spPr/>
        <p:txBody>
          <a:bodyPr/>
          <a:lstStyle/>
          <a:p>
            <a:fld id="{8FEB239C-068C-6147-95CC-283D5491F678}"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5" end="5"/>
                                            </p:txEl>
                                          </p:spTgt>
                                        </p:tgtEl>
                                        <p:attrNameLst>
                                          <p:attrName>style.visibility</p:attrName>
                                        </p:attrNameLst>
                                      </p:cBhvr>
                                      <p:to>
                                        <p:strVal val="visible"/>
                                      </p:to>
                                    </p:set>
                                    <p:anim calcmode="lin" valueType="num">
                                      <p:cBhvr additive="base">
                                        <p:cTn id="4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6" end="6"/>
                                            </p:txEl>
                                          </p:spTgt>
                                        </p:tgtEl>
                                        <p:attrNameLst>
                                          <p:attrName>style.visibility</p:attrName>
                                        </p:attrNameLst>
                                      </p:cBhvr>
                                      <p:to>
                                        <p:strVal val="visible"/>
                                      </p:to>
                                    </p:set>
                                    <p:anim calcmode="lin" valueType="num">
                                      <p:cBhvr additive="base">
                                        <p:cTn id="4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7" end="7"/>
                                            </p:txEl>
                                          </p:spTgt>
                                        </p:tgtEl>
                                        <p:attrNameLst>
                                          <p:attrName>style.visibility</p:attrName>
                                        </p:attrNameLst>
                                      </p:cBhvr>
                                      <p:to>
                                        <p:strVal val="visible"/>
                                      </p:to>
                                    </p:set>
                                    <p:anim calcmode="lin" valueType="num">
                                      <p:cBhvr additive="base">
                                        <p:cTn id="5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additive="base">
                                        <p:cTn id="61" dur="500" fill="hold"/>
                                        <p:tgtEl>
                                          <p:spTgt spid="8"/>
                                        </p:tgtEl>
                                        <p:attrNameLst>
                                          <p:attrName>ppt_x</p:attrName>
                                        </p:attrNameLst>
                                      </p:cBhvr>
                                      <p:tavLst>
                                        <p:tav tm="0">
                                          <p:val>
                                            <p:strVal val="#ppt_x"/>
                                          </p:val>
                                        </p:tav>
                                        <p:tav tm="100000">
                                          <p:val>
                                            <p:strVal val="#ppt_x"/>
                                          </p:val>
                                        </p:tav>
                                      </p:tavLst>
                                    </p:anim>
                                    <p:anim calcmode="lin" valueType="num">
                                      <p:cBhvr additive="base">
                                        <p:cTn id="6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uiExpand="1" build="p"/>
      <p:bldP spid="8"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85786" y="2786058"/>
            <a:ext cx="7772400" cy="1362075"/>
          </a:xfrm>
        </p:spPr>
        <p:txBody>
          <a:bodyPr>
            <a:normAutofit fontScale="90000"/>
          </a:bodyPr>
          <a:lstStyle/>
          <a:p>
            <a:pPr algn="ctr"/>
            <a:r>
              <a:rPr lang="fr-FR" dirty="0" smtClean="0"/>
              <a:t>9) LES AIDES INFRASTRUCTURES LOCALES</a:t>
            </a:r>
            <a:br>
              <a:rPr lang="fr-FR" dirty="0" smtClean="0"/>
            </a:br>
            <a:r>
              <a:rPr lang="fr-FR" sz="3100" dirty="0" smtClean="0"/>
              <a:t>FEDER FEADER</a:t>
            </a:r>
            <a:endParaRPr lang="fr-FR" sz="2700" dirty="0"/>
          </a:p>
        </p:txBody>
      </p:sp>
      <p:sp>
        <p:nvSpPr>
          <p:cNvPr id="3" name="Espace réservé du pied de page 2"/>
          <p:cNvSpPr>
            <a:spLocks noGrp="1"/>
          </p:cNvSpPr>
          <p:nvPr>
            <p:ph type="ftr" sz="quarter" idx="11"/>
          </p:nvPr>
        </p:nvSpPr>
        <p:spPr/>
        <p:txBody>
          <a:bodyPr/>
          <a:lstStyle/>
          <a:p>
            <a:r>
              <a:rPr lang="fr-FR" smtClean="0"/>
              <a:t>JP Bove www.fcae.eu</a:t>
            </a:r>
            <a:endParaRPr lang="fr-FR"/>
          </a:p>
        </p:txBody>
      </p:sp>
      <p:sp>
        <p:nvSpPr>
          <p:cNvPr id="4" name="Espace réservé du numéro de diapositive 3"/>
          <p:cNvSpPr>
            <a:spLocks noGrp="1"/>
          </p:cNvSpPr>
          <p:nvPr>
            <p:ph type="sldNum" sz="quarter" idx="12"/>
          </p:nvPr>
        </p:nvSpPr>
        <p:spPr/>
        <p:txBody>
          <a:bodyPr/>
          <a:lstStyle/>
          <a:p>
            <a:fld id="{2B825D18-8F47-4676-AC87-C8BC662B5306}" type="slidenum">
              <a:rPr lang="fr-FR" smtClean="0"/>
              <a:pPr/>
              <a:t>74</a:t>
            </a:fld>
            <a:endParaRPr lang="fr-FR"/>
          </a:p>
        </p:txBody>
      </p:sp>
      <p:sp>
        <p:nvSpPr>
          <p:cNvPr id="5" name="Espace réservé de la date 4"/>
          <p:cNvSpPr>
            <a:spLocks noGrp="1"/>
          </p:cNvSpPr>
          <p:nvPr>
            <p:ph type="dt" sz="half" idx="10"/>
          </p:nvPr>
        </p:nvSpPr>
        <p:spPr/>
        <p:txBody>
          <a:bodyPr/>
          <a:lstStyle/>
          <a:p>
            <a:fld id="{E9FEE99F-C871-2942-921C-0CFBD2786624}" type="datetime1">
              <a:rPr lang="fr-FR" smtClean="0"/>
              <a:t>18/11/2016</a:t>
            </a:fld>
            <a:endParaRPr lang="fr-F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285720" y="1214422"/>
            <a:ext cx="8286808"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764704"/>
            <a:ext cx="7668345"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INFRASTRUCTURES LOCALES (1)</a:t>
            </a:r>
            <a:endParaRPr lang="fr-FR" sz="3600" b="1" dirty="0">
              <a:latin typeface="Arial" pitchFamily="34" charset="0"/>
              <a:cs typeface="Arial" pitchFamily="34" charset="0"/>
            </a:endParaRPr>
          </a:p>
        </p:txBody>
      </p:sp>
      <p:sp>
        <p:nvSpPr>
          <p:cNvPr id="4" name="Espace réservé du contenu 2"/>
          <p:cNvSpPr txBox="1">
            <a:spLocks/>
          </p:cNvSpPr>
          <p:nvPr/>
        </p:nvSpPr>
        <p:spPr>
          <a:xfrm>
            <a:off x="251520" y="1142984"/>
            <a:ext cx="8858250" cy="4857784"/>
          </a:xfrm>
          <a:prstGeom prst="rect">
            <a:avLst/>
          </a:prstGeom>
        </p:spPr>
        <p:txBody>
          <a:bodyPr vert="horz" lIns="91440" tIns="45720" rIns="91440" bIns="45720" rtlCol="0">
            <a:normAutofit fontScale="55000" lnSpcReduction="20000"/>
          </a:bodyPr>
          <a:lstStyle/>
          <a:p>
            <a:pPr marL="412052" marR="0" lvl="0" indent="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100" b="1" i="0" u="none" strike="noStrike" kern="1200" cap="none" spc="0" normalizeH="0" baseline="0" noProof="0" dirty="0" smtClean="0">
              <a:ln>
                <a:noFill/>
              </a:ln>
              <a:solidFill>
                <a:schemeClr val="tx2"/>
              </a:solidFill>
              <a:effectLst/>
              <a:uLnTx/>
              <a:uFillTx/>
              <a:latin typeface="+mn-lt"/>
              <a:ea typeface="+mn-ea"/>
              <a:cs typeface="+mn-cs"/>
            </a:endParaRPr>
          </a:p>
          <a:p>
            <a:pPr marL="583502" marR="0" lvl="0" indent="-51435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3600" b="1" i="1" strike="noStrike" kern="1200" cap="none" spc="0" normalizeH="0" baseline="0" noProof="0" dirty="0" smtClean="0">
                <a:ln>
                  <a:noFill/>
                </a:ln>
                <a:solidFill>
                  <a:srgbClr val="FF0000"/>
                </a:solidFill>
                <a:effectLst/>
                <a:uLnTx/>
                <a:uFillTx/>
                <a:latin typeface="+mn-lt"/>
                <a:ea typeface="+mn-ea"/>
                <a:cs typeface="+mn-cs"/>
              </a:rPr>
              <a:t>régime cadre exempté « infrastructures </a:t>
            </a:r>
            <a:r>
              <a:rPr lang="fr-FR" sz="3600" b="1" i="1" dirty="0" smtClean="0">
                <a:solidFill>
                  <a:srgbClr val="FF0000"/>
                </a:solidFill>
              </a:rPr>
              <a:t>locales » </a:t>
            </a:r>
            <a:r>
              <a:rPr kumimoji="0" lang="fr-FR" sz="3600" b="1" i="1" strike="noStrike" kern="1200" cap="none" spc="0" normalizeH="0" baseline="0" noProof="0" dirty="0" smtClean="0">
                <a:ln>
                  <a:noFill/>
                </a:ln>
                <a:solidFill>
                  <a:srgbClr val="FF0000"/>
                </a:solidFill>
                <a:effectLst/>
                <a:uLnTx/>
                <a:uFillTx/>
                <a:latin typeface="+mn-lt"/>
                <a:ea typeface="+mn-ea"/>
                <a:cs typeface="+mn-cs"/>
              </a:rPr>
              <a:t>n°SA.40206</a:t>
            </a:r>
            <a:endParaRPr kumimoji="0" lang="fr-FR" sz="3200" b="1" i="1" strike="noStrike" kern="1200" cap="none" spc="0" normalizeH="0" baseline="0" noProof="0" dirty="0" smtClean="0">
              <a:ln>
                <a:noFill/>
              </a:ln>
              <a:solidFill>
                <a:srgbClr val="FF0000"/>
              </a:solidFill>
              <a:effectLst/>
              <a:uLnTx/>
              <a:uFillTx/>
              <a:latin typeface="+mn-lt"/>
              <a:ea typeface="+mn-ea"/>
              <a:cs typeface="+mn-cs"/>
            </a:endParaRPr>
          </a:p>
          <a:p>
            <a:pPr marR="0" lvl="0" indent="-514350" algn="just" defTabSz="914400" rtl="0" eaLnBrk="1" fontAlgn="auto" latinLnBrk="0" hangingPunct="1">
              <a:lnSpc>
                <a:spcPct val="100000"/>
              </a:lnSpc>
              <a:spcAft>
                <a:spcPts val="0"/>
              </a:spcAft>
              <a:buClrTx/>
              <a:buSzTx/>
              <a:buFont typeface="Arial" pitchFamily="34" charset="0"/>
              <a:buNone/>
              <a:tabLst/>
              <a:defRPr/>
            </a:pPr>
            <a:endParaRPr kumimoji="0" lang="fr-FR" sz="2900" b="1" i="1" u="none" strike="noStrike" kern="1200" cap="none" spc="0" normalizeH="0" baseline="0" noProof="0" dirty="0" smtClean="0">
              <a:ln>
                <a:noFill/>
              </a:ln>
              <a:solidFill>
                <a:schemeClr val="tx2"/>
              </a:solidFill>
              <a:effectLst/>
              <a:uLnTx/>
              <a:uFillTx/>
              <a:latin typeface="+mn-lt"/>
              <a:ea typeface="+mn-ea"/>
              <a:cs typeface="+mn-cs"/>
            </a:endParaRPr>
          </a:p>
          <a:p>
            <a:pPr marR="0" lvl="0" indent="-514350" algn="just" defTabSz="914400" rtl="0" eaLnBrk="1" fontAlgn="auto" latinLnBrk="0" hangingPunct="1">
              <a:lnSpc>
                <a:spcPct val="100000"/>
              </a:lnSpc>
              <a:spcAft>
                <a:spcPts val="0"/>
              </a:spcAft>
              <a:buClrTx/>
              <a:buSzTx/>
              <a:buFont typeface="Arial" pitchFamily="34" charset="0"/>
              <a:buNone/>
              <a:tabLst/>
              <a:defRPr/>
            </a:pPr>
            <a:r>
              <a:rPr kumimoji="0" lang="fr-FR" sz="2900" b="1" i="1" u="none" strike="noStrike" kern="1200" cap="none" spc="0" normalizeH="0" baseline="0" noProof="0" dirty="0" smtClean="0">
                <a:ln>
                  <a:noFill/>
                </a:ln>
                <a:solidFill>
                  <a:schemeClr val="tx2"/>
                </a:solidFill>
                <a:effectLst/>
                <a:uLnTx/>
                <a:uFillTx/>
                <a:latin typeface="+mn-lt"/>
                <a:ea typeface="+mn-ea"/>
                <a:cs typeface="+mn-cs"/>
              </a:rPr>
              <a:t>« Construction et modernisation d’infrastructures contribuant au niveau local </a:t>
            </a:r>
            <a:r>
              <a:rPr kumimoji="0" lang="fr-FR" sz="2900" b="1" i="1" u="sng" strike="noStrike" kern="1200" cap="none" spc="0" normalizeH="0" baseline="0" noProof="0" dirty="0" smtClean="0">
                <a:ln>
                  <a:noFill/>
                </a:ln>
                <a:solidFill>
                  <a:schemeClr val="tx2"/>
                </a:solidFill>
                <a:effectLst/>
                <a:uLnTx/>
                <a:uFillTx/>
                <a:latin typeface="+mn-lt"/>
                <a:ea typeface="+mn-ea"/>
                <a:cs typeface="+mn-cs"/>
              </a:rPr>
              <a:t>à améliorer l’environnement des entreprises</a:t>
            </a:r>
            <a:r>
              <a:rPr kumimoji="0" lang="fr-FR" sz="2900" b="1" i="1" strike="noStrike" kern="1200" cap="none" spc="0" normalizeH="0" baseline="0" noProof="0" dirty="0" smtClean="0">
                <a:ln>
                  <a:noFill/>
                </a:ln>
                <a:solidFill>
                  <a:srgbClr val="FF0000"/>
                </a:solidFill>
                <a:effectLst/>
                <a:uLnTx/>
                <a:uFillTx/>
                <a:latin typeface="+mn-lt"/>
                <a:ea typeface="+mn-ea"/>
                <a:cs typeface="+mn-cs"/>
              </a:rPr>
              <a:t> ET </a:t>
            </a:r>
            <a:r>
              <a:rPr kumimoji="0" lang="fr-FR" sz="2900" b="1" i="1" u="sng" strike="noStrike" kern="1200" cap="none" spc="0" normalizeH="0" baseline="0" noProof="0" dirty="0" smtClean="0">
                <a:ln>
                  <a:noFill/>
                </a:ln>
                <a:solidFill>
                  <a:schemeClr val="tx2"/>
                </a:solidFill>
                <a:effectLst/>
                <a:uLnTx/>
                <a:uFillTx/>
                <a:latin typeface="+mn-lt"/>
                <a:ea typeface="+mn-ea"/>
                <a:cs typeface="+mn-cs"/>
              </a:rPr>
              <a:t>des citoyens</a:t>
            </a:r>
            <a:r>
              <a:rPr kumimoji="0" lang="fr-FR" sz="2900" b="1" i="1" strike="noStrike" kern="1200" cap="none" spc="0" normalizeH="0" baseline="0" noProof="0" dirty="0" smtClean="0">
                <a:ln>
                  <a:noFill/>
                </a:ln>
                <a:solidFill>
                  <a:srgbClr val="FF0000"/>
                </a:solidFill>
                <a:effectLst/>
                <a:uLnTx/>
                <a:uFillTx/>
                <a:latin typeface="+mn-lt"/>
                <a:ea typeface="+mn-ea"/>
                <a:cs typeface="+mn-cs"/>
              </a:rPr>
              <a:t> </a:t>
            </a:r>
            <a:r>
              <a:rPr kumimoji="0" lang="fr-FR" sz="2900" b="1" i="1" u="none" strike="noStrike" kern="1200" cap="none" spc="0" normalizeH="0" baseline="0" noProof="0" dirty="0" smtClean="0">
                <a:ln>
                  <a:noFill/>
                </a:ln>
                <a:solidFill>
                  <a:srgbClr val="FF0000"/>
                </a:solidFill>
                <a:effectLst/>
                <a:uLnTx/>
                <a:uFillTx/>
                <a:latin typeface="+mn-lt"/>
                <a:ea typeface="+mn-ea"/>
                <a:cs typeface="+mn-cs"/>
              </a:rPr>
              <a:t>AINSI</a:t>
            </a:r>
            <a:r>
              <a:rPr kumimoji="0" lang="fr-FR" sz="2900" b="1" i="1" u="none" strike="noStrike" kern="1200" cap="none" spc="0" normalizeH="0" noProof="0" dirty="0" smtClean="0">
                <a:ln>
                  <a:noFill/>
                </a:ln>
                <a:solidFill>
                  <a:srgbClr val="FF0000"/>
                </a:solidFill>
                <a:effectLst/>
                <a:uLnTx/>
                <a:uFillTx/>
                <a:latin typeface="+mn-lt"/>
                <a:ea typeface="+mn-ea"/>
                <a:cs typeface="+mn-cs"/>
              </a:rPr>
              <a:t> QU’A</a:t>
            </a:r>
            <a:r>
              <a:rPr kumimoji="0" lang="fr-FR" sz="2900" b="1" i="1" u="none" strike="noStrike" kern="1200" cap="none" spc="0" normalizeH="0" noProof="0" dirty="0" smtClean="0">
                <a:ln>
                  <a:noFill/>
                </a:ln>
                <a:solidFill>
                  <a:schemeClr val="tx2"/>
                </a:solidFill>
                <a:effectLst/>
                <a:uLnTx/>
                <a:uFillTx/>
                <a:latin typeface="+mn-lt"/>
                <a:ea typeface="+mn-ea"/>
                <a:cs typeface="+mn-cs"/>
              </a:rPr>
              <a:t> </a:t>
            </a:r>
            <a:r>
              <a:rPr kumimoji="0" lang="fr-FR" sz="2900" b="1" i="1" u="none" strike="noStrike" kern="1200" cap="none" spc="0" normalizeH="0" baseline="0" noProof="0" dirty="0" smtClean="0">
                <a:ln>
                  <a:noFill/>
                </a:ln>
                <a:solidFill>
                  <a:schemeClr val="tx2"/>
                </a:solidFill>
                <a:effectLst/>
                <a:uLnTx/>
                <a:uFillTx/>
                <a:latin typeface="+mn-lt"/>
                <a:ea typeface="+mn-ea"/>
                <a:cs typeface="+mn-cs"/>
              </a:rPr>
              <a:t>moderniser et développer </a:t>
            </a:r>
            <a:r>
              <a:rPr kumimoji="0" lang="fr-FR" sz="2900" b="1" i="1" u="sng" strike="noStrike" kern="1200" cap="none" spc="0" normalizeH="0" baseline="0" noProof="0" dirty="0" smtClean="0">
                <a:ln>
                  <a:noFill/>
                </a:ln>
                <a:solidFill>
                  <a:srgbClr val="FF0000"/>
                </a:solidFill>
                <a:effectLst/>
                <a:uLnTx/>
                <a:uFillTx/>
                <a:latin typeface="+mn-lt"/>
                <a:ea typeface="+mn-ea"/>
                <a:cs typeface="+mn-cs"/>
              </a:rPr>
              <a:t>la base industrielle</a:t>
            </a:r>
            <a:r>
              <a:rPr kumimoji="0" lang="fr-FR" sz="2900" b="1" i="1" u="none" strike="noStrike" kern="1200" cap="none" spc="0" normalizeH="0" baseline="0" noProof="0" dirty="0" smtClean="0">
                <a:ln>
                  <a:noFill/>
                </a:ln>
                <a:solidFill>
                  <a:schemeClr val="tx2"/>
                </a:solidFill>
                <a:effectLst/>
                <a:uLnTx/>
                <a:uFillTx/>
                <a:latin typeface="+mn-lt"/>
                <a:ea typeface="+mn-ea"/>
                <a:cs typeface="+mn-cs"/>
              </a:rPr>
              <a:t>. » </a:t>
            </a:r>
            <a:r>
              <a:rPr kumimoji="0" lang="fr-FR" sz="2900" i="1" u="none" strike="noStrike" kern="1200" cap="none" spc="0" normalizeH="0" baseline="0" noProof="0" dirty="0" smtClean="0">
                <a:ln>
                  <a:noFill/>
                </a:ln>
                <a:solidFill>
                  <a:srgbClr val="FF0000"/>
                </a:solidFill>
                <a:effectLst/>
                <a:uLnTx/>
                <a:uFillTx/>
                <a:latin typeface="+mn-lt"/>
                <a:ea typeface="+mn-ea"/>
                <a:cs typeface="+mn-cs"/>
              </a:rPr>
              <a:t>- (Termes à lire de</a:t>
            </a:r>
            <a:r>
              <a:rPr kumimoji="0" lang="fr-FR" sz="2900" i="1" u="none" strike="noStrike" kern="1200" cap="none" spc="0" normalizeH="0" noProof="0" dirty="0" smtClean="0">
                <a:ln>
                  <a:noFill/>
                </a:ln>
                <a:solidFill>
                  <a:srgbClr val="FF0000"/>
                </a:solidFill>
                <a:effectLst/>
                <a:uLnTx/>
                <a:uFillTx/>
                <a:latin typeface="+mn-lt"/>
                <a:ea typeface="+mn-ea"/>
                <a:cs typeface="+mn-cs"/>
              </a:rPr>
              <a:t> façon alternative et non inclusive )</a:t>
            </a:r>
            <a:endParaRPr kumimoji="0" lang="fr-FR" sz="2900" i="1" u="none" strike="noStrike" kern="1200" cap="none" spc="0" normalizeH="0" baseline="0" noProof="0" dirty="0" smtClean="0">
              <a:ln>
                <a:noFill/>
              </a:ln>
              <a:solidFill>
                <a:srgbClr val="FF0000"/>
              </a:solidFill>
              <a:effectLst/>
              <a:uLnTx/>
              <a:uFillTx/>
              <a:latin typeface="+mn-lt"/>
              <a:ea typeface="+mn-ea"/>
              <a:cs typeface="+mn-cs"/>
            </a:endParaRP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L’infrastructure doit être accessible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aux utilisateurs de façon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ouverte transparente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et non discriminatoire</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La commercialisation de l’infrastructure doit se faire aux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conditions du marché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-&gt; </a:t>
            </a:r>
            <a:r>
              <a:rPr kumimoji="0" lang="fr-FR" sz="3200" b="0" i="1" u="none" strike="noStrike" kern="1200" cap="none" spc="0" normalizeH="0" baseline="0" noProof="0" dirty="0" smtClean="0">
                <a:ln>
                  <a:noFill/>
                </a:ln>
                <a:solidFill>
                  <a:schemeClr val="tx2"/>
                </a:solidFill>
                <a:effectLst/>
                <a:uLnTx/>
                <a:uFillTx/>
                <a:latin typeface="+mn-lt"/>
                <a:ea typeface="+mn-ea"/>
                <a:cs typeface="+mn-cs"/>
              </a:rPr>
              <a:t>Interdiction de reverser des aides aux entreprises ?...</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1" u="none" strike="noStrike" kern="1200" cap="none" spc="0" normalizeH="0" baseline="0" noProof="0" dirty="0" smtClean="0">
                <a:ln>
                  <a:noFill/>
                </a:ln>
                <a:solidFill>
                  <a:schemeClr val="tx2"/>
                </a:solidFill>
                <a:effectLst/>
                <a:uLnTx/>
                <a:uFillTx/>
                <a:latin typeface="+mn-lt"/>
                <a:ea typeface="+mn-ea"/>
                <a:cs typeface="+mn-cs"/>
              </a:rPr>
              <a:t>En cas de concession ou de mandat pour gestion </a:t>
            </a:r>
            <a:r>
              <a:rPr kumimoji="0" lang="fr-FR" sz="3200" b="0" i="1" u="none" strike="noStrike" kern="1200" cap="none" spc="0" normalizeH="0" baseline="0" noProof="0" dirty="0" smtClean="0">
                <a:ln>
                  <a:noFill/>
                </a:ln>
                <a:solidFill>
                  <a:schemeClr val="tx2"/>
                </a:solidFill>
                <a:effectLst/>
                <a:uLnTx/>
                <a:uFillTx/>
                <a:latin typeface="+mn-lt"/>
                <a:ea typeface="+mn-ea"/>
                <a:cs typeface="+mn-cs"/>
              </a:rPr>
              <a:t>par un tiers, </a:t>
            </a:r>
            <a:r>
              <a:rPr kumimoji="0" lang="fr-FR" sz="3200" b="1" i="1" u="none" strike="noStrike" kern="1200" cap="none" spc="0" normalizeH="0" baseline="0" noProof="0" dirty="0" smtClean="0">
                <a:ln>
                  <a:noFill/>
                </a:ln>
                <a:solidFill>
                  <a:schemeClr val="tx2"/>
                </a:solidFill>
                <a:effectLst/>
                <a:uLnTx/>
                <a:uFillTx/>
                <a:latin typeface="+mn-lt"/>
                <a:ea typeface="+mn-ea"/>
                <a:cs typeface="+mn-cs"/>
              </a:rPr>
              <a:t>attribution dans le cadre d’une procédure ouverte </a:t>
            </a:r>
            <a:r>
              <a:rPr kumimoji="0" lang="fr-FR" sz="3200" b="0" i="1" u="none" strike="noStrike" kern="1200" cap="none" spc="0" normalizeH="0" baseline="0" noProof="0" dirty="0" smtClean="0">
                <a:ln>
                  <a:noFill/>
                </a:ln>
                <a:solidFill>
                  <a:schemeClr val="tx2"/>
                </a:solidFill>
                <a:effectLst/>
                <a:uLnTx/>
                <a:uFillTx/>
                <a:latin typeface="+mn-lt"/>
                <a:ea typeface="+mn-ea"/>
                <a:cs typeface="+mn-cs"/>
              </a:rPr>
              <a:t>transparente non discriminatoire</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Non applicable aux aéroports et ports, ni aux infrastructures construites spécifiquement pour une entreprise identifiée à l’avance (</a:t>
            </a:r>
            <a:r>
              <a:rPr kumimoji="0" lang="fr-FR" sz="3200" b="1" i="0" u="none" strike="noStrike" kern="1200" cap="none" spc="0" normalizeH="0" baseline="0" noProof="0" dirty="0" err="1" smtClean="0">
                <a:ln>
                  <a:noFill/>
                </a:ln>
                <a:solidFill>
                  <a:schemeClr val="tx2"/>
                </a:solidFill>
                <a:effectLst/>
                <a:uLnTx/>
                <a:uFillTx/>
                <a:latin typeface="+mn-lt"/>
                <a:ea typeface="+mn-ea"/>
                <a:cs typeface="+mn-cs"/>
              </a:rPr>
              <a:t>infras</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réservées)</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b="1" i="0" u="none" strike="noStrike" kern="1200" cap="none" spc="0" normalizeH="0" baseline="0" noProof="0" dirty="0" smtClean="0">
              <a:ln>
                <a:noFill/>
              </a:ln>
              <a:solidFill>
                <a:schemeClr val="tx2"/>
              </a:solidFill>
              <a:effectLst/>
              <a:uLnTx/>
              <a:uFillTx/>
              <a:latin typeface="+mn-lt"/>
              <a:ea typeface="+mn-ea"/>
              <a:cs typeface="+mn-cs"/>
            </a:endParaRP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Coûts</a:t>
            </a:r>
            <a:r>
              <a:rPr kumimoji="0" lang="fr-FR" sz="3200" b="1" i="0" u="sng" strike="noStrike" kern="1200" cap="none" spc="0" normalizeH="0" baseline="0" noProof="0" dirty="0" smtClean="0">
                <a:ln>
                  <a:noFill/>
                </a:ln>
                <a:solidFill>
                  <a:schemeClr val="tx2"/>
                </a:solidFill>
                <a:effectLst/>
                <a:uLnTx/>
                <a:uFillTx/>
                <a:latin typeface="+mn-lt"/>
                <a:ea typeface="+mn-ea"/>
                <a:cs typeface="+mn-cs"/>
              </a:rPr>
              <a:t>:</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investissements actifs corporels et incorporels</a:t>
            </a:r>
            <a:endParaRPr kumimoji="0" lang="fr-FR" sz="3200" b="1" i="0" u="sng" strike="noStrike" kern="1200" cap="none" spc="0" normalizeH="0" baseline="0" noProof="0" dirty="0" smtClean="0">
              <a:ln>
                <a:noFill/>
              </a:ln>
              <a:solidFill>
                <a:schemeClr val="tx2"/>
              </a:solidFill>
              <a:effectLst/>
              <a:uLnTx/>
              <a:uFillTx/>
              <a:latin typeface="+mn-lt"/>
              <a:ea typeface="+mn-ea"/>
              <a:cs typeface="+mn-cs"/>
            </a:endParaRP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Montant d’aide:</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&lt; ou = à la différence entre les coûts d’investissement et la marge (résultat)  d’exploitation de l’infrastructure; calcul effectué ex ante sur la base de perspectives réalistes, </a:t>
            </a:r>
            <a:r>
              <a:rPr kumimoji="0" lang="fr-FR" sz="3200" b="1" i="0" u="sng" strike="noStrike" kern="1200" cap="none" spc="0" normalizeH="0" baseline="0" noProof="0" dirty="0" smtClean="0">
                <a:ln>
                  <a:noFill/>
                </a:ln>
                <a:solidFill>
                  <a:schemeClr val="tx2"/>
                </a:solidFill>
                <a:effectLst/>
                <a:uLnTx/>
                <a:uFillTx/>
                <a:latin typeface="+mn-lt"/>
                <a:ea typeface="+mn-ea"/>
                <a:cs typeface="+mn-cs"/>
              </a:rPr>
              <a:t>ou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mettre en place un </a:t>
            </a:r>
            <a:r>
              <a:rPr kumimoji="0" lang="fr-FR" sz="3200" b="1" i="0" u="sng" strike="noStrike" kern="1200" cap="none" spc="0" normalizeH="0" baseline="0" noProof="0" dirty="0" smtClean="0">
                <a:ln>
                  <a:noFill/>
                </a:ln>
                <a:solidFill>
                  <a:schemeClr val="tx2"/>
                </a:solidFill>
                <a:effectLst/>
                <a:uLnTx/>
                <a:uFillTx/>
                <a:latin typeface="+mn-lt"/>
                <a:ea typeface="+mn-ea"/>
                <a:cs typeface="+mn-cs"/>
              </a:rPr>
              <a:t>mécanisme de récupération</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lang="fr-FR" sz="3200" b="1" u="sng" dirty="0" smtClean="0">
                <a:solidFill>
                  <a:srgbClr val="FF0000"/>
                </a:solidFill>
              </a:rPr>
              <a:t>EXEMPLE</a:t>
            </a:r>
            <a:r>
              <a:rPr lang="fr-FR" sz="3200" b="1" dirty="0" smtClean="0">
                <a:solidFill>
                  <a:srgbClr val="FF0000"/>
                </a:solidFill>
              </a:rPr>
              <a:t>: </a:t>
            </a:r>
            <a:r>
              <a:rPr lang="fr-FR" sz="3200" b="1" i="1" dirty="0" smtClean="0">
                <a:solidFill>
                  <a:srgbClr val="FF0000"/>
                </a:solidFill>
              </a:rPr>
              <a:t>Régime utilisable pour financer une opération d’immobilier d’entreprise collectif, tel qu’un hôtel ou pépinière d’entreprise, ou un village vacances</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75</a:t>
            </a:fld>
            <a:endParaRPr lang="fr-FR"/>
          </a:p>
        </p:txBody>
      </p:sp>
      <p:sp>
        <p:nvSpPr>
          <p:cNvPr id="2" name="Espace réservé de la date 1"/>
          <p:cNvSpPr>
            <a:spLocks noGrp="1"/>
          </p:cNvSpPr>
          <p:nvPr>
            <p:ph type="dt" sz="half" idx="10"/>
          </p:nvPr>
        </p:nvSpPr>
        <p:spPr/>
        <p:txBody>
          <a:bodyPr/>
          <a:lstStyle/>
          <a:p>
            <a:fld id="{C07D2D5E-8549-6347-9BCF-CCBA98F8FA3F}"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 calcmode="lin" valueType="num">
                                      <p:cBhvr additive="base">
                                        <p:cTn id="1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 calcmode="lin" valueType="num">
                                      <p:cBhvr additive="base">
                                        <p:cTn id="2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 calcmode="lin" valueType="num">
                                      <p:cBhvr additive="base">
                                        <p:cTn id="37"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anim calcmode="lin" valueType="num">
                                      <p:cBhvr additive="base">
                                        <p:cTn id="43"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10" end="10"/>
                                            </p:txEl>
                                          </p:spTgt>
                                        </p:tgtEl>
                                        <p:attrNameLst>
                                          <p:attrName>style.visibility</p:attrName>
                                        </p:attrNameLst>
                                      </p:cBhvr>
                                      <p:to>
                                        <p:strVal val="visible"/>
                                      </p:to>
                                    </p:set>
                                    <p:anim calcmode="lin" valueType="num">
                                      <p:cBhvr additive="base">
                                        <p:cTn id="49"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11" end="11"/>
                                            </p:txEl>
                                          </p:spTgt>
                                        </p:tgtEl>
                                        <p:attrNameLst>
                                          <p:attrName>style.visibility</p:attrName>
                                        </p:attrNameLst>
                                      </p:cBhvr>
                                      <p:to>
                                        <p:strVal val="visible"/>
                                      </p:to>
                                    </p:set>
                                    <p:anim calcmode="lin" valueType="num">
                                      <p:cBhvr additive="base">
                                        <p:cTn id="55"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additive="base">
                                        <p:cTn id="61" dur="500" fill="hold"/>
                                        <p:tgtEl>
                                          <p:spTgt spid="5"/>
                                        </p:tgtEl>
                                        <p:attrNameLst>
                                          <p:attrName>ppt_x</p:attrName>
                                        </p:attrNameLst>
                                      </p:cBhvr>
                                      <p:tavLst>
                                        <p:tav tm="0">
                                          <p:val>
                                            <p:strVal val="0-#ppt_w/2"/>
                                          </p:val>
                                        </p:tav>
                                        <p:tav tm="100000">
                                          <p:val>
                                            <p:strVal val="#ppt_x"/>
                                          </p:val>
                                        </p:tav>
                                      </p:tavLst>
                                    </p:anim>
                                    <p:anim calcmode="lin" valueType="num">
                                      <p:cBhvr additive="base">
                                        <p:cTn id="62"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7525" name="Object 5"/>
          <p:cNvGraphicFramePr>
            <a:graphicFrameLocks noChangeAspect="1"/>
          </p:cNvGraphicFramePr>
          <p:nvPr>
            <p:extLst>
              <p:ext uri="{D42A27DB-BD31-4B8C-83A1-F6EECF244321}">
                <p14:modId xmlns:p14="http://schemas.microsoft.com/office/powerpoint/2010/main" val="1073193471"/>
              </p:ext>
            </p:extLst>
          </p:nvPr>
        </p:nvGraphicFramePr>
        <p:xfrm>
          <a:off x="0" y="1616097"/>
          <a:ext cx="9358346" cy="5241903"/>
        </p:xfrm>
        <a:graphic>
          <a:graphicData uri="http://schemas.openxmlformats.org/presentationml/2006/ole">
            <mc:AlternateContent xmlns:mc="http://schemas.openxmlformats.org/markup-compatibility/2006">
              <mc:Choice xmlns:v="urn:schemas-microsoft-com:vml" Requires="v">
                <p:oleObj spid="_x0000_s107619" name="Worksheet" r:id="rId3" imgW="11687207" imgH="5857829" progId="Excel.Sheet.8">
                  <p:link updateAutomatic="1"/>
                </p:oleObj>
              </mc:Choice>
              <mc:Fallback>
                <p:oleObj name="Worksheet" r:id="rId3" imgW="11687207" imgH="5857829" progId="Excel.Sheet.8">
                  <p:link updateAutomatic="1"/>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616097"/>
                        <a:ext cx="9358346" cy="5241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37828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INFRASTRUCTURES LOCALES (2)</a:t>
            </a:r>
            <a:endParaRPr lang="fr-FR" sz="3600" b="1" dirty="0">
              <a:latin typeface="Arial" pitchFamily="34" charset="0"/>
              <a:cs typeface="Arial" pitchFamily="34" charset="0"/>
            </a:endParaRPr>
          </a:p>
        </p:txBody>
      </p:sp>
      <p:sp>
        <p:nvSpPr>
          <p:cNvPr id="10" name="Espace réservé du pied de page 9"/>
          <p:cNvSpPr>
            <a:spLocks noGrp="1"/>
          </p:cNvSpPr>
          <p:nvPr>
            <p:ph type="ftr" sz="quarter" idx="11"/>
          </p:nvPr>
        </p:nvSpPr>
        <p:spPr>
          <a:xfrm>
            <a:off x="3124200" y="6492899"/>
            <a:ext cx="2895600" cy="365125"/>
          </a:xfrm>
        </p:spPr>
        <p:txBody>
          <a:bodyPr/>
          <a:lstStyle/>
          <a:p>
            <a:r>
              <a:rPr lang="fr-FR" smtClean="0"/>
              <a:t>JP Bove www.fcae.eu</a:t>
            </a:r>
            <a:endParaRPr lang="fr-FR" dirty="0"/>
          </a:p>
        </p:txBody>
      </p:sp>
      <p:sp>
        <p:nvSpPr>
          <p:cNvPr id="11" name="Rectangle 10"/>
          <p:cNvSpPr/>
          <p:nvPr/>
        </p:nvSpPr>
        <p:spPr>
          <a:xfrm>
            <a:off x="2285984" y="1071546"/>
            <a:ext cx="4572000" cy="769441"/>
          </a:xfrm>
          <a:prstGeom prst="rect">
            <a:avLst/>
          </a:prstGeom>
        </p:spPr>
        <p:txBody>
          <a:bodyPr>
            <a:spAutoFit/>
          </a:bodyPr>
          <a:lstStyle/>
          <a:p>
            <a:pPr marL="583502" indent="-514350">
              <a:defRPr/>
            </a:pPr>
            <a:r>
              <a:rPr lang="fr-FR" sz="2400" b="1" dirty="0" smtClean="0">
                <a:solidFill>
                  <a:srgbClr val="FF0000"/>
                </a:solidFill>
              </a:rPr>
              <a:t>Méthode de calcul de l’aide</a:t>
            </a:r>
          </a:p>
          <a:p>
            <a:pPr marL="583502" indent="-514350">
              <a:defRPr/>
            </a:pPr>
            <a:endParaRPr lang="fr-FR" sz="2000" b="1" u="sng" dirty="0" smtClean="0">
              <a:solidFill>
                <a:schemeClr val="tx2"/>
              </a:solidFill>
            </a:endParaRPr>
          </a:p>
        </p:txBody>
      </p:sp>
      <p:sp>
        <p:nvSpPr>
          <p:cNvPr id="15" name="Ellipse 14"/>
          <p:cNvSpPr/>
          <p:nvPr/>
        </p:nvSpPr>
        <p:spPr>
          <a:xfrm>
            <a:off x="2714612" y="2000240"/>
            <a:ext cx="357190"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Ellipse 15"/>
          <p:cNvSpPr/>
          <p:nvPr/>
        </p:nvSpPr>
        <p:spPr>
          <a:xfrm>
            <a:off x="5500694" y="1928802"/>
            <a:ext cx="357190"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Ellipse 16"/>
          <p:cNvSpPr/>
          <p:nvPr/>
        </p:nvSpPr>
        <p:spPr>
          <a:xfrm>
            <a:off x="2714612" y="3143248"/>
            <a:ext cx="357190"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Ellipse 17"/>
          <p:cNvSpPr/>
          <p:nvPr/>
        </p:nvSpPr>
        <p:spPr>
          <a:xfrm>
            <a:off x="5500694" y="3214686"/>
            <a:ext cx="357190"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0" name="Connecteur droit avec flèche 19"/>
          <p:cNvCxnSpPr/>
          <p:nvPr/>
        </p:nvCxnSpPr>
        <p:spPr>
          <a:xfrm>
            <a:off x="5286380" y="2571744"/>
            <a:ext cx="1214446" cy="642942"/>
          </a:xfrm>
          <a:prstGeom prst="straightConnector1">
            <a:avLst/>
          </a:prstGeom>
          <a:ln w="476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Espace réservé du numéro de diapositive 11"/>
          <p:cNvSpPr>
            <a:spLocks noGrp="1"/>
          </p:cNvSpPr>
          <p:nvPr>
            <p:ph type="sldNum" sz="quarter" idx="12"/>
          </p:nvPr>
        </p:nvSpPr>
        <p:spPr/>
        <p:txBody>
          <a:bodyPr/>
          <a:lstStyle/>
          <a:p>
            <a:fld id="{2B825D18-8F47-4676-AC87-C8BC662B5306}" type="slidenum">
              <a:rPr lang="fr-FR" smtClean="0"/>
              <a:pPr/>
              <a:t>76</a:t>
            </a:fld>
            <a:endParaRPr lang="fr-FR"/>
          </a:p>
        </p:txBody>
      </p:sp>
      <p:sp>
        <p:nvSpPr>
          <p:cNvPr id="2" name="Espace réservé de la date 1"/>
          <p:cNvSpPr>
            <a:spLocks noGrp="1"/>
          </p:cNvSpPr>
          <p:nvPr>
            <p:ph type="dt" sz="half" idx="10"/>
          </p:nvPr>
        </p:nvSpPr>
        <p:spPr/>
        <p:txBody>
          <a:bodyPr/>
          <a:lstStyle/>
          <a:p>
            <a:fld id="{71DE5545-0E29-6B42-9B03-9AEF0C876435}"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7525"/>
                                        </p:tgtEl>
                                        <p:attrNameLst>
                                          <p:attrName>style.visibility</p:attrName>
                                        </p:attrNameLst>
                                      </p:cBhvr>
                                      <p:to>
                                        <p:strVal val="visible"/>
                                      </p:to>
                                    </p:set>
                                    <p:anim calcmode="lin" valueType="num">
                                      <p:cBhvr additive="base">
                                        <p:cTn id="13" dur="500" fill="hold"/>
                                        <p:tgtEl>
                                          <p:spTgt spid="107525"/>
                                        </p:tgtEl>
                                        <p:attrNameLst>
                                          <p:attrName>ppt_x</p:attrName>
                                        </p:attrNameLst>
                                      </p:cBhvr>
                                      <p:tavLst>
                                        <p:tav tm="0">
                                          <p:val>
                                            <p:strVal val="#ppt_x"/>
                                          </p:val>
                                        </p:tav>
                                        <p:tav tm="100000">
                                          <p:val>
                                            <p:strVal val="#ppt_x"/>
                                          </p:val>
                                        </p:tav>
                                      </p:tavLst>
                                    </p:anim>
                                    <p:anim calcmode="lin" valueType="num">
                                      <p:cBhvr additive="base">
                                        <p:cTn id="14" dur="500" fill="hold"/>
                                        <p:tgtEl>
                                          <p:spTgt spid="10752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ppt_x"/>
                                          </p:val>
                                        </p:tav>
                                        <p:tav tm="100000">
                                          <p:val>
                                            <p:strVal val="#ppt_x"/>
                                          </p:val>
                                        </p:tav>
                                      </p:tavLst>
                                    </p:anim>
                                    <p:anim calcmode="lin" valueType="num">
                                      <p:cBhvr additive="base">
                                        <p:cTn id="3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9" fill="hold" nodeType="click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0-#ppt_w/2"/>
                                          </p:val>
                                        </p:tav>
                                        <p:tav tm="100000">
                                          <p:val>
                                            <p:strVal val="#ppt_x"/>
                                          </p:val>
                                        </p:tav>
                                      </p:tavLst>
                                    </p:anim>
                                    <p:anim calcmode="lin" valueType="num">
                                      <p:cBhvr additive="base">
                                        <p:cTn id="44" dur="500" fill="hold"/>
                                        <p:tgtEl>
                                          <p:spTgt spid="2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animBg="1"/>
      <p:bldP spid="16" grpId="0" animBg="1"/>
      <p:bldP spid="17" grpId="0" animBg="1"/>
      <p:bldP spid="18"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995487"/>
            <a:ext cx="9144000" cy="1362075"/>
          </a:xfrm>
        </p:spPr>
        <p:txBody>
          <a:bodyPr>
            <a:normAutofit/>
          </a:bodyPr>
          <a:lstStyle/>
          <a:p>
            <a:pPr algn="ctr"/>
            <a:r>
              <a:rPr lang="fr-FR" dirty="0" smtClean="0"/>
              <a:t>10) LES AIDES A LA CULTURE ET AU SPORT</a:t>
            </a:r>
            <a:br>
              <a:rPr lang="fr-FR" dirty="0" smtClean="0"/>
            </a:br>
            <a:r>
              <a:rPr lang="fr-FR" sz="2800" dirty="0" smtClean="0"/>
              <a:t>FEDER FSE FEADER</a:t>
            </a:r>
            <a:endParaRPr lang="fr-FR" sz="2700" dirty="0"/>
          </a:p>
        </p:txBody>
      </p:sp>
      <p:pic>
        <p:nvPicPr>
          <p:cNvPr id="3" name="Image 2" descr="culture.jpg"/>
          <p:cNvPicPr>
            <a:picLocks noChangeAspect="1"/>
          </p:cNvPicPr>
          <p:nvPr/>
        </p:nvPicPr>
        <p:blipFill>
          <a:blip r:embed="rId2" cstate="print"/>
          <a:stretch>
            <a:fillRect/>
          </a:stretch>
        </p:blipFill>
        <p:spPr>
          <a:xfrm>
            <a:off x="928662" y="3357562"/>
            <a:ext cx="3905246" cy="2196700"/>
          </a:xfrm>
          <a:prstGeom prst="rect">
            <a:avLst/>
          </a:prstGeom>
        </p:spPr>
      </p:pic>
      <p:pic>
        <p:nvPicPr>
          <p:cNvPr id="4" name="Image 3" descr="sport.jpg"/>
          <p:cNvPicPr>
            <a:picLocks noChangeAspect="1"/>
          </p:cNvPicPr>
          <p:nvPr/>
        </p:nvPicPr>
        <p:blipFill>
          <a:blip r:embed="rId3" cstate="print"/>
          <a:stretch>
            <a:fillRect/>
          </a:stretch>
        </p:blipFill>
        <p:spPr>
          <a:xfrm>
            <a:off x="5286380" y="3357562"/>
            <a:ext cx="3214710" cy="2137442"/>
          </a:xfrm>
          <a:prstGeom prst="rect">
            <a:avLst/>
          </a:prstGeom>
        </p:spPr>
      </p:pic>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77</a:t>
            </a:fld>
            <a:endParaRPr lang="fr-FR"/>
          </a:p>
        </p:txBody>
      </p:sp>
      <p:sp>
        <p:nvSpPr>
          <p:cNvPr id="7" name="Espace réservé de la date 6"/>
          <p:cNvSpPr>
            <a:spLocks noGrp="1"/>
          </p:cNvSpPr>
          <p:nvPr>
            <p:ph type="dt" sz="half" idx="10"/>
          </p:nvPr>
        </p:nvSpPr>
        <p:spPr/>
        <p:txBody>
          <a:bodyPr/>
          <a:lstStyle/>
          <a:p>
            <a:fld id="{38B97DCD-70A0-E740-8FF3-F932E4AC9929}" type="datetime1">
              <a:rPr lang="fr-FR" smtClean="0"/>
              <a:t>18/11/2016</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à coins arrondis 8"/>
          <p:cNvSpPr/>
          <p:nvPr/>
        </p:nvSpPr>
        <p:spPr>
          <a:xfrm>
            <a:off x="0" y="5157192"/>
            <a:ext cx="5148064" cy="62812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Culture (1) régime </a:t>
            </a:r>
            <a:r>
              <a:rPr lang="fr-FR" sz="3600" b="1" dirty="0" err="1" smtClean="0">
                <a:latin typeface="Arial" pitchFamily="34" charset="0"/>
                <a:cs typeface="Arial" pitchFamily="34" charset="0"/>
              </a:rPr>
              <a:t>n°SA</a:t>
            </a:r>
            <a:r>
              <a:rPr lang="fr-FR" sz="3600" b="1" dirty="0" smtClean="0">
                <a:latin typeface="Arial" pitchFamily="34" charset="0"/>
                <a:cs typeface="Arial" pitchFamily="34" charset="0"/>
              </a:rPr>
              <a:t> 42681</a:t>
            </a:r>
            <a:endParaRPr lang="fr-FR" sz="3600" b="1" dirty="0">
              <a:latin typeface="Arial" pitchFamily="34" charset="0"/>
              <a:cs typeface="Arial" pitchFamily="34" charset="0"/>
            </a:endParaRPr>
          </a:p>
        </p:txBody>
      </p:sp>
      <p:sp>
        <p:nvSpPr>
          <p:cNvPr id="4" name="Espace réservé du contenu 2"/>
          <p:cNvSpPr txBox="1">
            <a:spLocks/>
          </p:cNvSpPr>
          <p:nvPr/>
        </p:nvSpPr>
        <p:spPr>
          <a:xfrm>
            <a:off x="-32" y="1052736"/>
            <a:ext cx="8929687" cy="4786346"/>
          </a:xfrm>
          <a:prstGeom prst="rect">
            <a:avLst/>
          </a:prstGeom>
        </p:spPr>
        <p:txBody>
          <a:bodyPr vert="horz" lIns="91440" tIns="45720" rIns="91440" bIns="45720" rtlCol="0">
            <a:normAutofit fontScale="62500" lnSpcReduction="20000"/>
          </a:bodyPr>
          <a:lstStyle/>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1" i="0" u="sng" strike="noStrike" kern="1200" cap="none" spc="0" normalizeH="0" baseline="0" noProof="0" dirty="0" smtClean="0">
                <a:ln>
                  <a:noFill/>
                </a:ln>
                <a:solidFill>
                  <a:schemeClr val="tx2"/>
                </a:solidFill>
                <a:effectLst/>
                <a:uLnTx/>
                <a:uFillTx/>
                <a:latin typeface="+mn-lt"/>
                <a:ea typeface="+mn-ea"/>
                <a:cs typeface="+mn-cs"/>
              </a:rPr>
              <a:t>Pour les musées</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 galeries, archives, bibliothèques, espaces culturels, théâtres, opéras, salles de concert, cinémathèques, institutions culturelles;</a:t>
            </a: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1" i="0" u="sng" strike="noStrike" kern="1200" cap="none" spc="0" normalizeH="0" baseline="0" noProof="0" dirty="0" smtClean="0">
                <a:ln>
                  <a:noFill/>
                </a:ln>
                <a:solidFill>
                  <a:schemeClr val="tx2"/>
                </a:solidFill>
                <a:effectLst/>
                <a:uLnTx/>
                <a:uFillTx/>
                <a:latin typeface="+mn-lt"/>
                <a:ea typeface="+mn-ea"/>
                <a:cs typeface="+mn-cs"/>
              </a:rPr>
              <a:t>Pour le patrimoine matériel </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 toutes les formes,  sites archéologiques, monuments sites historiques, patrimoine naturel, villages, paysages ruraux (s’ils sont liés au patrimoine culturel)</a:t>
            </a: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1" i="0" u="sng" strike="noStrike" kern="1200" cap="none" spc="0" normalizeH="0" baseline="0" noProof="0" dirty="0" smtClean="0">
                <a:ln>
                  <a:noFill/>
                </a:ln>
                <a:solidFill>
                  <a:schemeClr val="tx2"/>
                </a:solidFill>
                <a:effectLst/>
                <a:uLnTx/>
                <a:uFillTx/>
                <a:latin typeface="+mn-lt"/>
                <a:ea typeface="+mn-ea"/>
                <a:cs typeface="+mn-cs"/>
              </a:rPr>
              <a:t>Pour le patrimoine immatériel</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 coutumes artisanat folklorique;</a:t>
            </a: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1" i="0" u="sng" strike="noStrike" kern="1200" cap="none" spc="0" normalizeH="0" baseline="0" noProof="0" dirty="0" smtClean="0">
                <a:ln>
                  <a:noFill/>
                </a:ln>
                <a:solidFill>
                  <a:schemeClr val="tx2"/>
                </a:solidFill>
                <a:effectLst/>
                <a:uLnTx/>
                <a:uFillTx/>
                <a:latin typeface="+mn-lt"/>
                <a:ea typeface="+mn-ea"/>
                <a:cs typeface="+mn-cs"/>
              </a:rPr>
              <a:t>Pour les évènements artistiques</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 festivals, expositions et autres activités culturelles, performances</a:t>
            </a: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1" i="0" u="sng" strike="noStrike" kern="1200" cap="none" spc="0" normalizeH="0" baseline="0" noProof="0" dirty="0" smtClean="0">
                <a:ln>
                  <a:noFill/>
                </a:ln>
                <a:solidFill>
                  <a:schemeClr val="tx2"/>
                </a:solidFill>
                <a:effectLst/>
                <a:uLnTx/>
                <a:uFillTx/>
                <a:latin typeface="+mn-lt"/>
                <a:ea typeface="+mn-ea"/>
                <a:cs typeface="+mn-cs"/>
              </a:rPr>
              <a:t>Pour l’éducation culturelle et artistique</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  programmes éducatifs</a:t>
            </a: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1" i="0" u="sng" strike="noStrike" kern="1200" cap="none" spc="0" normalizeH="0" baseline="0" noProof="0" dirty="0" smtClean="0">
                <a:ln>
                  <a:noFill/>
                </a:ln>
                <a:solidFill>
                  <a:schemeClr val="tx2"/>
                </a:solidFill>
                <a:effectLst/>
                <a:uLnTx/>
                <a:uFillTx/>
                <a:latin typeface="+mn-lt"/>
                <a:ea typeface="+mn-ea"/>
                <a:cs typeface="+mn-cs"/>
              </a:rPr>
              <a:t>Pour l’édition d’œuvres </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musicales, littéraires y compris de traduction</a:t>
            </a:r>
          </a:p>
          <a:p>
            <a:pPr marL="1652588" marR="0" lvl="4" indent="-51435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400" b="0" i="0" u="none" strike="noStrike" kern="1200" cap="none" spc="0" normalizeH="0" baseline="0" noProof="0" dirty="0" smtClean="0">
              <a:ln>
                <a:noFill/>
              </a:ln>
              <a:solidFill>
                <a:schemeClr val="tx2"/>
              </a:solidFill>
              <a:effectLst/>
              <a:uLnTx/>
              <a:uFillTx/>
              <a:latin typeface="+mn-lt"/>
              <a:ea typeface="+mn-ea"/>
              <a:cs typeface="+mn-cs"/>
            </a:endParaRPr>
          </a:p>
          <a:p>
            <a:pPr marL="1652588" marR="0" lvl="4" indent="-51435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400" b="0" i="0" u="none" strike="noStrike" kern="1200" cap="none" spc="0" normalizeH="0" baseline="0" noProof="0" dirty="0" smtClean="0">
              <a:ln>
                <a:noFill/>
              </a:ln>
              <a:solidFill>
                <a:schemeClr val="tx2"/>
              </a:solidFill>
              <a:effectLst/>
              <a:uLnTx/>
              <a:uFillTx/>
              <a:latin typeface="+mn-lt"/>
              <a:ea typeface="+mn-ea"/>
              <a:cs typeface="+mn-cs"/>
            </a:endParaRPr>
          </a:p>
          <a:p>
            <a:pPr marL="582613" marR="0" lvl="0" indent="-51435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2800" b="1" i="0" u="none" strike="noStrike" kern="1200" cap="none" spc="0" normalizeH="0" baseline="0" noProof="0" dirty="0" smtClean="0">
                <a:ln>
                  <a:noFill/>
                </a:ln>
                <a:solidFill>
                  <a:srgbClr val="FF0000"/>
                </a:solidFill>
                <a:effectLst/>
                <a:uLnTx/>
                <a:uFillTx/>
                <a:latin typeface="+mn-lt"/>
                <a:ea typeface="+mn-ea"/>
                <a:cs typeface="+mn-cs"/>
              </a:rPr>
              <a:t>Taux d’aide à l’investissement:</a:t>
            </a:r>
          </a:p>
          <a:p>
            <a:pPr marL="582613" marR="0" lvl="0" indent="-51435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aide = coûts d’investissement MOINS la marge d’exploitation</a:t>
            </a:r>
          </a:p>
          <a:p>
            <a:pPr marL="582613" marR="0" lvl="0" indent="-51435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2800" b="1" i="0" u="none" strike="noStrike" kern="1200" cap="none" spc="0" normalizeH="0" baseline="0" noProof="0" dirty="0" smtClean="0">
                <a:ln>
                  <a:noFill/>
                </a:ln>
                <a:solidFill>
                  <a:srgbClr val="FF0000"/>
                </a:solidFill>
                <a:effectLst/>
                <a:uLnTx/>
                <a:uFillTx/>
                <a:latin typeface="+mn-lt"/>
                <a:ea typeface="+mn-ea"/>
                <a:cs typeface="+mn-cs"/>
              </a:rPr>
              <a:t>Taux d’aide au fonctionnement:</a:t>
            </a:r>
          </a:p>
          <a:p>
            <a:pPr marL="582613" marR="0" lvl="0" indent="-51435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 ce qui est nécessaire pour couvrir les pertes d’exploitation et un bénéfice raisonnable sur la période</a:t>
            </a:r>
          </a:p>
          <a:p>
            <a:pPr marL="582613" marR="0" lvl="0" indent="-51435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	= taux de swap + 100 pts</a:t>
            </a:r>
          </a:p>
          <a:p>
            <a:pPr marL="582613" marR="0" lvl="0" indent="-51435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2800" b="1" i="0" u="none" strike="noStrike" kern="1200" cap="none" spc="0" normalizeH="0" baseline="0" noProof="0" dirty="0" smtClean="0">
              <a:ln>
                <a:noFill/>
              </a:ln>
              <a:solidFill>
                <a:schemeClr val="tx2"/>
              </a:solidFill>
              <a:effectLst/>
              <a:uLnTx/>
              <a:uFillTx/>
              <a:latin typeface="+mn-lt"/>
              <a:ea typeface="+mn-ea"/>
              <a:cs typeface="+mn-cs"/>
            </a:endParaRPr>
          </a:p>
          <a:p>
            <a:pPr marL="582613" marR="0" lvl="0" indent="-51435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2800" b="1" i="0" u="none" strike="noStrike" kern="1200" cap="none" spc="0" normalizeH="0" baseline="0" noProof="0" dirty="0" smtClean="0">
              <a:ln>
                <a:noFill/>
              </a:ln>
              <a:solidFill>
                <a:schemeClr val="tx2"/>
              </a:solidFill>
              <a:effectLst/>
              <a:uLnTx/>
              <a:uFillTx/>
              <a:latin typeface="+mn-lt"/>
              <a:ea typeface="+mn-ea"/>
              <a:cs typeface="+mn-cs"/>
            </a:endParaRPr>
          </a:p>
          <a:p>
            <a:pPr marL="582613" marR="0" lvl="0" indent="-51435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2800" b="1" i="0" u="none" strike="noStrike" kern="1200" cap="none" spc="0" normalizeH="0" baseline="0" noProof="0" dirty="0" smtClean="0">
                <a:ln>
                  <a:noFill/>
                </a:ln>
                <a:solidFill>
                  <a:schemeClr val="tx2"/>
                </a:solidFill>
                <a:effectLst/>
                <a:uLnTx/>
                <a:uFillTx/>
                <a:latin typeface="+mn-lt"/>
                <a:ea typeface="+mn-ea"/>
                <a:cs typeface="+mn-cs"/>
              </a:rPr>
              <a:t>Aides inférieures à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1 M€</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 taux d’aide </a:t>
            </a:r>
            <a:r>
              <a:rPr kumimoji="0" lang="fr-FR" sz="2800" b="1" i="0" u="none" strike="noStrike" kern="1200" cap="none" spc="0" normalizeH="0" baseline="0" noProof="0" dirty="0" smtClean="0">
                <a:ln>
                  <a:noFill/>
                </a:ln>
                <a:solidFill>
                  <a:srgbClr val="FF0000"/>
                </a:solidFill>
                <a:effectLst/>
                <a:uLnTx/>
                <a:uFillTx/>
                <a:latin typeface="+mn-lt"/>
                <a:ea typeface="+mn-ea"/>
                <a:cs typeface="+mn-cs"/>
              </a:rPr>
              <a:t>80%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possible</a:t>
            </a:r>
          </a:p>
          <a:p>
            <a:pPr marL="582613" marR="0" lvl="0" indent="-51435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2800" b="1" i="0" u="none" strike="noStrike" kern="1200" cap="none" spc="0" normalizeH="0" baseline="0" noProof="0" dirty="0" smtClean="0">
                <a:ln>
                  <a:noFill/>
                </a:ln>
                <a:solidFill>
                  <a:srgbClr val="FF0000"/>
                </a:solidFill>
                <a:effectLst/>
                <a:uLnTx/>
                <a:uFillTx/>
                <a:latin typeface="+mn-lt"/>
                <a:ea typeface="+mn-ea"/>
                <a:cs typeface="+mn-cs"/>
              </a:rPr>
              <a:t>70%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pour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éditions d’œuvres littéraires et musicales</a:t>
            </a:r>
          </a:p>
        </p:txBody>
      </p:sp>
      <p:pic>
        <p:nvPicPr>
          <p:cNvPr id="5" name="Picture 8"/>
          <p:cNvPicPr>
            <a:picLocks noChangeAspect="1" noChangeArrowheads="1"/>
          </p:cNvPicPr>
          <p:nvPr/>
        </p:nvPicPr>
        <p:blipFill>
          <a:blip r:embed="rId2" cstate="print"/>
          <a:srcRect l="35176" t="53906" r="14861" b="32422"/>
          <a:stretch>
            <a:fillRect/>
          </a:stretch>
        </p:blipFill>
        <p:spPr bwMode="auto">
          <a:xfrm>
            <a:off x="3108325" y="4214818"/>
            <a:ext cx="6035675" cy="928687"/>
          </a:xfrm>
          <a:prstGeom prst="rect">
            <a:avLst/>
          </a:prstGeom>
          <a:noFill/>
          <a:ln w="9525">
            <a:noFill/>
            <a:miter lim="800000"/>
            <a:headEnd/>
            <a:tailEnd/>
          </a:ln>
        </p:spPr>
      </p:pic>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78</a:t>
            </a:fld>
            <a:endParaRPr lang="fr-FR"/>
          </a:p>
        </p:txBody>
      </p:sp>
      <p:sp>
        <p:nvSpPr>
          <p:cNvPr id="2" name="Espace réservé de la date 1"/>
          <p:cNvSpPr>
            <a:spLocks noGrp="1"/>
          </p:cNvSpPr>
          <p:nvPr>
            <p:ph type="dt" sz="half" idx="10"/>
          </p:nvPr>
        </p:nvSpPr>
        <p:spPr/>
        <p:txBody>
          <a:bodyPr/>
          <a:lstStyle/>
          <a:p>
            <a:fld id="{B11AC3F0-E75B-6349-9FD9-A70122C375F4}"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anim calcmode="lin" valueType="num">
                                      <p:cBhvr additive="base">
                                        <p:cTn id="4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9" end="9"/>
                                            </p:txEl>
                                          </p:spTgt>
                                        </p:tgtEl>
                                        <p:attrNameLst>
                                          <p:attrName>style.visibility</p:attrName>
                                        </p:attrNameLst>
                                      </p:cBhvr>
                                      <p:to>
                                        <p:strVal val="visible"/>
                                      </p:to>
                                    </p:set>
                                    <p:anim calcmode="lin" valueType="num">
                                      <p:cBhvr additive="base">
                                        <p:cTn id="49"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10" end="10"/>
                                            </p:txEl>
                                          </p:spTgt>
                                        </p:tgtEl>
                                        <p:attrNameLst>
                                          <p:attrName>style.visibility</p:attrName>
                                        </p:attrNameLst>
                                      </p:cBhvr>
                                      <p:to>
                                        <p:strVal val="visible"/>
                                      </p:to>
                                    </p:set>
                                    <p:anim calcmode="lin" valueType="num">
                                      <p:cBhvr additive="base">
                                        <p:cTn id="55"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txEl>
                                              <p:pRg st="11" end="11"/>
                                            </p:txEl>
                                          </p:spTgt>
                                        </p:tgtEl>
                                        <p:attrNameLst>
                                          <p:attrName>style.visibility</p:attrName>
                                        </p:attrNameLst>
                                      </p:cBhvr>
                                      <p:to>
                                        <p:strVal val="visible"/>
                                      </p:to>
                                    </p:set>
                                    <p:anim calcmode="lin" valueType="num">
                                      <p:cBhvr additive="base">
                                        <p:cTn id="61"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txEl>
                                              <p:pRg st="12" end="12"/>
                                            </p:txEl>
                                          </p:spTgt>
                                        </p:tgtEl>
                                        <p:attrNameLst>
                                          <p:attrName>style.visibility</p:attrName>
                                        </p:attrNameLst>
                                      </p:cBhvr>
                                      <p:to>
                                        <p:strVal val="visible"/>
                                      </p:to>
                                    </p:set>
                                    <p:anim calcmode="lin" valueType="num">
                                      <p:cBhvr additive="base">
                                        <p:cTn id="67"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nodeType="clickEffect">
                                  <p:stCondLst>
                                    <p:cond delay="0"/>
                                  </p:stCondLst>
                                  <p:childTnLst>
                                    <p:set>
                                      <p:cBhvr>
                                        <p:cTn id="72" dur="1" fill="hold">
                                          <p:stCondLst>
                                            <p:cond delay="0"/>
                                          </p:stCondLst>
                                        </p:cTn>
                                        <p:tgtEl>
                                          <p:spTgt spid="5"/>
                                        </p:tgtEl>
                                        <p:attrNameLst>
                                          <p:attrName>style.visibility</p:attrName>
                                        </p:attrNameLst>
                                      </p:cBhvr>
                                      <p:to>
                                        <p:strVal val="visible"/>
                                      </p:to>
                                    </p:set>
                                    <p:anim calcmode="lin" valueType="num">
                                      <p:cBhvr additive="base">
                                        <p:cTn id="73" dur="500" fill="hold"/>
                                        <p:tgtEl>
                                          <p:spTgt spid="5"/>
                                        </p:tgtEl>
                                        <p:attrNameLst>
                                          <p:attrName>ppt_x</p:attrName>
                                        </p:attrNameLst>
                                      </p:cBhvr>
                                      <p:tavLst>
                                        <p:tav tm="0">
                                          <p:val>
                                            <p:strVal val="1+#ppt_w/2"/>
                                          </p:val>
                                        </p:tav>
                                        <p:tav tm="100000">
                                          <p:val>
                                            <p:strVal val="#ppt_x"/>
                                          </p:val>
                                        </p:tav>
                                      </p:tavLst>
                                    </p:anim>
                                    <p:anim calcmode="lin" valueType="num">
                                      <p:cBhvr additive="base">
                                        <p:cTn id="7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4">
                                            <p:txEl>
                                              <p:pRg st="15" end="15"/>
                                            </p:txEl>
                                          </p:spTgt>
                                        </p:tgtEl>
                                        <p:attrNameLst>
                                          <p:attrName>style.visibility</p:attrName>
                                        </p:attrNameLst>
                                      </p:cBhvr>
                                      <p:to>
                                        <p:strVal val="visible"/>
                                      </p:to>
                                    </p:set>
                                    <p:anim calcmode="lin" valueType="num">
                                      <p:cBhvr additive="base">
                                        <p:cTn id="79" dur="500" fill="hold"/>
                                        <p:tgtEl>
                                          <p:spTgt spid="4">
                                            <p:txEl>
                                              <p:pRg st="15" end="15"/>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4">
                                            <p:txEl>
                                              <p:pRg st="15" end="15"/>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4">
                                            <p:txEl>
                                              <p:pRg st="16" end="16"/>
                                            </p:txEl>
                                          </p:spTgt>
                                        </p:tgtEl>
                                        <p:attrNameLst>
                                          <p:attrName>style.visibility</p:attrName>
                                        </p:attrNameLst>
                                      </p:cBhvr>
                                      <p:to>
                                        <p:strVal val="visible"/>
                                      </p:to>
                                    </p:set>
                                    <p:anim calcmode="lin" valueType="num">
                                      <p:cBhvr additive="base">
                                        <p:cTn id="85" dur="500" fill="hold"/>
                                        <p:tgtEl>
                                          <p:spTgt spid="4">
                                            <p:txEl>
                                              <p:pRg st="16" end="16"/>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4">
                                            <p:txEl>
                                              <p:pRg st="16" end="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Culture (2)</a:t>
            </a:r>
            <a:endParaRPr lang="fr-FR" sz="3600" b="1" dirty="0">
              <a:latin typeface="Arial" pitchFamily="34" charset="0"/>
              <a:cs typeface="Arial" pitchFamily="34" charset="0"/>
            </a:endParaRPr>
          </a:p>
        </p:txBody>
      </p:sp>
      <p:sp>
        <p:nvSpPr>
          <p:cNvPr id="6" name="Espace réservé du contenu 2"/>
          <p:cNvSpPr txBox="1">
            <a:spLocks/>
          </p:cNvSpPr>
          <p:nvPr/>
        </p:nvSpPr>
        <p:spPr>
          <a:xfrm>
            <a:off x="71438" y="1214422"/>
            <a:ext cx="8929687" cy="4714908"/>
          </a:xfrm>
          <a:prstGeom prst="rect">
            <a:avLst/>
          </a:prstGeom>
        </p:spPr>
        <p:txBody>
          <a:bodyPr vert="horz" lIns="91440" tIns="45720" rIns="91440" bIns="45720" rtlCol="0">
            <a:normAutofit fontScale="77500" lnSpcReduction="20000"/>
          </a:bodyPr>
          <a:lstStyle/>
          <a:p>
            <a:pPr marL="582613" marR="0" lvl="0" indent="-51435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2400" b="1" i="0" u="sng" strike="noStrike" kern="1200" cap="none" spc="0" normalizeH="0" baseline="0" noProof="0" dirty="0" smtClean="0">
                <a:ln>
                  <a:noFill/>
                </a:ln>
                <a:solidFill>
                  <a:srgbClr val="FF0000"/>
                </a:solidFill>
                <a:effectLst/>
                <a:uLnTx/>
                <a:uFillTx/>
                <a:latin typeface="+mn-lt"/>
                <a:ea typeface="+mn-ea"/>
                <a:cs typeface="+mn-cs"/>
              </a:rPr>
              <a:t>Coûts d’investissement :</a:t>
            </a:r>
          </a:p>
          <a:p>
            <a:pPr marL="582613" marR="0" lvl="0" indent="-51435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Couts de construction modernisation investissement </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actifs fixes corporels et incorporels</a:t>
            </a: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Coûts d’acquisition </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(y/c location vente, transfert déplacement)  du patrimoine culturel</a:t>
            </a: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Coûts de sauvegarde</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 préservation,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restauration</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 réhabilitation du patrimoine matériel et immatériel, Y/c  documentation,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stockage</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 la recherche, numérisation etc.</a:t>
            </a: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n-lt"/>
                <a:ea typeface="+mn-ea"/>
                <a:cs typeface="+mn-cs"/>
              </a:rPr>
              <a:t>les coûts de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diffusion </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et d’amélioration de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l’accessibilité </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(handicapés…) couts de diversification des programmes</a:t>
            </a: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coûts de projets, d’activités culturelles</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 programmes de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coopération </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et d’échange, procédures de sélection etc.</a:t>
            </a:r>
          </a:p>
          <a:p>
            <a:pPr marL="1652588" marR="0" lvl="4" indent="-51435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400" b="0" i="0" u="none" strike="noStrike" kern="1200" cap="none" spc="0" normalizeH="0" baseline="0" noProof="0" dirty="0" smtClean="0">
              <a:ln>
                <a:noFill/>
              </a:ln>
              <a:solidFill>
                <a:schemeClr val="tx2"/>
              </a:solidFill>
              <a:effectLst/>
              <a:uLnTx/>
              <a:uFillTx/>
              <a:latin typeface="+mn-lt"/>
              <a:ea typeface="+mn-ea"/>
              <a:cs typeface="+mn-cs"/>
            </a:endParaRPr>
          </a:p>
          <a:p>
            <a:pPr marL="582613" marR="0" lvl="0" indent="-51435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fr-FR" sz="2400" b="1" i="0" u="sng" strike="noStrike" kern="1200" cap="none" spc="0" normalizeH="0" baseline="0" noProof="0" dirty="0" smtClean="0">
                <a:ln>
                  <a:noFill/>
                </a:ln>
                <a:solidFill>
                  <a:srgbClr val="FF0000"/>
                </a:solidFill>
                <a:effectLst/>
                <a:uLnTx/>
                <a:uFillTx/>
                <a:latin typeface="+mn-lt"/>
                <a:ea typeface="+mn-ea"/>
                <a:cs typeface="+mn-cs"/>
              </a:rPr>
              <a:t>Coûts de fonctionnement</a:t>
            </a:r>
            <a:r>
              <a:rPr kumimoji="0" lang="fr-FR" sz="2400" b="0" i="0" u="sng" strike="noStrike" kern="1200" cap="none" spc="0" normalizeH="0" baseline="0" noProof="0" dirty="0" smtClean="0">
                <a:ln>
                  <a:noFill/>
                </a:ln>
                <a:solidFill>
                  <a:srgbClr val="FF0000"/>
                </a:solidFill>
                <a:effectLst/>
                <a:uLnTx/>
                <a:uFillTx/>
                <a:latin typeface="+mn-lt"/>
                <a:ea typeface="+mn-ea"/>
                <a:cs typeface="+mn-cs"/>
              </a:rPr>
              <a:t> </a:t>
            </a: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n-lt"/>
                <a:ea typeface="+mn-ea"/>
                <a:cs typeface="+mn-cs"/>
              </a:rPr>
              <a:t>Coûts </a:t>
            </a:r>
            <a:r>
              <a:rPr kumimoji="0" lang="fr-FR" sz="2400" b="1" i="0" u="sng" strike="noStrike" kern="1200" cap="none" spc="0" normalizeH="0" baseline="0" noProof="0" dirty="0" smtClean="0">
                <a:ln>
                  <a:noFill/>
                </a:ln>
                <a:solidFill>
                  <a:schemeClr val="tx2"/>
                </a:solidFill>
                <a:effectLst/>
                <a:uLnTx/>
                <a:uFillTx/>
                <a:latin typeface="+mn-lt"/>
                <a:ea typeface="+mn-ea"/>
                <a:cs typeface="+mn-cs"/>
              </a:rPr>
              <a:t>des institutions culturelles</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 frais de fonctionnement, voyages</a:t>
            </a: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n-lt"/>
                <a:ea typeface="+mn-ea"/>
                <a:cs typeface="+mn-cs"/>
              </a:rPr>
              <a:t>Activités d’éducation culturelle, programmes éducatifs</a:t>
            </a: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n-lt"/>
                <a:ea typeface="+mn-ea"/>
                <a:cs typeface="+mn-cs"/>
              </a:rPr>
              <a:t>Coûts d’amélioration de l’accès des sites au public</a:t>
            </a: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n-lt"/>
                <a:ea typeface="+mn-ea"/>
                <a:cs typeface="+mn-cs"/>
              </a:rPr>
              <a:t>Coûts de personnels – coûts de services de conseil extérieurs</a:t>
            </a:r>
          </a:p>
          <a:p>
            <a:pPr marL="582613"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n-lt"/>
                <a:ea typeface="+mn-ea"/>
                <a:cs typeface="+mn-cs"/>
              </a:rPr>
              <a:t>Location des biens immobilier, équipements fournitures, frais voyage</a:t>
            </a: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79</a:t>
            </a:fld>
            <a:endParaRPr lang="fr-FR"/>
          </a:p>
        </p:txBody>
      </p:sp>
      <p:sp>
        <p:nvSpPr>
          <p:cNvPr id="2" name="Espace réservé de la date 1"/>
          <p:cNvSpPr>
            <a:spLocks noGrp="1"/>
          </p:cNvSpPr>
          <p:nvPr>
            <p:ph type="dt" sz="half" idx="10"/>
          </p:nvPr>
        </p:nvSpPr>
        <p:spPr/>
        <p:txBody>
          <a:bodyPr/>
          <a:lstStyle/>
          <a:p>
            <a:fld id="{9B859009-F915-8C48-9506-C8991840501C}"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7" end="7"/>
                                            </p:txEl>
                                          </p:spTgt>
                                        </p:tgtEl>
                                        <p:attrNameLst>
                                          <p:attrName>style.visibility</p:attrName>
                                        </p:attrNameLst>
                                      </p:cBhvr>
                                      <p:to>
                                        <p:strVal val="visible"/>
                                      </p:to>
                                    </p:set>
                                    <p:anim calcmode="lin" valueType="num">
                                      <p:cBhvr additive="base">
                                        <p:cTn id="43"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8" end="8"/>
                                            </p:txEl>
                                          </p:spTgt>
                                        </p:tgtEl>
                                        <p:attrNameLst>
                                          <p:attrName>style.visibility</p:attrName>
                                        </p:attrNameLst>
                                      </p:cBhvr>
                                      <p:to>
                                        <p:strVal val="visible"/>
                                      </p:to>
                                    </p:set>
                                    <p:anim calcmode="lin" valueType="num">
                                      <p:cBhvr additive="base">
                                        <p:cTn id="49"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9" end="9"/>
                                            </p:txEl>
                                          </p:spTgt>
                                        </p:tgtEl>
                                        <p:attrNameLst>
                                          <p:attrName>style.visibility</p:attrName>
                                        </p:attrNameLst>
                                      </p:cBhvr>
                                      <p:to>
                                        <p:strVal val="visible"/>
                                      </p:to>
                                    </p:set>
                                    <p:anim calcmode="lin" valueType="num">
                                      <p:cBhvr additive="base">
                                        <p:cTn id="55"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xEl>
                                              <p:pRg st="10" end="10"/>
                                            </p:txEl>
                                          </p:spTgt>
                                        </p:tgtEl>
                                        <p:attrNameLst>
                                          <p:attrName>style.visibility</p:attrName>
                                        </p:attrNameLst>
                                      </p:cBhvr>
                                      <p:to>
                                        <p:strVal val="visible"/>
                                      </p:to>
                                    </p:set>
                                    <p:anim calcmode="lin" valueType="num">
                                      <p:cBhvr additive="base">
                                        <p:cTn id="61"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6">
                                            <p:txEl>
                                              <p:pRg st="11" end="11"/>
                                            </p:txEl>
                                          </p:spTgt>
                                        </p:tgtEl>
                                        <p:attrNameLst>
                                          <p:attrName>style.visibility</p:attrName>
                                        </p:attrNameLst>
                                      </p:cBhvr>
                                      <p:to>
                                        <p:strVal val="visible"/>
                                      </p:to>
                                    </p:set>
                                    <p:anim calcmode="lin" valueType="num">
                                      <p:cBhvr additive="base">
                                        <p:cTn id="67"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6">
                                            <p:txEl>
                                              <p:pRg st="12" end="12"/>
                                            </p:txEl>
                                          </p:spTgt>
                                        </p:tgtEl>
                                        <p:attrNameLst>
                                          <p:attrName>style.visibility</p:attrName>
                                        </p:attrNameLst>
                                      </p:cBhvr>
                                      <p:to>
                                        <p:strVal val="visible"/>
                                      </p:to>
                                    </p:set>
                                    <p:anim calcmode="lin" valueType="num">
                                      <p:cBhvr additive="base">
                                        <p:cTn id="73" dur="500" fill="hold"/>
                                        <p:tgtEl>
                                          <p:spTgt spid="6">
                                            <p:txEl>
                                              <p:pRg st="12" end="12"/>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6">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DE MINIMIS (3)</a:t>
            </a:r>
            <a:endParaRPr lang="fr-FR" sz="3600" b="1" dirty="0">
              <a:latin typeface="Arial" pitchFamily="34" charset="0"/>
              <a:cs typeface="Arial" pitchFamily="34" charset="0"/>
            </a:endParaRPr>
          </a:p>
        </p:txBody>
      </p:sp>
      <p:sp>
        <p:nvSpPr>
          <p:cNvPr id="4" name="Rectangle 3"/>
          <p:cNvSpPr txBox="1">
            <a:spLocks noChangeArrowheads="1"/>
          </p:cNvSpPr>
          <p:nvPr/>
        </p:nvSpPr>
        <p:spPr>
          <a:xfrm>
            <a:off x="571472" y="1428736"/>
            <a:ext cx="8358245" cy="4500594"/>
          </a:xfrm>
          <a:prstGeom prst="rect">
            <a:avLst/>
          </a:prstGeom>
        </p:spPr>
        <p:txBody>
          <a:bodyPr vert="horz" lIns="91440" tIns="45720" rIns="91440" bIns="45720" rtlCol="0">
            <a:normAutofit/>
          </a:bodyPr>
          <a:lstStyle/>
          <a:p>
            <a:pPr marL="0" marR="0" lvl="0" indent="0" defTabSz="914400" rtl="0" eaLnBrk="1" fontAlgn="auto" latinLnBrk="0" hangingPunct="1">
              <a:lnSpc>
                <a:spcPct val="80000"/>
              </a:lnSpc>
              <a:spcBef>
                <a:spcPct val="20000"/>
              </a:spcBef>
              <a:spcAft>
                <a:spcPts val="0"/>
              </a:spcAft>
              <a:buClrTx/>
              <a:buSzTx/>
              <a:buFont typeface="Arial" charset="0"/>
              <a:buNone/>
              <a:tabLst/>
              <a:defRPr/>
            </a:pPr>
            <a:endParaRPr kumimoji="0" lang="fr-FR" sz="2200" b="0"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6" name="Rectangle 3"/>
          <p:cNvSpPr txBox="1">
            <a:spLocks noChangeArrowheads="1"/>
          </p:cNvSpPr>
          <p:nvPr/>
        </p:nvSpPr>
        <p:spPr>
          <a:xfrm>
            <a:off x="571472" y="1071546"/>
            <a:ext cx="8358245" cy="5786454"/>
          </a:xfrm>
          <a:prstGeom prst="rect">
            <a:avLst/>
          </a:prstGeom>
        </p:spPr>
        <p:txBody>
          <a:bodyPr vert="horz" lIns="91440" tIns="45720" rIns="91440" bIns="45720" rtlCol="0">
            <a:normAutofit/>
          </a:bodyPr>
          <a:lstStyle/>
          <a:p>
            <a:pPr marL="0" marR="0" lvl="0" indent="0" defTabSz="914400" rtl="0" eaLnBrk="1" fontAlgn="auto" latinLnBrk="0" hangingPunct="1">
              <a:lnSpc>
                <a:spcPct val="80000"/>
              </a:lnSpc>
              <a:spcBef>
                <a:spcPct val="20000"/>
              </a:spcBef>
              <a:spcAft>
                <a:spcPts val="0"/>
              </a:spcAft>
              <a:buClrTx/>
              <a:buSzTx/>
              <a:buFont typeface="Arial" charset="0"/>
              <a:buNone/>
              <a:tabLst/>
              <a:defRPr/>
            </a:pPr>
            <a:endParaRPr kumimoji="0" lang="fr-FR" sz="2200" b="0"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9" name="Rectangle 3"/>
          <p:cNvSpPr txBox="1">
            <a:spLocks noChangeArrowheads="1"/>
          </p:cNvSpPr>
          <p:nvPr/>
        </p:nvSpPr>
        <p:spPr>
          <a:xfrm>
            <a:off x="428596" y="1214422"/>
            <a:ext cx="8751917" cy="4572032"/>
          </a:xfrm>
          <a:prstGeom prst="rect">
            <a:avLst/>
          </a:prstGeom>
        </p:spPr>
        <p:txBody>
          <a:bodyPr vert="horz" lIns="91440" tIns="45720" rIns="91440" bIns="45720" rtlCol="0">
            <a:noAutofit/>
          </a:bodyPr>
          <a:lstStyle/>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2000" b="1" i="0" u="sng" strike="noStrike" kern="1200" cap="none" spc="0" normalizeH="0" baseline="0" noProof="0" dirty="0" smtClean="0">
                <a:ln>
                  <a:noFill/>
                </a:ln>
                <a:solidFill>
                  <a:schemeClr val="tx2"/>
                </a:solidFill>
                <a:effectLst/>
                <a:uLnTx/>
                <a:uFillTx/>
                <a:latin typeface="+mn-lt"/>
                <a:ea typeface="+mn-ea"/>
                <a:cs typeface="+mn-cs"/>
              </a:rPr>
              <a:t>EXCLUSIONS SUITE</a:t>
            </a:r>
            <a:endParaRPr kumimoji="0" lang="fr-FR" sz="2000" b="0" i="0" u="sng"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charset="0"/>
              <a:buNone/>
              <a:tabLst/>
              <a:defRPr/>
            </a:pPr>
            <a:endParaRPr kumimoji="0" lang="fr-FR" sz="5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1600" b="1" i="0" u="none" strike="noStrike" kern="1200" cap="none" spc="0" normalizeH="0" baseline="0" noProof="0" dirty="0" smtClean="0">
                <a:ln>
                  <a:noFill/>
                </a:ln>
                <a:solidFill>
                  <a:schemeClr val="tx2"/>
                </a:solidFill>
                <a:effectLst/>
                <a:uLnTx/>
                <a:uFillTx/>
                <a:latin typeface="+mn-lt"/>
                <a:ea typeface="+mn-ea"/>
                <a:cs typeface="+mn-cs"/>
              </a:rPr>
              <a:t>IAA</a:t>
            </a:r>
            <a:r>
              <a:rPr kumimoji="0" lang="fr-FR" sz="1600" b="0" i="0" u="none" strike="noStrike" kern="1200" cap="none" spc="0" normalizeH="0" baseline="0" noProof="0" dirty="0" smtClean="0">
                <a:ln>
                  <a:noFill/>
                </a:ln>
                <a:solidFill>
                  <a:schemeClr val="tx2"/>
                </a:solidFill>
                <a:effectLst/>
                <a:uLnTx/>
                <a:uFillTx/>
                <a:latin typeface="+mn-lt"/>
                <a:ea typeface="+mn-ea"/>
                <a:cs typeface="+mn-cs"/>
              </a:rPr>
              <a:t> (annexe I) si montant aide fixé sur prix ou quantité produits ou si  aides conditionnées au fait d’être partiellement ou entièrement cédés à des producteurs primaires (fermiers);</a:t>
            </a:r>
          </a:p>
          <a:p>
            <a:pPr marL="0" marR="0" lvl="0" indent="0" defTabSz="914400" rtl="0" eaLnBrk="1" fontAlgn="auto" latinLnBrk="0" hangingPunct="1">
              <a:lnSpc>
                <a:spcPct val="80000"/>
              </a:lnSpc>
              <a:spcBef>
                <a:spcPct val="20000"/>
              </a:spcBef>
              <a:spcAft>
                <a:spcPts val="0"/>
              </a:spcAft>
              <a:buClrTx/>
              <a:buSzTx/>
              <a:buFont typeface="Arial" pitchFamily="34" charset="0"/>
              <a:buChar char="•"/>
              <a:tabLst/>
              <a:defRPr/>
            </a:pPr>
            <a:endParaRPr kumimoji="0" lang="fr-FR" sz="9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fr-FR" sz="1600" b="0" i="0" u="none" strike="noStrike" kern="1200" cap="none" spc="0" normalizeH="0" baseline="0" noProof="0" dirty="0" smtClean="0">
                <a:ln>
                  <a:noFill/>
                </a:ln>
                <a:solidFill>
                  <a:schemeClr val="tx2"/>
                </a:solidFill>
                <a:effectLst/>
                <a:uLnTx/>
                <a:uFillTx/>
                <a:latin typeface="+mn-lt"/>
                <a:ea typeface="+mn-ea"/>
                <a:cs typeface="+mn-cs"/>
              </a:rPr>
              <a:t>Activités liées </a:t>
            </a:r>
            <a:r>
              <a:rPr kumimoji="0" lang="fr-FR" sz="1600" b="1" i="0" u="none" strike="noStrike" kern="1200" cap="none" spc="0" normalizeH="0" baseline="0" noProof="0" dirty="0" smtClean="0">
                <a:ln>
                  <a:noFill/>
                </a:ln>
                <a:solidFill>
                  <a:schemeClr val="tx2"/>
                </a:solidFill>
                <a:effectLst/>
                <a:uLnTx/>
                <a:uFillTx/>
                <a:latin typeface="+mn-lt"/>
                <a:ea typeface="+mn-ea"/>
                <a:cs typeface="+mn-cs"/>
              </a:rPr>
              <a:t>à l'exportation</a:t>
            </a:r>
            <a:r>
              <a:rPr kumimoji="0" lang="fr-FR" sz="1600" b="0" i="0" u="none" strike="noStrike" kern="1200" cap="none" spc="0" normalizeH="0" baseline="0" noProof="0" dirty="0" smtClean="0">
                <a:ln>
                  <a:noFill/>
                </a:ln>
                <a:solidFill>
                  <a:schemeClr val="tx2"/>
                </a:solidFill>
                <a:effectLst/>
                <a:uLnTx/>
                <a:uFillTx/>
                <a:latin typeface="+mn-lt"/>
                <a:ea typeface="+mn-ea"/>
                <a:cs typeface="+mn-cs"/>
              </a:rPr>
              <a:t> </a:t>
            </a:r>
            <a:r>
              <a:rPr kumimoji="0" lang="fr-FR" sz="1600" b="1" i="0" u="none" strike="noStrike" kern="1200" cap="none" spc="0" normalizeH="0" baseline="0" noProof="0" dirty="0" smtClean="0">
                <a:ln>
                  <a:noFill/>
                </a:ln>
                <a:solidFill>
                  <a:schemeClr val="tx2"/>
                </a:solidFill>
                <a:effectLst/>
                <a:uLnTx/>
                <a:uFillTx/>
                <a:latin typeface="+mn-lt"/>
                <a:ea typeface="+mn-ea"/>
                <a:cs typeface="+mn-cs"/>
              </a:rPr>
              <a:t>sauf </a:t>
            </a:r>
            <a:r>
              <a:rPr kumimoji="0" lang="fr-FR" sz="1400" b="0" i="0" u="none" strike="noStrike" kern="1200" cap="none" spc="0" normalizeH="0" baseline="0" noProof="0" dirty="0" smtClean="0">
                <a:ln>
                  <a:noFill/>
                </a:ln>
                <a:solidFill>
                  <a:schemeClr val="tx2"/>
                </a:solidFill>
                <a:effectLst/>
                <a:uLnTx/>
                <a:uFillTx/>
                <a:latin typeface="+mn-lt"/>
                <a:ea typeface="+mn-ea"/>
                <a:cs typeface="+mn-cs"/>
              </a:rPr>
              <a:t>(considérant </a:t>
            </a:r>
            <a:r>
              <a:rPr kumimoji="0" lang="fr-FR" sz="1400" b="0" i="0" u="none" strike="noStrike" kern="1200" cap="none" spc="0" normalizeH="0" baseline="0" noProof="0" dirty="0" smtClean="0">
                <a:ln>
                  <a:noFill/>
                </a:ln>
                <a:solidFill>
                  <a:srgbClr val="FF0000"/>
                </a:solidFill>
                <a:effectLst/>
                <a:uLnTx/>
                <a:uFillTx/>
                <a:latin typeface="+mn-lt"/>
                <a:ea typeface="+mn-ea"/>
                <a:cs typeface="+mn-cs"/>
              </a:rPr>
              <a:t>9</a:t>
            </a:r>
            <a:r>
              <a:rPr kumimoji="0" lang="fr-FR" sz="1400" b="0" i="0" u="none" strike="noStrike" kern="1200" cap="none" spc="0" normalizeH="0" baseline="0" noProof="0" dirty="0" smtClean="0">
                <a:ln>
                  <a:noFill/>
                </a:ln>
                <a:solidFill>
                  <a:schemeClr val="tx2"/>
                </a:solidFill>
                <a:effectLst/>
                <a:uLnTx/>
                <a:uFillTx/>
                <a:latin typeface="+mn-lt"/>
                <a:ea typeface="+mn-ea"/>
                <a:cs typeface="+mn-cs"/>
              </a:rPr>
              <a:t>)</a:t>
            </a:r>
            <a:endParaRPr kumimoji="0" lang="fr-FR" sz="1600" b="0" i="0" u="none" strike="noStrike" kern="1200" cap="none" spc="0" normalizeH="0" baseline="0" noProof="0" dirty="0" smtClean="0">
              <a:ln>
                <a:noFill/>
              </a:ln>
              <a:solidFill>
                <a:schemeClr val="tx2"/>
              </a:solidFill>
              <a:effectLst/>
              <a:uLnTx/>
              <a:uFillTx/>
              <a:latin typeface="+mn-lt"/>
              <a:ea typeface="+mn-ea"/>
              <a:cs typeface="+mn-cs"/>
            </a:endParaRPr>
          </a:p>
          <a:p>
            <a:pPr marL="457200" marR="0" lvl="1" indent="0"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fr-FR" sz="1400" b="1" i="1" u="none" strike="noStrike" kern="1200" cap="none" spc="0" normalizeH="0" baseline="0" noProof="0" dirty="0" smtClean="0">
                <a:ln>
                  <a:noFill/>
                </a:ln>
                <a:solidFill>
                  <a:schemeClr val="tx2"/>
                </a:solidFill>
                <a:effectLst/>
                <a:uLnTx/>
                <a:uFillTx/>
                <a:latin typeface="+mn-lt"/>
                <a:ea typeface="+mn-ea"/>
                <a:cs typeface="+mn-cs"/>
              </a:rPr>
              <a:t>Aides à la participation aux foires autorisées;</a:t>
            </a:r>
          </a:p>
          <a:p>
            <a:pPr marL="457200" marR="0" lvl="1" indent="0"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fr-FR" sz="1400" b="1" i="1" u="none" strike="noStrike" kern="1200" cap="none" spc="0" normalizeH="0" baseline="0" noProof="0" dirty="0" smtClean="0">
                <a:ln>
                  <a:noFill/>
                </a:ln>
                <a:solidFill>
                  <a:schemeClr val="tx2"/>
                </a:solidFill>
                <a:effectLst/>
                <a:uLnTx/>
                <a:uFillTx/>
                <a:latin typeface="+mn-lt"/>
                <a:ea typeface="+mn-ea"/>
                <a:cs typeface="+mn-cs"/>
              </a:rPr>
              <a:t>Aides autorisées pour le conseil les études sur lancement nouveau produit sur nouveau marché</a:t>
            </a:r>
          </a:p>
          <a:p>
            <a:pPr marL="0" marR="0" lvl="0" indent="0"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fr-FR" sz="1600" b="0" i="0" u="none" strike="noStrike" kern="1200" cap="none" spc="0" normalizeH="0" baseline="0" noProof="0" dirty="0" smtClean="0">
                <a:ln>
                  <a:noFill/>
                </a:ln>
                <a:solidFill>
                  <a:schemeClr val="tx2"/>
                </a:solidFill>
                <a:effectLst/>
                <a:uLnTx/>
                <a:uFillTx/>
                <a:latin typeface="+mn-lt"/>
                <a:ea typeface="+mn-ea"/>
                <a:cs typeface="+mn-cs"/>
              </a:rPr>
              <a:t>Mise en place / fonctionnement </a:t>
            </a:r>
            <a:r>
              <a:rPr kumimoji="0" lang="fr-FR" sz="1600" b="1" i="0" u="none" strike="noStrike" kern="1200" cap="none" spc="0" normalizeH="0" baseline="0" noProof="0" dirty="0" smtClean="0">
                <a:ln>
                  <a:noFill/>
                </a:ln>
                <a:solidFill>
                  <a:schemeClr val="tx2"/>
                </a:solidFill>
                <a:effectLst/>
                <a:uLnTx/>
                <a:uFillTx/>
                <a:latin typeface="+mn-lt"/>
                <a:ea typeface="+mn-ea"/>
                <a:cs typeface="+mn-cs"/>
              </a:rPr>
              <a:t>réseau de distribution et </a:t>
            </a:r>
            <a:r>
              <a:rPr kumimoji="0" lang="fr-FR" sz="1600" b="0" i="0" u="none" strike="noStrike" kern="1200" cap="none" spc="0" normalizeH="0" baseline="0" noProof="0" dirty="0" smtClean="0">
                <a:ln>
                  <a:noFill/>
                </a:ln>
                <a:solidFill>
                  <a:schemeClr val="tx2"/>
                </a:solidFill>
                <a:effectLst/>
                <a:uLnTx/>
                <a:uFillTx/>
                <a:latin typeface="+mn-lt"/>
                <a:ea typeface="+mn-ea"/>
                <a:cs typeface="+mn-cs"/>
              </a:rPr>
              <a:t>autres dépenses courantes liées à l’activité d’exportation</a:t>
            </a:r>
          </a:p>
          <a:p>
            <a:pPr marL="1828800" marR="0" lvl="4" indent="0" defTabSz="914400" rtl="0" eaLnBrk="1" fontAlgn="auto" latinLnBrk="0" hangingPunct="1">
              <a:lnSpc>
                <a:spcPct val="80000"/>
              </a:lnSpc>
              <a:spcBef>
                <a:spcPct val="20000"/>
              </a:spcBef>
              <a:spcAft>
                <a:spcPts val="0"/>
              </a:spcAft>
              <a:buClrTx/>
              <a:buSzTx/>
              <a:buFont typeface="Arial" pitchFamily="34" charset="0"/>
              <a:buChar char="•"/>
              <a:tabLst/>
              <a:defRPr/>
            </a:pPr>
            <a:endParaRPr kumimoji="0" lang="fr-FR" sz="8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1600" b="1" i="0" u="sng" strike="noStrike" kern="1200" cap="none" spc="0" normalizeH="0" baseline="0" noProof="0" dirty="0" smtClean="0">
                <a:ln>
                  <a:noFill/>
                </a:ln>
                <a:solidFill>
                  <a:srgbClr val="FF0000"/>
                </a:solidFill>
                <a:effectLst/>
                <a:uLnTx/>
                <a:uFillTx/>
                <a:latin typeface="+mn-lt"/>
                <a:ea typeface="+mn-ea"/>
                <a:cs typeface="+mn-cs"/>
              </a:rPr>
              <a:t>ENTREPRISE AVEC DES ACTIVITES EXCLUES ET NON EXCLUES</a:t>
            </a:r>
            <a:endParaRPr kumimoji="0" lang="fr-FR" sz="1600" i="0" u="sng" strike="noStrike" kern="1200" cap="none" spc="0" normalizeH="0" baseline="0" noProof="0" dirty="0" smtClean="0">
              <a:ln>
                <a:noFill/>
              </a:ln>
              <a:solidFill>
                <a:srgbClr val="FF0000"/>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fr-FR" sz="1600" i="0" u="none" strike="noStrike" kern="1200" cap="none" spc="0" normalizeH="0" baseline="0" noProof="0" dirty="0" smtClean="0">
                <a:ln>
                  <a:noFill/>
                </a:ln>
                <a:solidFill>
                  <a:schemeClr val="tx2"/>
                </a:solidFill>
                <a:effectLst/>
                <a:uLnTx/>
                <a:uFillTx/>
                <a:latin typeface="+mn-lt"/>
                <a:ea typeface="+mn-ea"/>
                <a:cs typeface="+mn-cs"/>
              </a:rPr>
              <a:t> Si une entreprise opère à la fois dans un champ exclu et non exclu il faut s’assurer que l’activité exclue ne sera pas aidée (séparation des activités, distinctio</a:t>
            </a:r>
            <a:r>
              <a:rPr kumimoji="0" lang="fr-FR" sz="1600" b="1" i="0" u="none" strike="noStrike" kern="1200" cap="none" spc="0" normalizeH="0" baseline="0" noProof="0" dirty="0" smtClean="0">
                <a:ln>
                  <a:noFill/>
                </a:ln>
                <a:solidFill>
                  <a:schemeClr val="tx2"/>
                </a:solidFill>
                <a:effectLst/>
                <a:uLnTx/>
                <a:uFillTx/>
                <a:latin typeface="+mn-lt"/>
                <a:ea typeface="+mn-ea"/>
                <a:cs typeface="+mn-cs"/>
              </a:rPr>
              <a:t>n </a:t>
            </a:r>
            <a:r>
              <a:rPr kumimoji="0" lang="fr-FR" sz="1600" i="0" u="none" strike="noStrike" kern="1200" cap="none" spc="0" normalizeH="0" baseline="0" noProof="0" dirty="0" smtClean="0">
                <a:ln>
                  <a:noFill/>
                </a:ln>
                <a:solidFill>
                  <a:schemeClr val="tx2"/>
                </a:solidFill>
                <a:effectLst/>
                <a:uLnTx/>
                <a:uFillTx/>
                <a:latin typeface="+mn-lt"/>
                <a:ea typeface="+mn-ea"/>
                <a:cs typeface="+mn-cs"/>
              </a:rPr>
              <a:t>des coûts) </a:t>
            </a:r>
          </a:p>
          <a:p>
            <a:pPr marL="1828800" marR="0" lvl="4" indent="0" defTabSz="914400" rtl="0" eaLnBrk="1" fontAlgn="auto" latinLnBrk="0" hangingPunct="1">
              <a:lnSpc>
                <a:spcPct val="80000"/>
              </a:lnSpc>
              <a:spcBef>
                <a:spcPct val="20000"/>
              </a:spcBef>
              <a:spcAft>
                <a:spcPts val="0"/>
              </a:spcAft>
              <a:buClrTx/>
              <a:buSzTx/>
              <a:buFont typeface="Arial" pitchFamily="34" charset="0"/>
              <a:buChar char="•"/>
              <a:tabLst/>
              <a:defRPr/>
            </a:pPr>
            <a:endParaRPr kumimoji="0" lang="fr-FR" sz="8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1600" b="1" i="0" u="sng" strike="noStrike" kern="1200" cap="none" spc="0" normalizeH="0" baseline="0" noProof="0" dirty="0" smtClean="0">
                <a:ln>
                  <a:noFill/>
                </a:ln>
                <a:solidFill>
                  <a:srgbClr val="FF0000"/>
                </a:solidFill>
                <a:effectLst/>
                <a:uLnTx/>
                <a:uFillTx/>
                <a:latin typeface="+mn-lt"/>
                <a:ea typeface="+mn-ea"/>
                <a:cs typeface="+mn-cs"/>
              </a:rPr>
              <a:t>CUMUL DE MINIMIS GENERAL ET DE MINIMIS MOINS ELEVE (ex: Agri)</a:t>
            </a:r>
          </a:p>
          <a:p>
            <a:pPr marL="0" marR="0" lvl="0" indent="0"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fr-FR" sz="1600" i="0" u="none" strike="noStrike" kern="1200" cap="none" spc="0" normalizeH="0" baseline="0" noProof="0" dirty="0" smtClean="0">
                <a:ln>
                  <a:noFill/>
                </a:ln>
                <a:solidFill>
                  <a:schemeClr val="tx2"/>
                </a:solidFill>
                <a:effectLst/>
                <a:uLnTx/>
                <a:uFillTx/>
                <a:latin typeface="+mn-lt"/>
                <a:ea typeface="+mn-ea"/>
                <a:cs typeface="+mn-cs"/>
              </a:rPr>
              <a:t>même principe: distinction des assiettes  et des activités</a:t>
            </a:r>
          </a:p>
          <a:p>
            <a:pPr marL="0" marR="0" lvl="0" indent="0"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fr-FR" sz="1600" i="0" u="none" strike="noStrike" kern="1200" cap="none" spc="0" normalizeH="0" baseline="0" noProof="0" dirty="0" smtClean="0">
                <a:ln>
                  <a:noFill/>
                </a:ln>
                <a:solidFill>
                  <a:schemeClr val="tx2"/>
                </a:solidFill>
                <a:effectLst/>
                <a:uLnTx/>
                <a:uFillTx/>
                <a:latin typeface="+mn-lt"/>
                <a:ea typeface="+mn-ea"/>
                <a:cs typeface="+mn-cs"/>
              </a:rPr>
              <a:t>S’il n’est pas possible de s’assurer que l’activité soumise au taux le plus bas n’aura pas plus que ce taux, application du taux réduit sur toute l’activité</a:t>
            </a:r>
          </a:p>
          <a:p>
            <a:pPr marL="0" marR="0" lvl="0" indent="0" defTabSz="914400" rtl="0" eaLnBrk="1" fontAlgn="auto" latinLnBrk="0" hangingPunct="1">
              <a:lnSpc>
                <a:spcPct val="80000"/>
              </a:lnSpc>
              <a:spcBef>
                <a:spcPct val="20000"/>
              </a:spcBef>
              <a:spcAft>
                <a:spcPts val="0"/>
              </a:spcAft>
              <a:buClrTx/>
              <a:buSzTx/>
              <a:buFont typeface="Arial" pitchFamily="34" charset="0"/>
              <a:buChar char="•"/>
              <a:tabLst/>
              <a:defRPr/>
            </a:pPr>
            <a:endParaRPr kumimoji="0" lang="fr-FR" sz="800" b="1" i="0" u="none" strike="noStrike" kern="1200" cap="none" spc="0" normalizeH="0" baseline="0" noProof="0" dirty="0" smtClean="0">
              <a:ln>
                <a:noFill/>
              </a:ln>
              <a:solidFill>
                <a:schemeClr val="tx2"/>
              </a:solidFill>
              <a:effectLst/>
              <a:uLnTx/>
              <a:uFillTx/>
              <a:latin typeface="+mn-lt"/>
              <a:ea typeface="+mn-ea"/>
              <a:cs typeface="+mn-cs"/>
            </a:endParaRPr>
          </a:p>
          <a:p>
            <a:pPr>
              <a:lnSpc>
                <a:spcPct val="80000"/>
              </a:lnSpc>
              <a:defRPr/>
            </a:pPr>
            <a:r>
              <a:rPr lang="fr-FR" sz="1600" b="1" u="sng" dirty="0" smtClean="0">
                <a:solidFill>
                  <a:srgbClr val="FF0000"/>
                </a:solidFill>
              </a:rPr>
              <a:t>SUPPRESSION DE L’INTERDICTION DES ENTREPRISES EN DIFFICULTE</a:t>
            </a:r>
          </a:p>
          <a:p>
            <a:pPr>
              <a:lnSpc>
                <a:spcPct val="80000"/>
              </a:lnSpc>
              <a:defRPr/>
            </a:pPr>
            <a:endParaRPr lang="fr-FR" sz="500" b="1" u="sng" dirty="0" smtClean="0">
              <a:solidFill>
                <a:srgbClr val="C00000"/>
              </a:solidFill>
            </a:endParaRPr>
          </a:p>
          <a:p>
            <a:pPr>
              <a:lnSpc>
                <a:spcPct val="80000"/>
              </a:lnSpc>
              <a:defRPr/>
            </a:pPr>
            <a:r>
              <a:rPr lang="fr-FR" sz="1600" dirty="0" smtClean="0">
                <a:solidFill>
                  <a:schemeClr val="tx2"/>
                </a:solidFill>
              </a:rPr>
              <a:t>Mais PAS de PRETS ni  GARANTIES possibles sur le « de </a:t>
            </a:r>
            <a:r>
              <a:rPr lang="fr-FR" sz="1600" dirty="0" err="1" smtClean="0">
                <a:solidFill>
                  <a:schemeClr val="tx2"/>
                </a:solidFill>
              </a:rPr>
              <a:t>minimis</a:t>
            </a:r>
            <a:r>
              <a:rPr lang="fr-FR" sz="1600" dirty="0" smtClean="0">
                <a:solidFill>
                  <a:schemeClr val="tx2"/>
                </a:solidFill>
              </a:rPr>
              <a:t> » pour ces entreprises en difficulté</a:t>
            </a:r>
          </a:p>
          <a:p>
            <a:pPr>
              <a:lnSpc>
                <a:spcPct val="80000"/>
              </a:lnSpc>
              <a:defRPr/>
            </a:pPr>
            <a:r>
              <a:rPr lang="fr-FR" sz="1600" dirty="0" smtClean="0">
                <a:solidFill>
                  <a:schemeClr val="tx2"/>
                </a:solidFill>
              </a:rPr>
              <a:t>Article 4.3.a) et 4.6.a)</a:t>
            </a:r>
            <a:endParaRPr kumimoji="0" lang="fr-FR" sz="160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endParaRPr kumimoji="0" lang="fr-FR" sz="1600" b="1"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8" name="Espace réservé du pied de page 7"/>
          <p:cNvSpPr>
            <a:spLocks noGrp="1"/>
          </p:cNvSpPr>
          <p:nvPr>
            <p:ph type="ftr" sz="quarter" idx="11"/>
          </p:nvPr>
        </p:nvSpPr>
        <p:spPr/>
        <p:txBody>
          <a:bodyPr/>
          <a:lstStyle/>
          <a:p>
            <a:r>
              <a:rPr lang="fr-FR" smtClean="0"/>
              <a:t>JP Bove www.fcae.eu</a:t>
            </a:r>
            <a:endParaRPr lang="fr-FR"/>
          </a:p>
        </p:txBody>
      </p:sp>
      <p:sp>
        <p:nvSpPr>
          <p:cNvPr id="10" name="Espace réservé du numéro de diapositive 9"/>
          <p:cNvSpPr>
            <a:spLocks noGrp="1"/>
          </p:cNvSpPr>
          <p:nvPr>
            <p:ph type="sldNum" sz="quarter" idx="12"/>
          </p:nvPr>
        </p:nvSpPr>
        <p:spPr/>
        <p:txBody>
          <a:bodyPr/>
          <a:lstStyle/>
          <a:p>
            <a:fld id="{2B825D18-8F47-4676-AC87-C8BC662B5306}" type="slidenum">
              <a:rPr lang="fr-FR" smtClean="0"/>
              <a:pPr/>
              <a:t>8</a:t>
            </a:fld>
            <a:endParaRPr lang="fr-FR"/>
          </a:p>
        </p:txBody>
      </p:sp>
      <p:sp>
        <p:nvSpPr>
          <p:cNvPr id="2" name="Espace réservé de la date 1"/>
          <p:cNvSpPr>
            <a:spLocks noGrp="1"/>
          </p:cNvSpPr>
          <p:nvPr>
            <p:ph type="dt" sz="half" idx="10"/>
          </p:nvPr>
        </p:nvSpPr>
        <p:spPr/>
        <p:txBody>
          <a:bodyPr/>
          <a:lstStyle/>
          <a:p>
            <a:fld id="{77E75C1A-724F-8847-9A66-C9FB03EFE6CF}" type="datetime1">
              <a:rPr lang="fr-FR" smtClean="0"/>
              <a:t>18/11/2016</a:t>
            </a:fld>
            <a:endParaRPr lang="fr-FR"/>
          </a:p>
        </p:txBody>
      </p:sp>
      <p:pic>
        <p:nvPicPr>
          <p:cNvPr id="5" name="Image 4"/>
          <p:cNvPicPr>
            <a:picLocks noChangeAspect="1"/>
          </p:cNvPicPr>
          <p:nvPr/>
        </p:nvPicPr>
        <p:blipFill>
          <a:blip r:embed="rId2"/>
          <a:stretch>
            <a:fillRect/>
          </a:stretch>
        </p:blipFill>
        <p:spPr>
          <a:xfrm>
            <a:off x="3388877" y="82843"/>
            <a:ext cx="5755123" cy="402371"/>
          </a:xfrm>
          <a:prstGeom prst="rect">
            <a:avLst/>
          </a:prstGeom>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nodePh="1">
                                  <p:stCondLst>
                                    <p:cond delay="0"/>
                                  </p:stCondLst>
                                  <p:endCondLst>
                                    <p:cond evt="begin" delay="0">
                                      <p:tn val="5"/>
                                    </p:cond>
                                  </p:end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additive="base">
                                        <p:cTn id="1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 calcmode="lin" valueType="num">
                                      <p:cBhvr additive="base">
                                        <p:cTn id="19" dur="500" fill="hold"/>
                                        <p:tgtEl>
                                          <p:spTgt spid="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
                                            <p:txEl>
                                              <p:pRg st="4" end="4"/>
                                            </p:txEl>
                                          </p:spTgt>
                                        </p:tgtEl>
                                        <p:attrNameLst>
                                          <p:attrName>style.visibility</p:attrName>
                                        </p:attrNameLst>
                                      </p:cBhvr>
                                      <p:to>
                                        <p:strVal val="visible"/>
                                      </p:to>
                                    </p:set>
                                    <p:anim calcmode="lin" valueType="num">
                                      <p:cBhvr additive="base">
                                        <p:cTn id="25" dur="500" fill="hold"/>
                                        <p:tgtEl>
                                          <p:spTgt spid="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9">
                                            <p:txEl>
                                              <p:pRg st="5" end="5"/>
                                            </p:txEl>
                                          </p:spTgt>
                                        </p:tgtEl>
                                        <p:attrNameLst>
                                          <p:attrName>style.visibility</p:attrName>
                                        </p:attrNameLst>
                                      </p:cBhvr>
                                      <p:to>
                                        <p:strVal val="visible"/>
                                      </p:to>
                                    </p:set>
                                    <p:anim calcmode="lin" valueType="num">
                                      <p:cBhvr additive="base">
                                        <p:cTn id="29" dur="500" fill="hold"/>
                                        <p:tgtEl>
                                          <p:spTgt spid="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9">
                                            <p:txEl>
                                              <p:pRg st="6" end="6"/>
                                            </p:txEl>
                                          </p:spTgt>
                                        </p:tgtEl>
                                        <p:attrNameLst>
                                          <p:attrName>style.visibility</p:attrName>
                                        </p:attrNameLst>
                                      </p:cBhvr>
                                      <p:to>
                                        <p:strVal val="visible"/>
                                      </p:to>
                                    </p:set>
                                    <p:anim calcmode="lin" valueType="num">
                                      <p:cBhvr additive="base">
                                        <p:cTn id="33" dur="500" fill="hold"/>
                                        <p:tgtEl>
                                          <p:spTgt spid="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9">
                                            <p:txEl>
                                              <p:pRg st="7" end="7"/>
                                            </p:txEl>
                                          </p:spTgt>
                                        </p:tgtEl>
                                        <p:attrNameLst>
                                          <p:attrName>style.visibility</p:attrName>
                                        </p:attrNameLst>
                                      </p:cBhvr>
                                      <p:to>
                                        <p:strVal val="visible"/>
                                      </p:to>
                                    </p:set>
                                    <p:anim calcmode="lin" valueType="num">
                                      <p:cBhvr additive="base">
                                        <p:cTn id="39" dur="500" fill="hold"/>
                                        <p:tgtEl>
                                          <p:spTgt spid="9">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9">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9">
                                            <p:txEl>
                                              <p:pRg st="9" end="9"/>
                                            </p:txEl>
                                          </p:spTgt>
                                        </p:tgtEl>
                                        <p:attrNameLst>
                                          <p:attrName>style.visibility</p:attrName>
                                        </p:attrNameLst>
                                      </p:cBhvr>
                                      <p:to>
                                        <p:strVal val="visible"/>
                                      </p:to>
                                    </p:set>
                                    <p:anim calcmode="lin" valueType="num">
                                      <p:cBhvr additive="base">
                                        <p:cTn id="45" dur="500" fill="hold"/>
                                        <p:tgtEl>
                                          <p:spTgt spid="9">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9">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9">
                                            <p:txEl>
                                              <p:pRg st="10" end="10"/>
                                            </p:txEl>
                                          </p:spTgt>
                                        </p:tgtEl>
                                        <p:attrNameLst>
                                          <p:attrName>style.visibility</p:attrName>
                                        </p:attrNameLst>
                                      </p:cBhvr>
                                      <p:to>
                                        <p:strVal val="visible"/>
                                      </p:to>
                                    </p:set>
                                    <p:anim calcmode="lin" valueType="num">
                                      <p:cBhvr additive="base">
                                        <p:cTn id="51" dur="500" fill="hold"/>
                                        <p:tgtEl>
                                          <p:spTgt spid="9">
                                            <p:txEl>
                                              <p:pRg st="10" end="1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9">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8" fill="hold" grpId="0" nodeType="clickEffect">
                                  <p:stCondLst>
                                    <p:cond delay="0"/>
                                  </p:stCondLst>
                                  <p:childTnLst>
                                    <p:set>
                                      <p:cBhvr>
                                        <p:cTn id="56" dur="1" fill="hold">
                                          <p:stCondLst>
                                            <p:cond delay="0"/>
                                          </p:stCondLst>
                                        </p:cTn>
                                        <p:tgtEl>
                                          <p:spTgt spid="9">
                                            <p:txEl>
                                              <p:pRg st="12" end="12"/>
                                            </p:txEl>
                                          </p:spTgt>
                                        </p:tgtEl>
                                        <p:attrNameLst>
                                          <p:attrName>style.visibility</p:attrName>
                                        </p:attrNameLst>
                                      </p:cBhvr>
                                      <p:to>
                                        <p:strVal val="visible"/>
                                      </p:to>
                                    </p:set>
                                    <p:anim calcmode="lin" valueType="num">
                                      <p:cBhvr additive="base">
                                        <p:cTn id="57" dur="500" fill="hold"/>
                                        <p:tgtEl>
                                          <p:spTgt spid="9">
                                            <p:txEl>
                                              <p:pRg st="12" end="12"/>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9">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8" fill="hold" grpId="0" nodeType="clickEffect">
                                  <p:stCondLst>
                                    <p:cond delay="0"/>
                                  </p:stCondLst>
                                  <p:childTnLst>
                                    <p:set>
                                      <p:cBhvr>
                                        <p:cTn id="62" dur="1" fill="hold">
                                          <p:stCondLst>
                                            <p:cond delay="0"/>
                                          </p:stCondLst>
                                        </p:cTn>
                                        <p:tgtEl>
                                          <p:spTgt spid="9">
                                            <p:txEl>
                                              <p:pRg st="13" end="13"/>
                                            </p:txEl>
                                          </p:spTgt>
                                        </p:tgtEl>
                                        <p:attrNameLst>
                                          <p:attrName>style.visibility</p:attrName>
                                        </p:attrNameLst>
                                      </p:cBhvr>
                                      <p:to>
                                        <p:strVal val="visible"/>
                                      </p:to>
                                    </p:set>
                                    <p:anim calcmode="lin" valueType="num">
                                      <p:cBhvr additive="base">
                                        <p:cTn id="63" dur="500" fill="hold"/>
                                        <p:tgtEl>
                                          <p:spTgt spid="9">
                                            <p:txEl>
                                              <p:pRg st="13" end="13"/>
                                            </p:txEl>
                                          </p:spTgt>
                                        </p:tgtEl>
                                        <p:attrNameLst>
                                          <p:attrName>ppt_x</p:attrName>
                                        </p:attrNameLst>
                                      </p:cBhvr>
                                      <p:tavLst>
                                        <p:tav tm="0">
                                          <p:val>
                                            <p:strVal val="0-#ppt_w/2"/>
                                          </p:val>
                                        </p:tav>
                                        <p:tav tm="100000">
                                          <p:val>
                                            <p:strVal val="#ppt_x"/>
                                          </p:val>
                                        </p:tav>
                                      </p:tavLst>
                                    </p:anim>
                                    <p:anim calcmode="lin" valueType="num">
                                      <p:cBhvr additive="base">
                                        <p:cTn id="64" dur="500" fill="hold"/>
                                        <p:tgtEl>
                                          <p:spTgt spid="9">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8" fill="hold" grpId="0" nodeType="clickEffect">
                                  <p:stCondLst>
                                    <p:cond delay="0"/>
                                  </p:stCondLst>
                                  <p:childTnLst>
                                    <p:set>
                                      <p:cBhvr>
                                        <p:cTn id="68" dur="1" fill="hold">
                                          <p:stCondLst>
                                            <p:cond delay="0"/>
                                          </p:stCondLst>
                                        </p:cTn>
                                        <p:tgtEl>
                                          <p:spTgt spid="9">
                                            <p:txEl>
                                              <p:pRg st="14" end="14"/>
                                            </p:txEl>
                                          </p:spTgt>
                                        </p:tgtEl>
                                        <p:attrNameLst>
                                          <p:attrName>style.visibility</p:attrName>
                                        </p:attrNameLst>
                                      </p:cBhvr>
                                      <p:to>
                                        <p:strVal val="visible"/>
                                      </p:to>
                                    </p:set>
                                    <p:anim calcmode="lin" valueType="num">
                                      <p:cBhvr additive="base">
                                        <p:cTn id="69" dur="500" fill="hold"/>
                                        <p:tgtEl>
                                          <p:spTgt spid="9">
                                            <p:txEl>
                                              <p:pRg st="14" end="14"/>
                                            </p:txEl>
                                          </p:spTgt>
                                        </p:tgtEl>
                                        <p:attrNameLst>
                                          <p:attrName>ppt_x</p:attrName>
                                        </p:attrNameLst>
                                      </p:cBhvr>
                                      <p:tavLst>
                                        <p:tav tm="0">
                                          <p:val>
                                            <p:strVal val="0-#ppt_w/2"/>
                                          </p:val>
                                        </p:tav>
                                        <p:tav tm="100000">
                                          <p:val>
                                            <p:strVal val="#ppt_x"/>
                                          </p:val>
                                        </p:tav>
                                      </p:tavLst>
                                    </p:anim>
                                    <p:anim calcmode="lin" valueType="num">
                                      <p:cBhvr additive="base">
                                        <p:cTn id="70" dur="500" fill="hold"/>
                                        <p:tgtEl>
                                          <p:spTgt spid="9">
                                            <p:txEl>
                                              <p:pRg st="14" end="14"/>
                                            </p:txEl>
                                          </p:spTgt>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8" fill="hold" grpId="0" nodeType="clickEffect">
                                  <p:stCondLst>
                                    <p:cond delay="0"/>
                                  </p:stCondLst>
                                  <p:childTnLst>
                                    <p:set>
                                      <p:cBhvr>
                                        <p:cTn id="74" dur="1" fill="hold">
                                          <p:stCondLst>
                                            <p:cond delay="0"/>
                                          </p:stCondLst>
                                        </p:cTn>
                                        <p:tgtEl>
                                          <p:spTgt spid="9">
                                            <p:txEl>
                                              <p:pRg st="16" end="16"/>
                                            </p:txEl>
                                          </p:spTgt>
                                        </p:tgtEl>
                                        <p:attrNameLst>
                                          <p:attrName>style.visibility</p:attrName>
                                        </p:attrNameLst>
                                      </p:cBhvr>
                                      <p:to>
                                        <p:strVal val="visible"/>
                                      </p:to>
                                    </p:set>
                                    <p:anim calcmode="lin" valueType="num">
                                      <p:cBhvr additive="base">
                                        <p:cTn id="75" dur="500" fill="hold"/>
                                        <p:tgtEl>
                                          <p:spTgt spid="9">
                                            <p:txEl>
                                              <p:pRg st="16" end="16"/>
                                            </p:txEl>
                                          </p:spTgt>
                                        </p:tgtEl>
                                        <p:attrNameLst>
                                          <p:attrName>ppt_x</p:attrName>
                                        </p:attrNameLst>
                                      </p:cBhvr>
                                      <p:tavLst>
                                        <p:tav tm="0">
                                          <p:val>
                                            <p:strVal val="0-#ppt_w/2"/>
                                          </p:val>
                                        </p:tav>
                                        <p:tav tm="100000">
                                          <p:val>
                                            <p:strVal val="#ppt_x"/>
                                          </p:val>
                                        </p:tav>
                                      </p:tavLst>
                                    </p:anim>
                                    <p:anim calcmode="lin" valueType="num">
                                      <p:cBhvr additive="base">
                                        <p:cTn id="76" dur="500" fill="hold"/>
                                        <p:tgtEl>
                                          <p:spTgt spid="9">
                                            <p:txEl>
                                              <p:pRg st="16" end="16"/>
                                            </p:txEl>
                                          </p:spTgt>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8" fill="hold" grpId="0" nodeType="clickEffect">
                                  <p:stCondLst>
                                    <p:cond delay="0"/>
                                  </p:stCondLst>
                                  <p:childTnLst>
                                    <p:set>
                                      <p:cBhvr>
                                        <p:cTn id="80" dur="1" fill="hold">
                                          <p:stCondLst>
                                            <p:cond delay="0"/>
                                          </p:stCondLst>
                                        </p:cTn>
                                        <p:tgtEl>
                                          <p:spTgt spid="9">
                                            <p:txEl>
                                              <p:pRg st="18" end="18"/>
                                            </p:txEl>
                                          </p:spTgt>
                                        </p:tgtEl>
                                        <p:attrNameLst>
                                          <p:attrName>style.visibility</p:attrName>
                                        </p:attrNameLst>
                                      </p:cBhvr>
                                      <p:to>
                                        <p:strVal val="visible"/>
                                      </p:to>
                                    </p:set>
                                    <p:anim calcmode="lin" valueType="num">
                                      <p:cBhvr additive="base">
                                        <p:cTn id="81" dur="500" fill="hold"/>
                                        <p:tgtEl>
                                          <p:spTgt spid="9">
                                            <p:txEl>
                                              <p:pRg st="18" end="18"/>
                                            </p:txEl>
                                          </p:spTgt>
                                        </p:tgtEl>
                                        <p:attrNameLst>
                                          <p:attrName>ppt_x</p:attrName>
                                        </p:attrNameLst>
                                      </p:cBhvr>
                                      <p:tavLst>
                                        <p:tav tm="0">
                                          <p:val>
                                            <p:strVal val="0-#ppt_w/2"/>
                                          </p:val>
                                        </p:tav>
                                        <p:tav tm="100000">
                                          <p:val>
                                            <p:strVal val="#ppt_x"/>
                                          </p:val>
                                        </p:tav>
                                      </p:tavLst>
                                    </p:anim>
                                    <p:anim calcmode="lin" valueType="num">
                                      <p:cBhvr additive="base">
                                        <p:cTn id="82" dur="500" fill="hold"/>
                                        <p:tgtEl>
                                          <p:spTgt spid="9">
                                            <p:txEl>
                                              <p:pRg st="18" end="18"/>
                                            </p:txEl>
                                          </p:spTgt>
                                        </p:tgtEl>
                                        <p:attrNameLst>
                                          <p:attrName>ppt_y</p:attrName>
                                        </p:attrNameLst>
                                      </p:cBhvr>
                                      <p:tavLst>
                                        <p:tav tm="0">
                                          <p:val>
                                            <p:strVal val="#ppt_y"/>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8" fill="hold" grpId="0" nodeType="clickEffect">
                                  <p:stCondLst>
                                    <p:cond delay="0"/>
                                  </p:stCondLst>
                                  <p:childTnLst>
                                    <p:set>
                                      <p:cBhvr>
                                        <p:cTn id="86" dur="1" fill="hold">
                                          <p:stCondLst>
                                            <p:cond delay="0"/>
                                          </p:stCondLst>
                                        </p:cTn>
                                        <p:tgtEl>
                                          <p:spTgt spid="9">
                                            <p:txEl>
                                              <p:pRg st="19" end="19"/>
                                            </p:txEl>
                                          </p:spTgt>
                                        </p:tgtEl>
                                        <p:attrNameLst>
                                          <p:attrName>style.visibility</p:attrName>
                                        </p:attrNameLst>
                                      </p:cBhvr>
                                      <p:to>
                                        <p:strVal val="visible"/>
                                      </p:to>
                                    </p:set>
                                    <p:anim calcmode="lin" valueType="num">
                                      <p:cBhvr additive="base">
                                        <p:cTn id="87" dur="500" fill="hold"/>
                                        <p:tgtEl>
                                          <p:spTgt spid="9">
                                            <p:txEl>
                                              <p:pRg st="19" end="19"/>
                                            </p:txEl>
                                          </p:spTgt>
                                        </p:tgtEl>
                                        <p:attrNameLst>
                                          <p:attrName>ppt_x</p:attrName>
                                        </p:attrNameLst>
                                      </p:cBhvr>
                                      <p:tavLst>
                                        <p:tav tm="0">
                                          <p:val>
                                            <p:strVal val="0-#ppt_w/2"/>
                                          </p:val>
                                        </p:tav>
                                        <p:tav tm="100000">
                                          <p:val>
                                            <p:strVal val="#ppt_x"/>
                                          </p:val>
                                        </p:tav>
                                      </p:tavLst>
                                    </p:anim>
                                    <p:anim calcmode="lin" valueType="num">
                                      <p:cBhvr additive="base">
                                        <p:cTn id="88" dur="500" fill="hold"/>
                                        <p:tgtEl>
                                          <p:spTgt spid="9">
                                            <p:txEl>
                                              <p:pRg st="19" end="1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9"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836142"/>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Sport </a:t>
            </a:r>
            <a:r>
              <a:rPr lang="fr-FR" sz="2600" dirty="0" smtClean="0">
                <a:latin typeface="Arial" pitchFamily="34" charset="0"/>
                <a:cs typeface="Arial" pitchFamily="34" charset="0"/>
              </a:rPr>
              <a:t>régime </a:t>
            </a:r>
            <a:r>
              <a:rPr lang="fr-FR" sz="2600" dirty="0" smtClean="0"/>
              <a:t>SA.43197</a:t>
            </a:r>
            <a:endParaRPr lang="fr-FR" sz="3600" b="1" dirty="0">
              <a:latin typeface="Arial" pitchFamily="34" charset="0"/>
              <a:cs typeface="Arial" pitchFamily="34" charset="0"/>
            </a:endParaRPr>
          </a:p>
        </p:txBody>
      </p:sp>
      <p:sp>
        <p:nvSpPr>
          <p:cNvPr id="4" name="Espace réservé du contenu 2"/>
          <p:cNvSpPr txBox="1">
            <a:spLocks/>
          </p:cNvSpPr>
          <p:nvPr/>
        </p:nvSpPr>
        <p:spPr>
          <a:xfrm>
            <a:off x="214313" y="1285860"/>
            <a:ext cx="8929687" cy="4714908"/>
          </a:xfrm>
          <a:prstGeom prst="rect">
            <a:avLst/>
          </a:prstGeom>
        </p:spPr>
        <p:txBody>
          <a:bodyPr vert="horz" lIns="91440" tIns="45720" rIns="91440" bIns="45720" rtlCol="0">
            <a:normAutofit fontScale="62500" lnSpcReduction="20000"/>
          </a:bodyPr>
          <a:lstStyle/>
          <a:p>
            <a:pPr marL="583502" marR="0" lvl="0" indent="-51435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300" b="1" i="0" u="none" strike="noStrike" kern="1200" cap="none" spc="0" normalizeH="0" baseline="0" noProof="0" dirty="0" smtClean="0">
              <a:ln>
                <a:noFill/>
              </a:ln>
              <a:solidFill>
                <a:schemeClr val="tx2"/>
              </a:solidFill>
              <a:effectLst/>
              <a:uLnTx/>
              <a:uFillTx/>
              <a:latin typeface="+mn-lt"/>
              <a:ea typeface="+mn-ea"/>
              <a:cs typeface="+mn-cs"/>
            </a:endParaRP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Parc de loisirs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et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parc hôtelier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non concernés </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Infrastructure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non réservée à un seul utilisateur</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Infrastructure ouverte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aux autres utilisateurs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à &gt;20%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mais  les entreprises ayant financé &gt;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30%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peuvent avoir un accès privilégié</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Accès à l’infrastructure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est transparent et non discriminatoire</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L‘accès aux clubs sportifs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professionnels doivent être à des tarifs équitables</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Les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concessions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sont accordées sans discrimination</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Aides à l’investissement, au fonctionnement, </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Coûts</a:t>
            </a:r>
            <a:r>
              <a:rPr kumimoji="0" lang="fr-FR" sz="3200" b="1" i="0" u="sng" strike="noStrike" kern="1200" cap="none" spc="0" normalizeH="0" baseline="0" noProof="0" dirty="0" smtClean="0">
                <a:ln>
                  <a:noFill/>
                </a:ln>
                <a:solidFill>
                  <a:schemeClr val="tx2"/>
                </a:solidFill>
                <a:effectLst/>
                <a:uLnTx/>
                <a:uFillTx/>
                <a:latin typeface="+mn-lt"/>
                <a:ea typeface="+mn-ea"/>
                <a:cs typeface="+mn-cs"/>
              </a:rPr>
              <a:t>:</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investissements actifs corporels et incorporels,</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et surcoûts de fonctionnement pendant amortissement</a:t>
            </a:r>
            <a:endParaRPr kumimoji="0" lang="fr-FR" sz="3200" b="1" i="0" u="sng" strike="noStrike" kern="1200" cap="none" spc="0" normalizeH="0" baseline="0" noProof="0" dirty="0" smtClean="0">
              <a:ln>
                <a:noFill/>
              </a:ln>
              <a:solidFill>
                <a:schemeClr val="tx2"/>
              </a:solidFill>
              <a:effectLst/>
              <a:uLnTx/>
              <a:uFillTx/>
              <a:latin typeface="+mn-lt"/>
              <a:ea typeface="+mn-ea"/>
              <a:cs typeface="+mn-cs"/>
            </a:endParaRP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n-lt"/>
                <a:ea typeface="+mn-ea"/>
                <a:cs typeface="+mn-cs"/>
              </a:rPr>
              <a:t>Taux:</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Aide au fonctionnement &lt; perte d’exploitation sur période donnée</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Aide à l’investissement : différence coûts admissibles et marge d’exploitation de l’investissement</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Aides de moins de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1 M€</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 </a:t>
            </a:r>
            <a:r>
              <a:rPr kumimoji="0" lang="fr-FR" sz="3200" b="1" i="0" u="none" strike="noStrike" kern="1200" cap="none" spc="0" normalizeH="0" baseline="0" noProof="0" dirty="0" smtClean="0">
                <a:ln>
                  <a:noFill/>
                </a:ln>
                <a:solidFill>
                  <a:srgbClr val="FF0000"/>
                </a:solidFill>
                <a:effectLst/>
                <a:uLnTx/>
                <a:uFillTx/>
                <a:latin typeface="+mn-lt"/>
                <a:ea typeface="+mn-ea"/>
                <a:cs typeface="+mn-cs"/>
              </a:rPr>
              <a:t>80 %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d’aide</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n-lt"/>
                <a:ea typeface="+mn-ea"/>
                <a:cs typeface="+mn-cs"/>
              </a:rPr>
              <a:t>Ne pas limiter les aides aux ressortissants nationaux</a:t>
            </a: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80</a:t>
            </a:fld>
            <a:endParaRPr lang="fr-FR"/>
          </a:p>
        </p:txBody>
      </p:sp>
      <p:sp>
        <p:nvSpPr>
          <p:cNvPr id="2" name="Espace réservé de la date 1"/>
          <p:cNvSpPr>
            <a:spLocks noGrp="1"/>
          </p:cNvSpPr>
          <p:nvPr>
            <p:ph type="dt" sz="half" idx="10"/>
          </p:nvPr>
        </p:nvSpPr>
        <p:spPr/>
        <p:txBody>
          <a:bodyPr/>
          <a:lstStyle/>
          <a:p>
            <a:fld id="{3A1B9B2E-5C0A-8F41-9E87-78D08705E49D}"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7" end="7"/>
                                            </p:txEl>
                                          </p:spTgt>
                                        </p:tgtEl>
                                        <p:attrNameLst>
                                          <p:attrName>style.visibility</p:attrName>
                                        </p:attrNameLst>
                                      </p:cBhvr>
                                      <p:to>
                                        <p:strVal val="visible"/>
                                      </p:to>
                                    </p:set>
                                    <p:anim calcmode="lin" valueType="num">
                                      <p:cBhvr additive="base">
                                        <p:cTn id="43"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8" end="8"/>
                                            </p:txEl>
                                          </p:spTgt>
                                        </p:tgtEl>
                                        <p:attrNameLst>
                                          <p:attrName>style.visibility</p:attrName>
                                        </p:attrNameLst>
                                      </p:cBhvr>
                                      <p:to>
                                        <p:strVal val="visible"/>
                                      </p:to>
                                    </p:set>
                                    <p:anim calcmode="lin" valueType="num">
                                      <p:cBhvr additive="base">
                                        <p:cTn id="49"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9" end="9"/>
                                            </p:txEl>
                                          </p:spTgt>
                                        </p:tgtEl>
                                        <p:attrNameLst>
                                          <p:attrName>style.visibility</p:attrName>
                                        </p:attrNameLst>
                                      </p:cBhvr>
                                      <p:to>
                                        <p:strVal val="visible"/>
                                      </p:to>
                                    </p:set>
                                    <p:anim calcmode="lin" valueType="num">
                                      <p:cBhvr additive="base">
                                        <p:cTn id="55"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txEl>
                                              <p:pRg st="10" end="10"/>
                                            </p:txEl>
                                          </p:spTgt>
                                        </p:tgtEl>
                                        <p:attrNameLst>
                                          <p:attrName>style.visibility</p:attrName>
                                        </p:attrNameLst>
                                      </p:cBhvr>
                                      <p:to>
                                        <p:strVal val="visible"/>
                                      </p:to>
                                    </p:set>
                                    <p:anim calcmode="lin" valueType="num">
                                      <p:cBhvr additive="base">
                                        <p:cTn id="61"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txEl>
                                              <p:pRg st="11" end="11"/>
                                            </p:txEl>
                                          </p:spTgt>
                                        </p:tgtEl>
                                        <p:attrNameLst>
                                          <p:attrName>style.visibility</p:attrName>
                                        </p:attrNameLst>
                                      </p:cBhvr>
                                      <p:to>
                                        <p:strVal val="visible"/>
                                      </p:to>
                                    </p:set>
                                    <p:anim calcmode="lin" valueType="num">
                                      <p:cBhvr additive="base">
                                        <p:cTn id="67"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
                                            <p:txEl>
                                              <p:pRg st="12" end="12"/>
                                            </p:txEl>
                                          </p:spTgt>
                                        </p:tgtEl>
                                        <p:attrNameLst>
                                          <p:attrName>style.visibility</p:attrName>
                                        </p:attrNameLst>
                                      </p:cBhvr>
                                      <p:to>
                                        <p:strVal val="visible"/>
                                      </p:to>
                                    </p:set>
                                    <p:anim calcmode="lin" valueType="num">
                                      <p:cBhvr additive="base">
                                        <p:cTn id="73"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4">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836142"/>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600" b="1" dirty="0" smtClean="0">
                <a:latin typeface="Arial" pitchFamily="34" charset="0"/>
                <a:cs typeface="Arial" pitchFamily="34" charset="0"/>
              </a:rPr>
              <a:t>Conclusion</a:t>
            </a:r>
            <a:endParaRPr lang="fr-FR" sz="3600" b="1" dirty="0">
              <a:latin typeface="Arial" pitchFamily="34" charset="0"/>
              <a:cs typeface="Arial" pitchFamily="34" charset="0"/>
            </a:endParaRPr>
          </a:p>
        </p:txBody>
      </p:sp>
      <p:sp>
        <p:nvSpPr>
          <p:cNvPr id="4" name="Espace réservé du contenu 2"/>
          <p:cNvSpPr txBox="1">
            <a:spLocks/>
          </p:cNvSpPr>
          <p:nvPr/>
        </p:nvSpPr>
        <p:spPr>
          <a:xfrm>
            <a:off x="214313" y="1285860"/>
            <a:ext cx="8929687" cy="4857784"/>
          </a:xfrm>
          <a:prstGeom prst="rect">
            <a:avLst/>
          </a:prstGeom>
        </p:spPr>
        <p:txBody>
          <a:bodyPr vert="horz" lIns="91440" tIns="45720" rIns="91440" bIns="45720" rtlCol="0">
            <a:normAutofit fontScale="92500" lnSpcReduction="20000"/>
          </a:bodyPr>
          <a:lstStyle/>
          <a:p>
            <a:pPr marL="583502" marR="0" lvl="0" indent="-514350"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fr-FR" sz="300" b="1" i="0" u="none" strike="noStrike" kern="1200" cap="none" spc="0" normalizeH="0" baseline="0" noProof="0" dirty="0" smtClean="0">
              <a:ln>
                <a:noFill/>
              </a:ln>
              <a:solidFill>
                <a:schemeClr val="tx2"/>
              </a:solidFill>
              <a:effectLst/>
              <a:uLnTx/>
              <a:uFillTx/>
              <a:latin typeface="+mn-lt"/>
              <a:ea typeface="+mn-ea"/>
              <a:cs typeface="+mn-cs"/>
            </a:endParaRP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n-lt"/>
                <a:ea typeface="+mn-ea"/>
                <a:cs typeface="+mn-cs"/>
              </a:rPr>
              <a:t>Pour être légales les « aides d’Etat » doivent:</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Utiliser un régime d’aide exempté</a:t>
            </a:r>
            <a:r>
              <a:rPr kumimoji="0" lang="fr-FR" sz="3200" b="1" i="0" u="none" strike="noStrike" kern="1200" cap="none" spc="0" normalizeH="0" noProof="0" dirty="0" smtClean="0">
                <a:ln>
                  <a:noFill/>
                </a:ln>
                <a:solidFill>
                  <a:schemeClr val="tx2"/>
                </a:solidFill>
                <a:effectLst/>
                <a:uLnTx/>
                <a:uFillTx/>
                <a:latin typeface="+mn-lt"/>
                <a:ea typeface="+mn-ea"/>
                <a:cs typeface="+mn-cs"/>
              </a:rPr>
              <a:t> de notification</a:t>
            </a: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lang="fr-FR" sz="3200" b="1" i="1" dirty="0" smtClean="0">
                <a:solidFill>
                  <a:srgbClr val="FF0000"/>
                </a:solidFill>
              </a:rPr>
              <a:t>ou</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lang="fr-FR" sz="3200" b="1" dirty="0" smtClean="0">
                <a:solidFill>
                  <a:schemeClr val="tx2"/>
                </a:solidFill>
              </a:rPr>
              <a:t>- Utiliser un régime d’aide notifié à la Commission</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1" u="none" strike="noStrike" kern="1200" cap="none" spc="0" normalizeH="0" baseline="0" noProof="0" dirty="0" smtClean="0">
                <a:ln>
                  <a:noFill/>
                </a:ln>
                <a:solidFill>
                  <a:srgbClr val="FF0000"/>
                </a:solidFill>
                <a:effectLst/>
                <a:uLnTx/>
                <a:uFillTx/>
                <a:latin typeface="+mn-lt"/>
                <a:ea typeface="+mn-ea"/>
                <a:cs typeface="+mn-cs"/>
              </a:rPr>
              <a:t>ou</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 Utiliser un règlement « de </a:t>
            </a:r>
            <a:r>
              <a:rPr kumimoji="0" lang="fr-FR" sz="3200" b="1" i="0" u="none" strike="noStrike" kern="1200" cap="none" spc="0" normalizeH="0" baseline="0" noProof="0" dirty="0" err="1" smtClean="0">
                <a:ln>
                  <a:noFill/>
                </a:ln>
                <a:solidFill>
                  <a:schemeClr val="tx2"/>
                </a:solidFill>
                <a:effectLst/>
                <a:uLnTx/>
                <a:uFillTx/>
                <a:latin typeface="+mn-lt"/>
                <a:ea typeface="+mn-ea"/>
                <a:cs typeface="+mn-cs"/>
              </a:rPr>
              <a:t>minimis</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 »</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lang="fr-FR" sz="3200" b="1" i="1" dirty="0" smtClean="0">
                <a:solidFill>
                  <a:srgbClr val="FF0000"/>
                </a:solidFill>
              </a:rPr>
              <a:t>ou</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r>
              <a:rPr lang="fr-FR" sz="3200" b="1" dirty="0" smtClean="0">
                <a:solidFill>
                  <a:schemeClr val="tx2"/>
                </a:solidFill>
              </a:rPr>
              <a:t>- Etre notifiées individuellement à la Commission européenne </a:t>
            </a:r>
          </a:p>
          <a:p>
            <a:pPr marL="583502" marR="0" lvl="0" indent="-51435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i="0" u="sng" strike="noStrike" kern="1200" cap="none" spc="0" normalizeH="0" baseline="0" noProof="0" dirty="0" smtClean="0">
                <a:ln>
                  <a:noFill/>
                </a:ln>
                <a:solidFill>
                  <a:srgbClr val="FF0000"/>
                </a:solidFill>
                <a:effectLst/>
                <a:uLnTx/>
                <a:uFillTx/>
                <a:latin typeface="+mn-lt"/>
                <a:ea typeface="+mn-ea"/>
                <a:cs typeface="+mn-cs"/>
              </a:rPr>
              <a:t>Sinon -&gt; illégalité des aides</a:t>
            </a:r>
          </a:p>
          <a:p>
            <a:pPr marL="583502" marR="0" lvl="0" indent="-51435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3200" b="0"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81</a:t>
            </a:fld>
            <a:endParaRPr lang="fr-FR"/>
          </a:p>
        </p:txBody>
      </p:sp>
      <p:sp>
        <p:nvSpPr>
          <p:cNvPr id="2" name="Espace réservé de la date 1"/>
          <p:cNvSpPr>
            <a:spLocks noGrp="1"/>
          </p:cNvSpPr>
          <p:nvPr>
            <p:ph type="dt" sz="half" idx="10"/>
          </p:nvPr>
        </p:nvSpPr>
        <p:spPr/>
        <p:txBody>
          <a:bodyPr/>
          <a:lstStyle/>
          <a:p>
            <a:fld id="{7E2A1A77-C4FA-7B4F-B243-8F2D66771D85}"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7" end="7"/>
                                            </p:txEl>
                                          </p:spTgt>
                                        </p:tgtEl>
                                        <p:attrNameLst>
                                          <p:attrName>style.visibility</p:attrName>
                                        </p:attrNameLst>
                                      </p:cBhvr>
                                      <p:to>
                                        <p:strVal val="visible"/>
                                      </p:to>
                                    </p:set>
                                    <p:anim calcmode="lin" valueType="num">
                                      <p:cBhvr additive="base">
                                        <p:cTn id="43"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8" end="8"/>
                                            </p:txEl>
                                          </p:spTgt>
                                        </p:tgtEl>
                                        <p:attrNameLst>
                                          <p:attrName>style.visibility</p:attrName>
                                        </p:attrNameLst>
                                      </p:cBhvr>
                                      <p:to>
                                        <p:strVal val="visible"/>
                                      </p:to>
                                    </p:set>
                                    <p:anim calcmode="lin" valueType="num">
                                      <p:cBhvr additive="base">
                                        <p:cTn id="49"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9" end="9"/>
                                            </p:txEl>
                                          </p:spTgt>
                                        </p:tgtEl>
                                        <p:attrNameLst>
                                          <p:attrName>style.visibility</p:attrName>
                                        </p:attrNameLst>
                                      </p:cBhvr>
                                      <p:to>
                                        <p:strVal val="visible"/>
                                      </p:to>
                                    </p:set>
                                    <p:anim calcmode="lin" valueType="num">
                                      <p:cBhvr additive="base">
                                        <p:cTn id="55"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pic>
        <p:nvPicPr>
          <p:cNvPr id="5" name="Image 4" descr="BAIE DE SOMME 2.jpg"/>
          <p:cNvPicPr>
            <a:picLocks noChangeAspect="1"/>
          </p:cNvPicPr>
          <p:nvPr/>
        </p:nvPicPr>
        <p:blipFill>
          <a:blip r:embed="rId2" cstate="print"/>
          <a:stretch>
            <a:fillRect/>
          </a:stretch>
        </p:blipFill>
        <p:spPr>
          <a:xfrm>
            <a:off x="-893007" y="714356"/>
            <a:ext cx="11251485" cy="5214974"/>
          </a:xfrm>
          <a:prstGeom prst="rect">
            <a:avLst/>
          </a:prstGeom>
        </p:spPr>
      </p:pic>
      <p:sp>
        <p:nvSpPr>
          <p:cNvPr id="4" name="Espace réservé du pied de page 3"/>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82</a:t>
            </a:fld>
            <a:endParaRPr lang="fr-FR"/>
          </a:p>
        </p:txBody>
      </p:sp>
      <p:sp>
        <p:nvSpPr>
          <p:cNvPr id="2" name="Espace réservé de la date 1"/>
          <p:cNvSpPr>
            <a:spLocks noGrp="1"/>
          </p:cNvSpPr>
          <p:nvPr>
            <p:ph type="dt" sz="half" idx="10"/>
          </p:nvPr>
        </p:nvSpPr>
        <p:spPr/>
        <p:txBody>
          <a:bodyPr/>
          <a:lstStyle/>
          <a:p>
            <a:fld id="{5B9AD8E2-1897-0745-9580-121F6560A6DB}" type="datetime1">
              <a:rPr lang="fr-FR" smtClean="0"/>
              <a:t>18/11/2016</a:t>
            </a:fld>
            <a:endParaRPr lang="fr-FR"/>
          </a:p>
        </p:txBody>
      </p:sp>
    </p:spTree>
    <p:extLst>
      <p:ext uri="{BB962C8B-B14F-4D97-AF65-F5344CB8AC3E}">
        <p14:creationId xmlns:p14="http://schemas.microsoft.com/office/powerpoint/2010/main" val="7366510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à coins arrondis 9"/>
          <p:cNvSpPr/>
          <p:nvPr/>
        </p:nvSpPr>
        <p:spPr>
          <a:xfrm>
            <a:off x="3500430" y="5654744"/>
            <a:ext cx="2519370" cy="254417"/>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DE MINIMIS (4)</a:t>
            </a:r>
            <a:endParaRPr lang="fr-FR" sz="3600" b="1" dirty="0">
              <a:latin typeface="Arial" pitchFamily="34" charset="0"/>
              <a:cs typeface="Arial" pitchFamily="34" charset="0"/>
            </a:endParaRPr>
          </a:p>
        </p:txBody>
      </p:sp>
      <p:sp>
        <p:nvSpPr>
          <p:cNvPr id="4" name="Rectangle 3"/>
          <p:cNvSpPr txBox="1">
            <a:spLocks noChangeArrowheads="1"/>
          </p:cNvSpPr>
          <p:nvPr/>
        </p:nvSpPr>
        <p:spPr>
          <a:xfrm>
            <a:off x="536577" y="1305239"/>
            <a:ext cx="8464579" cy="4780749"/>
          </a:xfrm>
          <a:prstGeom prst="rect">
            <a:avLst/>
          </a:prstGeom>
        </p:spPr>
        <p:txBody>
          <a:bodyPr vert="horz" lIns="91440" tIns="45720" rIns="91440" bIns="45720" rtlCol="0">
            <a:normAutofit fontScale="77500" lnSpcReduction="20000"/>
          </a:bodyPr>
          <a:lstStyle/>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3000" b="1" i="0" u="sng" strike="noStrike" kern="1200" cap="none" spc="0" normalizeH="0" baseline="0" noProof="0" dirty="0" smtClean="0">
                <a:ln>
                  <a:noFill/>
                </a:ln>
                <a:solidFill>
                  <a:schemeClr val="tx2"/>
                </a:solidFill>
                <a:effectLst/>
                <a:uLnTx/>
                <a:uFillTx/>
                <a:latin typeface="+mn-lt"/>
                <a:ea typeface="+mn-ea"/>
                <a:cs typeface="+mn-cs"/>
              </a:rPr>
              <a:t>DEFINITION</a:t>
            </a:r>
            <a:r>
              <a:rPr kumimoji="0" lang="fr-FR" sz="3000" b="1" i="0" u="none" strike="noStrike" kern="1200" cap="none" spc="0" normalizeH="0" baseline="0" noProof="0" dirty="0" smtClean="0">
                <a:ln>
                  <a:noFill/>
                </a:ln>
                <a:solidFill>
                  <a:schemeClr val="tx2"/>
                </a:solidFill>
                <a:effectLst/>
                <a:uLnTx/>
                <a:uFillTx/>
                <a:latin typeface="+mn-lt"/>
                <a:ea typeface="+mn-ea"/>
                <a:cs typeface="+mn-cs"/>
              </a:rPr>
              <a:t>:</a:t>
            </a: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endParaRPr kumimoji="0" lang="fr-FR" sz="19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2400" i="1" strike="noStrike" kern="1200" cap="none" spc="0" normalizeH="0" baseline="0" noProof="0" dirty="0" smtClean="0">
                <a:ln>
                  <a:noFill/>
                </a:ln>
                <a:solidFill>
                  <a:schemeClr val="tx2"/>
                </a:solidFill>
                <a:effectLst/>
                <a:uLnTx/>
                <a:uFillTx/>
                <a:latin typeface="+mn-lt"/>
                <a:ea typeface="+mn-ea"/>
                <a:cs typeface="+mn-cs"/>
              </a:rPr>
              <a:t>Aides qui ne remplissent pas tous les critères de l’art 107.1 du TFUE et donc ne faussent pas la concurrence au sein de l’UE… car elles sont d’un faible montant</a:t>
            </a:r>
          </a:p>
          <a:p>
            <a:pPr>
              <a:lnSpc>
                <a:spcPct val="80000"/>
              </a:lnSpc>
              <a:spcBef>
                <a:spcPct val="20000"/>
              </a:spcBef>
              <a:defRPr/>
            </a:pPr>
            <a:r>
              <a:rPr kumimoji="0" lang="fr-FR" sz="2400" b="1" i="0" u="none" strike="noStrike" kern="1200" cap="none" spc="0" normalizeH="0" baseline="0" noProof="0" dirty="0" smtClean="0">
                <a:ln>
                  <a:noFill/>
                </a:ln>
                <a:solidFill>
                  <a:srgbClr val="FF0000"/>
                </a:solidFill>
                <a:effectLst/>
                <a:uLnTx/>
                <a:uFillTx/>
                <a:latin typeface="+mn-lt"/>
                <a:ea typeface="+mn-ea"/>
                <a:cs typeface="+mn-cs"/>
              </a:rPr>
              <a:t>200000</a:t>
            </a:r>
            <a:r>
              <a:rPr kumimoji="0" lang="fr-FR" sz="2400" b="0" i="0" u="none" strike="noStrike" kern="1200" cap="none" spc="0" normalizeH="0" baseline="0" noProof="0" dirty="0" smtClean="0">
                <a:ln>
                  <a:noFill/>
                </a:ln>
                <a:solidFill>
                  <a:srgbClr val="FF0000"/>
                </a:solidFill>
                <a:effectLst/>
                <a:uLnTx/>
                <a:uFillTx/>
                <a:latin typeface="+mn-lt"/>
                <a:ea typeface="+mn-ea"/>
                <a:cs typeface="+mn-cs"/>
              </a:rPr>
              <a:t>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 </a:t>
            </a:r>
            <a:r>
              <a:rPr lang="fr-FR" sz="2400" b="1" dirty="0" smtClean="0">
                <a:solidFill>
                  <a:srgbClr val="FF0000"/>
                </a:solidFill>
              </a:rPr>
              <a:t>(*)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d’aide « de </a:t>
            </a:r>
            <a:r>
              <a:rPr kumimoji="0" lang="fr-FR" sz="2400" b="1" i="0" u="none" strike="noStrike" kern="1200" cap="none" spc="0" normalizeH="0" baseline="0" noProof="0" dirty="0" err="1" smtClean="0">
                <a:ln>
                  <a:noFill/>
                </a:ln>
                <a:solidFill>
                  <a:schemeClr val="tx2"/>
                </a:solidFill>
                <a:effectLst/>
                <a:uLnTx/>
                <a:uFillTx/>
                <a:latin typeface="+mn-lt"/>
                <a:ea typeface="+mn-ea"/>
                <a:cs typeface="+mn-cs"/>
              </a:rPr>
              <a:t>minimis</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 » par </a:t>
            </a:r>
            <a:r>
              <a:rPr kumimoji="0" lang="fr-FR" sz="2400" b="1" i="0" u="sng" strike="noStrike" kern="1200" cap="none" spc="0" normalizeH="0" baseline="0" noProof="0" dirty="0" smtClean="0">
                <a:ln>
                  <a:noFill/>
                </a:ln>
                <a:solidFill>
                  <a:srgbClr val="FF0000"/>
                </a:solidFill>
                <a:effectLst/>
                <a:uLnTx/>
                <a:uFillTx/>
                <a:latin typeface="+mn-lt"/>
                <a:ea typeface="+mn-ea"/>
                <a:cs typeface="+mn-cs"/>
              </a:rPr>
              <a:t>entreprise UNIQUE</a:t>
            </a:r>
            <a:r>
              <a:rPr kumimoji="0" lang="fr-FR" sz="2400" b="1" i="0" strike="noStrike" kern="1200" cap="none" spc="0" normalizeH="0" baseline="0" noProof="0" dirty="0" smtClean="0">
                <a:ln>
                  <a:noFill/>
                </a:ln>
                <a:solidFill>
                  <a:srgbClr val="FF0000"/>
                </a:solidFill>
                <a:effectLst/>
                <a:uLnTx/>
                <a:uFillTx/>
                <a:latin typeface="+mn-lt"/>
                <a:ea typeface="+mn-ea"/>
                <a:cs typeface="+mn-cs"/>
              </a:rPr>
              <a:t> (*)</a:t>
            </a: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100000 € par </a:t>
            </a:r>
            <a:r>
              <a:rPr kumimoji="0" lang="fr-FR" sz="2400" b="1" u="none" strike="noStrike" kern="1200" cap="none" spc="0" normalizeH="0" baseline="0" noProof="0" dirty="0" smtClean="0">
                <a:ln>
                  <a:noFill/>
                </a:ln>
                <a:solidFill>
                  <a:schemeClr val="tx2"/>
                </a:solidFill>
                <a:effectLst/>
                <a:uLnTx/>
                <a:uFillTx/>
                <a:latin typeface="+mn-lt"/>
                <a:ea typeface="+mn-ea"/>
                <a:cs typeface="+mn-cs"/>
              </a:rPr>
              <a:t>entreprise pour </a:t>
            </a:r>
            <a:r>
              <a:rPr kumimoji="0" lang="fr-FR" sz="2400" b="1" u="none" strike="noStrike" kern="1200" cap="none" spc="0" normalizeH="0" baseline="0" noProof="0" dirty="0" smtClean="0">
                <a:ln>
                  <a:noFill/>
                </a:ln>
                <a:solidFill>
                  <a:srgbClr val="FF0000"/>
                </a:solidFill>
                <a:effectLst/>
                <a:uLnTx/>
                <a:uFillTx/>
                <a:latin typeface="+mn-lt"/>
                <a:ea typeface="+mn-ea"/>
                <a:cs typeface="+mn-cs"/>
              </a:rPr>
              <a:t>le transport </a:t>
            </a:r>
            <a:r>
              <a:rPr kumimoji="0" lang="fr-FR" sz="2400" i="1" u="none" strike="noStrike" kern="1200" cap="none" spc="0" normalizeH="0" baseline="0" noProof="0" dirty="0" smtClean="0">
                <a:ln>
                  <a:noFill/>
                </a:ln>
                <a:solidFill>
                  <a:srgbClr val="FF0000"/>
                </a:solidFill>
                <a:effectLst/>
                <a:uLnTx/>
                <a:uFillTx/>
                <a:latin typeface="+mn-lt"/>
                <a:ea typeface="+mn-ea"/>
                <a:cs typeface="+mn-cs"/>
              </a:rPr>
              <a:t>en raison de la petite taille des exploitations Mais si le transport n’est qu’une composante de l’activité (services postaux, courrier, collecte traitement des déchets) pas de plafond réduit </a:t>
            </a: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n-lt"/>
                <a:ea typeface="+mn-ea"/>
                <a:cs typeface="+mn-cs"/>
              </a:rPr>
              <a:t>Sur les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3</a:t>
            </a:r>
            <a:r>
              <a:rPr kumimoji="0" lang="fr-FR" sz="2400" b="0" i="0" u="none" strike="noStrike" kern="1200" cap="none" spc="0" normalizeH="0" baseline="0" noProof="0" dirty="0" smtClean="0">
                <a:ln>
                  <a:noFill/>
                </a:ln>
                <a:solidFill>
                  <a:srgbClr val="FF0000"/>
                </a:solidFill>
                <a:effectLst/>
                <a:uLnTx/>
                <a:uFillTx/>
                <a:latin typeface="+mn-lt"/>
                <a:ea typeface="+mn-ea"/>
                <a:cs typeface="+mn-cs"/>
              </a:rPr>
              <a:t>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exercices fiscaux (en cours et 2 précédents) </a:t>
            </a: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n-lt"/>
                <a:ea typeface="+mn-ea"/>
                <a:cs typeface="+mn-cs"/>
              </a:rPr>
              <a:t>Aide accordée en année n : vérification sur années n, n-1 et n-2 </a:t>
            </a:r>
          </a:p>
          <a:p>
            <a:pPr marL="1828800" marR="0" lvl="4" indent="0" defTabSz="914400" rtl="0" eaLnBrk="1" fontAlgn="auto" latinLnBrk="0" hangingPunct="1">
              <a:lnSpc>
                <a:spcPct val="80000"/>
              </a:lnSpc>
              <a:spcBef>
                <a:spcPct val="20000"/>
              </a:spcBef>
              <a:spcAft>
                <a:spcPts val="0"/>
              </a:spcAft>
              <a:buClrTx/>
              <a:buSzTx/>
              <a:buFont typeface="Arial" pitchFamily="34" charset="0"/>
              <a:buNone/>
              <a:tabLst/>
              <a:defRPr/>
            </a:pPr>
            <a:endParaRPr kumimoji="0" lang="fr-FR" sz="1600" b="1" i="0" u="sng"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Arial" charset="0"/>
              <a:buNone/>
              <a:tabLst/>
              <a:defRPr/>
            </a:pPr>
            <a:r>
              <a:rPr kumimoji="0" lang="fr-FR" sz="2400" b="1" i="0" u="sng" strike="noStrike" kern="1200" cap="none" spc="0" normalizeH="0" baseline="0" noProof="0" dirty="0" smtClean="0">
                <a:ln>
                  <a:noFill/>
                </a:ln>
                <a:solidFill>
                  <a:schemeClr val="tx2"/>
                </a:solidFill>
                <a:effectLst/>
                <a:uLnTx/>
                <a:uFillTx/>
                <a:latin typeface="+mn-lt"/>
                <a:ea typeface="+mn-ea"/>
                <a:cs typeface="+mn-cs"/>
              </a:rPr>
              <a:t>PENDRE EN COMPTE LA DATE </a:t>
            </a:r>
            <a:r>
              <a:rPr kumimoji="0" lang="fr-FR" sz="2400" b="1" i="0" u="sng" strike="noStrike" kern="1200" cap="none" spc="0" normalizeH="0" baseline="0" noProof="0" dirty="0" smtClean="0">
                <a:ln>
                  <a:noFill/>
                </a:ln>
                <a:solidFill>
                  <a:srgbClr val="FF0000"/>
                </a:solidFill>
                <a:effectLst/>
                <a:uLnTx/>
                <a:uFillTx/>
                <a:latin typeface="+mn-lt"/>
                <a:ea typeface="+mn-ea"/>
                <a:cs typeface="+mn-cs"/>
              </a:rPr>
              <a:t>D’ALLOCATION </a:t>
            </a:r>
            <a:r>
              <a:rPr kumimoji="0" lang="fr-FR" sz="2400" b="1" i="0" u="sng" strike="noStrike" kern="1200" cap="none" spc="0" normalizeH="0" baseline="0" noProof="0" dirty="0" smtClean="0">
                <a:ln>
                  <a:noFill/>
                </a:ln>
                <a:solidFill>
                  <a:schemeClr val="tx2"/>
                </a:solidFill>
                <a:effectLst/>
                <a:uLnTx/>
                <a:uFillTx/>
                <a:latin typeface="+mn-lt"/>
                <a:ea typeface="+mn-ea"/>
                <a:cs typeface="+mn-cs"/>
              </a:rPr>
              <a:t>DES AIDES DE MINIMIS</a:t>
            </a:r>
            <a:endParaRPr kumimoji="0" lang="fr-FR" sz="24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Wingdings" pitchFamily="2" charset="2"/>
              <a:buNone/>
              <a:tabLst/>
              <a:defRPr/>
            </a:pPr>
            <a:r>
              <a:rPr kumimoji="0" lang="fr-FR" sz="2400" b="0" i="0" u="none" strike="noStrike" kern="1200" cap="none" spc="0" normalizeH="0" baseline="0" noProof="0" dirty="0" smtClean="0">
                <a:ln>
                  <a:noFill/>
                </a:ln>
                <a:solidFill>
                  <a:schemeClr val="tx2"/>
                </a:solidFill>
                <a:effectLst/>
                <a:uLnTx/>
                <a:uFillTx/>
                <a:latin typeface="+mn-lt"/>
                <a:ea typeface="+mn-ea"/>
                <a:cs typeface="+mn-cs"/>
              </a:rPr>
              <a:t>« moment où </a:t>
            </a:r>
            <a:r>
              <a:rPr kumimoji="0" lang="fr-FR" sz="2400" b="1" i="0" u="sng" strike="noStrike" kern="1200" cap="none" spc="0" normalizeH="0" baseline="0" noProof="0" dirty="0" smtClean="0">
                <a:ln>
                  <a:noFill/>
                </a:ln>
                <a:solidFill>
                  <a:schemeClr val="tx2"/>
                </a:solidFill>
                <a:effectLst/>
                <a:uLnTx/>
                <a:uFillTx/>
                <a:latin typeface="+mn-lt"/>
                <a:ea typeface="+mn-ea"/>
                <a:cs typeface="+mn-cs"/>
              </a:rPr>
              <a:t>droit légal</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 de recevoir aide conféré au bénéficiaire » </a:t>
            </a:r>
          </a:p>
          <a:p>
            <a:pPr marL="0" marR="0" lvl="0" indent="0" defTabSz="914400" rtl="0" eaLnBrk="1" fontAlgn="auto" latinLnBrk="0" hangingPunct="1">
              <a:lnSpc>
                <a:spcPct val="80000"/>
              </a:lnSpc>
              <a:spcBef>
                <a:spcPct val="20000"/>
              </a:spcBef>
              <a:spcAft>
                <a:spcPts val="0"/>
              </a:spcAft>
              <a:buClrTx/>
              <a:buSzTx/>
              <a:buFont typeface="Wingdings" pitchFamily="2" charset="2"/>
              <a:buNone/>
              <a:tabLst/>
              <a:defRPr/>
            </a:pPr>
            <a:r>
              <a:rPr kumimoji="0" lang="fr-FR" sz="2400" b="0" i="0" u="none" strike="noStrike" kern="1200" cap="none" spc="0" normalizeH="0" baseline="0" noProof="0" dirty="0" smtClean="0">
                <a:ln>
                  <a:noFill/>
                </a:ln>
                <a:solidFill>
                  <a:schemeClr val="tx2"/>
                </a:solidFill>
                <a:effectLst/>
                <a:uLnTx/>
                <a:uFillTx/>
                <a:latin typeface="+mn-lt"/>
                <a:ea typeface="+mn-ea"/>
                <a:cs typeface="+mn-cs"/>
              </a:rPr>
              <a:t>   	- Pour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l’Etat</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 -&gt;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Notification</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 de l’aide au bénéficiaire</a:t>
            </a:r>
          </a:p>
          <a:p>
            <a:pPr marL="0" marR="0" lvl="0" indent="0" defTabSz="914400" rtl="0" eaLnBrk="1" fontAlgn="auto" latinLnBrk="0" hangingPunct="1">
              <a:lnSpc>
                <a:spcPct val="8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n-lt"/>
                <a:ea typeface="+mn-ea"/>
                <a:cs typeface="+mn-cs"/>
              </a:rPr>
              <a:t>	- Pour les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collectivités</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 -&gt;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délibération, convention, courrier</a:t>
            </a:r>
          </a:p>
          <a:p>
            <a:pPr marL="0" marR="0" lvl="0" indent="0" defTabSz="914400" rtl="0" eaLnBrk="1" fontAlgn="auto" latinLnBrk="0" hangingPunct="1">
              <a:lnSpc>
                <a:spcPct val="80000"/>
              </a:lnSpc>
              <a:spcBef>
                <a:spcPct val="20000"/>
              </a:spcBef>
              <a:spcAft>
                <a:spcPts val="0"/>
              </a:spcAft>
              <a:buClrTx/>
              <a:buSzTx/>
              <a:buFont typeface="Wingdings" pitchFamily="2" charset="2"/>
              <a:buNone/>
              <a:tabLst/>
              <a:defRPr/>
            </a:pPr>
            <a:r>
              <a:rPr kumimoji="0" lang="fr-FR" sz="2400" b="0" i="0" u="none" strike="noStrike" kern="1200" cap="none" spc="0" normalizeH="0" baseline="0" noProof="0" dirty="0" smtClean="0">
                <a:ln>
                  <a:noFill/>
                </a:ln>
                <a:solidFill>
                  <a:schemeClr val="tx2"/>
                </a:solidFill>
                <a:effectLst/>
                <a:uLnTx/>
                <a:uFillTx/>
                <a:latin typeface="+mn-lt"/>
                <a:ea typeface="+mn-ea"/>
                <a:cs typeface="+mn-cs"/>
              </a:rPr>
              <a:t>	- Pour les </a:t>
            </a:r>
            <a:r>
              <a:rPr kumimoji="0" lang="fr-FR" sz="2400" b="1" i="0" u="none" strike="noStrike" kern="1200" cap="none" spc="0" normalizeH="0" baseline="0" noProof="0" dirty="0" smtClean="0">
                <a:ln>
                  <a:noFill/>
                </a:ln>
                <a:solidFill>
                  <a:schemeClr val="tx2"/>
                </a:solidFill>
                <a:effectLst/>
                <a:uLnTx/>
                <a:uFillTx/>
                <a:latin typeface="+mn-lt"/>
                <a:ea typeface="+mn-ea"/>
                <a:cs typeface="+mn-cs"/>
              </a:rPr>
              <a:t>aides fiscales</a:t>
            </a:r>
            <a:r>
              <a:rPr kumimoji="0" lang="fr-FR" sz="2400" b="0" i="0" u="none" strike="noStrike" kern="1200" cap="none" spc="0" normalizeH="0" baseline="0" noProof="0" dirty="0" smtClean="0">
                <a:ln>
                  <a:noFill/>
                </a:ln>
                <a:solidFill>
                  <a:schemeClr val="tx2"/>
                </a:solidFill>
                <a:effectLst/>
                <a:uLnTx/>
                <a:uFillTx/>
                <a:latin typeface="+mn-lt"/>
                <a:ea typeface="+mn-ea"/>
                <a:cs typeface="+mn-cs"/>
              </a:rPr>
              <a:t>: déclaration de l’entreprise (IS) ou mise en recouvrement de l’impôt (CFE ex-TP) ou date de paiement de l’impôt (droits de mutation) </a:t>
            </a:r>
          </a:p>
          <a:p>
            <a:pPr lvl="3">
              <a:lnSpc>
                <a:spcPct val="80000"/>
              </a:lnSpc>
              <a:spcBef>
                <a:spcPct val="20000"/>
              </a:spcBef>
              <a:buFont typeface="Wingdings" pitchFamily="2" charset="2"/>
              <a:buNone/>
              <a:defRPr/>
            </a:pPr>
            <a:endParaRPr kumimoji="0" lang="fr-FR"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 typeface="Wingdings" pitchFamily="2" charset="2"/>
              <a:buNone/>
              <a:tabLst/>
              <a:defRPr/>
            </a:pPr>
            <a:r>
              <a:rPr lang="fr-FR" sz="2100" b="1" i="1" dirty="0" smtClean="0">
                <a:solidFill>
                  <a:srgbClr val="FF0000"/>
                </a:solidFill>
              </a:rPr>
              <a:t>(*) NB: Dans les programmes de CTE la DG </a:t>
            </a:r>
            <a:r>
              <a:rPr lang="fr-FR" sz="2100" b="1" i="1" dirty="0" err="1" smtClean="0">
                <a:solidFill>
                  <a:srgbClr val="FF0000"/>
                </a:solidFill>
              </a:rPr>
              <a:t>Comp</a:t>
            </a:r>
            <a:r>
              <a:rPr lang="fr-FR" sz="2100" b="1" i="1" dirty="0" smtClean="0">
                <a:solidFill>
                  <a:srgbClr val="FF0000"/>
                </a:solidFill>
              </a:rPr>
              <a:t> considère que l’AG peut allouer dans une seule aide à 1 entreprise, autant d’aide de </a:t>
            </a:r>
            <a:r>
              <a:rPr lang="fr-FR" sz="2100" b="1" i="1" dirty="0" err="1" smtClean="0">
                <a:solidFill>
                  <a:srgbClr val="FF0000"/>
                </a:solidFill>
              </a:rPr>
              <a:t>minimis</a:t>
            </a:r>
            <a:r>
              <a:rPr lang="fr-FR" sz="2100" b="1" i="1" dirty="0" smtClean="0">
                <a:solidFill>
                  <a:srgbClr val="FF0000"/>
                </a:solidFill>
              </a:rPr>
              <a:t> qu’il y a d’Etat membre dans le programme…</a:t>
            </a:r>
          </a:p>
          <a:p>
            <a:pPr marL="0" marR="0" lvl="0" indent="0" defTabSz="914400" rtl="0" eaLnBrk="1" fontAlgn="auto" latinLnBrk="0" hangingPunct="1">
              <a:lnSpc>
                <a:spcPct val="80000"/>
              </a:lnSpc>
              <a:spcBef>
                <a:spcPct val="20000"/>
              </a:spcBef>
              <a:spcAft>
                <a:spcPts val="0"/>
              </a:spcAft>
              <a:buClrTx/>
              <a:buSzTx/>
              <a:buFont typeface="Wingdings" pitchFamily="2" charset="2"/>
              <a:buNone/>
              <a:tabLst/>
              <a:defRPr/>
            </a:pPr>
            <a:endParaRPr kumimoji="0" lang="fr-FR" sz="900" b="1" i="1" u="none" strike="noStrike" kern="1200" cap="none" spc="0" normalizeH="0" baseline="0" noProof="0" dirty="0" smtClean="0">
              <a:ln>
                <a:noFill/>
              </a:ln>
              <a:solidFill>
                <a:srgbClr val="FF0000"/>
              </a:solidFill>
              <a:effectLst/>
              <a:uLnTx/>
              <a:uFillTx/>
            </a:endParaRPr>
          </a:p>
          <a:p>
            <a:pPr marL="0" marR="0" lvl="0" indent="0" algn="ctr" defTabSz="914400" rtl="0" eaLnBrk="1" fontAlgn="auto" latinLnBrk="0" hangingPunct="1">
              <a:lnSpc>
                <a:spcPct val="80000"/>
              </a:lnSpc>
              <a:spcBef>
                <a:spcPct val="20000"/>
              </a:spcBef>
              <a:spcAft>
                <a:spcPts val="0"/>
              </a:spcAft>
              <a:buClrTx/>
              <a:buSzTx/>
              <a:buFont typeface="Wingdings" pitchFamily="2" charset="2"/>
              <a:buNone/>
              <a:tabLst/>
              <a:defRPr/>
            </a:pPr>
            <a:r>
              <a:rPr kumimoji="0" lang="fr-FR" sz="2100" b="1" i="1" u="none" strike="noStrike" kern="1200" cap="none" spc="0" normalizeH="0" baseline="0" noProof="0" dirty="0" smtClean="0">
                <a:ln>
                  <a:noFill/>
                </a:ln>
                <a:solidFill>
                  <a:srgbClr val="FF0000"/>
                </a:solidFill>
                <a:effectLst/>
                <a:uLnTx/>
                <a:uFillTx/>
              </a:rPr>
              <a:t>De </a:t>
            </a:r>
            <a:r>
              <a:rPr kumimoji="0" lang="fr-FR" sz="2100" b="1" i="1" u="none" strike="noStrike" kern="1200" cap="none" spc="0" normalizeH="0" baseline="0" noProof="0" dirty="0" err="1" smtClean="0">
                <a:ln>
                  <a:noFill/>
                </a:ln>
                <a:solidFill>
                  <a:srgbClr val="FF0000"/>
                </a:solidFill>
                <a:effectLst/>
                <a:uLnTx/>
                <a:uFillTx/>
              </a:rPr>
              <a:t>minimis</a:t>
            </a:r>
            <a:r>
              <a:rPr kumimoji="0" lang="fr-FR" sz="2100" b="1" i="1" u="none" strike="noStrike" kern="1200" cap="none" spc="0" normalizeH="0" baseline="0" noProof="0" dirty="0" smtClean="0">
                <a:ln>
                  <a:noFill/>
                </a:ln>
                <a:solidFill>
                  <a:srgbClr val="FF0000"/>
                </a:solidFill>
                <a:effectLst/>
                <a:uLnTx/>
                <a:uFillTx/>
              </a:rPr>
              <a:t> CTE = De </a:t>
            </a:r>
            <a:r>
              <a:rPr kumimoji="0" lang="fr-FR" sz="2100" b="1" i="1" u="none" strike="noStrike" kern="1200" cap="none" spc="0" normalizeH="0" baseline="0" noProof="0" dirty="0" err="1" smtClean="0">
                <a:ln>
                  <a:noFill/>
                </a:ln>
                <a:solidFill>
                  <a:srgbClr val="FF0000"/>
                </a:solidFill>
                <a:effectLst/>
                <a:uLnTx/>
                <a:uFillTx/>
              </a:rPr>
              <a:t>maximis</a:t>
            </a:r>
            <a:endParaRPr kumimoji="0" lang="fr-FR" sz="2100" b="1" i="1" u="none" strike="noStrike" kern="1200" cap="none" spc="0" normalizeH="0" baseline="0" noProof="0" dirty="0" smtClean="0">
              <a:ln>
                <a:noFill/>
              </a:ln>
              <a:solidFill>
                <a:srgbClr val="FF0000"/>
              </a:solidFill>
              <a:effectLst/>
              <a:uLnTx/>
              <a:uFillTx/>
            </a:endParaRPr>
          </a:p>
          <a:p>
            <a:pPr marL="0" marR="0" lvl="0" indent="0" defTabSz="914400" rtl="0" eaLnBrk="1" fontAlgn="auto" latinLnBrk="0" hangingPunct="1">
              <a:lnSpc>
                <a:spcPct val="80000"/>
              </a:lnSpc>
              <a:spcBef>
                <a:spcPct val="20000"/>
              </a:spcBef>
              <a:spcAft>
                <a:spcPts val="0"/>
              </a:spcAft>
              <a:buClrTx/>
              <a:buSzTx/>
              <a:buFont typeface="Wingdings" pitchFamily="2" charset="2"/>
              <a:buNone/>
              <a:tabLst/>
              <a:defRPr/>
            </a:pPr>
            <a:endParaRPr kumimoji="0" lang="fr-FR" sz="2400" b="1"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5" name="ZoneTexte 4"/>
          <p:cNvSpPr txBox="1"/>
          <p:nvPr/>
        </p:nvSpPr>
        <p:spPr>
          <a:xfrm>
            <a:off x="3500430" y="841842"/>
            <a:ext cx="5500726" cy="642942"/>
          </a:xfrm>
          <a:prstGeom prst="rect">
            <a:avLst/>
          </a:prstGeom>
          <a:solidFill>
            <a:srgbClr val="FFFF00"/>
          </a:solidFill>
        </p:spPr>
        <p:txBody>
          <a:bodyPr wrap="square" rtlCol="0">
            <a:spAutoFit/>
          </a:bodyPr>
          <a:lstStyle/>
          <a:p>
            <a:pPr algn="ctr"/>
            <a:r>
              <a:rPr lang="fr-FR" b="1" dirty="0" smtClean="0">
                <a:solidFill>
                  <a:srgbClr val="FF0000"/>
                </a:solidFill>
              </a:rPr>
              <a:t>Ne comptabiliser que les aides « de </a:t>
            </a:r>
            <a:r>
              <a:rPr lang="fr-FR" b="1" dirty="0" err="1" smtClean="0">
                <a:solidFill>
                  <a:srgbClr val="FF0000"/>
                </a:solidFill>
              </a:rPr>
              <a:t>minimis</a:t>
            </a:r>
            <a:r>
              <a:rPr lang="fr-FR" b="1" dirty="0" smtClean="0">
                <a:solidFill>
                  <a:srgbClr val="FF0000"/>
                </a:solidFill>
              </a:rPr>
              <a:t> » accordées à l’entreprise, EN FRANCE</a:t>
            </a:r>
            <a:endParaRPr lang="fr-FR" b="1" dirty="0">
              <a:solidFill>
                <a:srgbClr val="FF0000"/>
              </a:solidFill>
            </a:endParaRPr>
          </a:p>
        </p:txBody>
      </p:sp>
      <p:sp>
        <p:nvSpPr>
          <p:cNvPr id="6" name="Rectangle à coins arrondis 5"/>
          <p:cNvSpPr/>
          <p:nvPr/>
        </p:nvSpPr>
        <p:spPr>
          <a:xfrm>
            <a:off x="500034" y="2132856"/>
            <a:ext cx="7858180" cy="130615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pied de page 7"/>
          <p:cNvSpPr>
            <a:spLocks noGrp="1"/>
          </p:cNvSpPr>
          <p:nvPr>
            <p:ph type="ftr" sz="quarter" idx="11"/>
          </p:nvPr>
        </p:nvSpPr>
        <p:spPr/>
        <p:txBody>
          <a:bodyPr/>
          <a:lstStyle/>
          <a:p>
            <a:r>
              <a:rPr lang="fr-FR" smtClean="0"/>
              <a:t>JP Bove www.fcae.eu</a:t>
            </a:r>
            <a:endParaRPr lang="fr-FR"/>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9</a:t>
            </a:fld>
            <a:endParaRPr lang="fr-FR"/>
          </a:p>
        </p:txBody>
      </p:sp>
      <p:sp>
        <p:nvSpPr>
          <p:cNvPr id="2" name="Espace réservé de la date 1"/>
          <p:cNvSpPr>
            <a:spLocks noGrp="1"/>
          </p:cNvSpPr>
          <p:nvPr>
            <p:ph type="dt" sz="half" idx="10"/>
          </p:nvPr>
        </p:nvSpPr>
        <p:spPr/>
        <p:txBody>
          <a:bodyPr/>
          <a:lstStyle/>
          <a:p>
            <a:fld id="{2E46DA22-4664-D04A-9A40-EA877D8C23CB}" type="datetime1">
              <a:rPr lang="fr-FR" smtClean="0"/>
              <a:t>18/11/2016</a:t>
            </a:fld>
            <a:endParaRPr lang="fr-FR"/>
          </a:p>
        </p:txBody>
      </p:sp>
      <p:pic>
        <p:nvPicPr>
          <p:cNvPr id="11" name="Image 10"/>
          <p:cNvPicPr>
            <a:picLocks noChangeAspect="1"/>
          </p:cNvPicPr>
          <p:nvPr/>
        </p:nvPicPr>
        <p:blipFill>
          <a:blip r:embed="rId3"/>
          <a:stretch>
            <a:fillRect/>
          </a:stretch>
        </p:blipFill>
        <p:spPr>
          <a:xfrm>
            <a:off x="3388877" y="53556"/>
            <a:ext cx="5755123" cy="402371"/>
          </a:xfrm>
          <a:prstGeom prst="rect">
            <a:avLst/>
          </a:prstGeom>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anim calcmode="lin" valueType="num">
                                      <p:cBhvr additive="base">
                                        <p:cTn id="43" dur="500" fill="hold"/>
                                        <p:tgtEl>
                                          <p:spTgt spid="4">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
                                            <p:txEl>
                                              <p:pRg st="9" end="9"/>
                                            </p:txEl>
                                          </p:spTgt>
                                        </p:tgtEl>
                                        <p:attrNameLst>
                                          <p:attrName>style.visibility</p:attrName>
                                        </p:attrNameLst>
                                      </p:cBhvr>
                                      <p:to>
                                        <p:strVal val="visible"/>
                                      </p:to>
                                    </p:set>
                                    <p:anim calcmode="lin" valueType="num">
                                      <p:cBhvr additive="base">
                                        <p:cTn id="49" dur="500" fill="hold"/>
                                        <p:tgtEl>
                                          <p:spTgt spid="4">
                                            <p:txEl>
                                              <p:pRg st="9" end="9"/>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
                                            <p:txEl>
                                              <p:pRg st="10" end="10"/>
                                            </p:txEl>
                                          </p:spTgt>
                                        </p:tgtEl>
                                        <p:attrNameLst>
                                          <p:attrName>style.visibility</p:attrName>
                                        </p:attrNameLst>
                                      </p:cBhvr>
                                      <p:to>
                                        <p:strVal val="visible"/>
                                      </p:to>
                                    </p:set>
                                    <p:anim calcmode="lin" valueType="num">
                                      <p:cBhvr additive="base">
                                        <p:cTn id="55" dur="500" fill="hold"/>
                                        <p:tgtEl>
                                          <p:spTgt spid="4">
                                            <p:txEl>
                                              <p:pRg st="10" end="10"/>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
                                            <p:txEl>
                                              <p:pRg st="11" end="11"/>
                                            </p:txEl>
                                          </p:spTgt>
                                        </p:tgtEl>
                                        <p:attrNameLst>
                                          <p:attrName>style.visibility</p:attrName>
                                        </p:attrNameLst>
                                      </p:cBhvr>
                                      <p:to>
                                        <p:strVal val="visible"/>
                                      </p:to>
                                    </p:set>
                                    <p:anim calcmode="lin" valueType="num">
                                      <p:cBhvr additive="base">
                                        <p:cTn id="61" dur="500" fill="hold"/>
                                        <p:tgtEl>
                                          <p:spTgt spid="4">
                                            <p:txEl>
                                              <p:pRg st="11" end="11"/>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4">
                                            <p:txEl>
                                              <p:pRg st="12" end="12"/>
                                            </p:txEl>
                                          </p:spTgt>
                                        </p:tgtEl>
                                        <p:attrNameLst>
                                          <p:attrName>style.visibility</p:attrName>
                                        </p:attrNameLst>
                                      </p:cBhvr>
                                      <p:to>
                                        <p:strVal val="visible"/>
                                      </p:to>
                                    </p:set>
                                    <p:anim calcmode="lin" valueType="num">
                                      <p:cBhvr additive="base">
                                        <p:cTn id="67" dur="500" fill="hold"/>
                                        <p:tgtEl>
                                          <p:spTgt spid="4">
                                            <p:txEl>
                                              <p:pRg st="12" end="12"/>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4">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4">
                                            <p:txEl>
                                              <p:pRg st="14" end="14"/>
                                            </p:txEl>
                                          </p:spTgt>
                                        </p:tgtEl>
                                        <p:attrNameLst>
                                          <p:attrName>style.visibility</p:attrName>
                                        </p:attrNameLst>
                                      </p:cBhvr>
                                      <p:to>
                                        <p:strVal val="visible"/>
                                      </p:to>
                                    </p:set>
                                    <p:anim calcmode="lin" valueType="num">
                                      <p:cBhvr additive="base">
                                        <p:cTn id="73" dur="500" fill="hold"/>
                                        <p:tgtEl>
                                          <p:spTgt spid="4">
                                            <p:txEl>
                                              <p:pRg st="14" end="14"/>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4">
                                            <p:txEl>
                                              <p:pRg st="14" end="14"/>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4">
                                            <p:txEl>
                                              <p:pRg st="16" end="16"/>
                                            </p:txEl>
                                          </p:spTgt>
                                        </p:tgtEl>
                                        <p:attrNameLst>
                                          <p:attrName>style.visibility</p:attrName>
                                        </p:attrNameLst>
                                      </p:cBhvr>
                                      <p:to>
                                        <p:strVal val="visible"/>
                                      </p:to>
                                    </p:set>
                                    <p:anim calcmode="lin" valueType="num">
                                      <p:cBhvr additive="base">
                                        <p:cTn id="79" dur="500" fill="hold"/>
                                        <p:tgtEl>
                                          <p:spTgt spid="4">
                                            <p:txEl>
                                              <p:pRg st="16" end="16"/>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4">
                                            <p:txEl>
                                              <p:pRg st="16" end="16"/>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5"/>
                                        </p:tgtEl>
                                        <p:attrNameLst>
                                          <p:attrName>style.visibility</p:attrName>
                                        </p:attrNameLst>
                                      </p:cBhvr>
                                      <p:to>
                                        <p:strVal val="visible"/>
                                      </p:to>
                                    </p:set>
                                    <p:anim calcmode="lin" valueType="num">
                                      <p:cBhvr additive="base">
                                        <p:cTn id="85" dur="500" fill="hold"/>
                                        <p:tgtEl>
                                          <p:spTgt spid="5"/>
                                        </p:tgtEl>
                                        <p:attrNameLst>
                                          <p:attrName>ppt_x</p:attrName>
                                        </p:attrNameLst>
                                      </p:cBhvr>
                                      <p:tavLst>
                                        <p:tav tm="0">
                                          <p:val>
                                            <p:strVal val="#ppt_x"/>
                                          </p:val>
                                        </p:tav>
                                        <p:tav tm="100000">
                                          <p:val>
                                            <p:strVal val="#ppt_x"/>
                                          </p:val>
                                        </p:tav>
                                      </p:tavLst>
                                    </p:anim>
                                    <p:anim calcmode="lin" valueType="num">
                                      <p:cBhvr additive="base">
                                        <p:cTn id="8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6"/>
                                        </p:tgtEl>
                                        <p:attrNameLst>
                                          <p:attrName>style.visibility</p:attrName>
                                        </p:attrNameLst>
                                      </p:cBhvr>
                                      <p:to>
                                        <p:strVal val="visible"/>
                                      </p:to>
                                    </p:set>
                                    <p:anim calcmode="lin" valueType="num">
                                      <p:cBhvr additive="base">
                                        <p:cTn id="91" dur="500" fill="hold"/>
                                        <p:tgtEl>
                                          <p:spTgt spid="6"/>
                                        </p:tgtEl>
                                        <p:attrNameLst>
                                          <p:attrName>ppt_x</p:attrName>
                                        </p:attrNameLst>
                                      </p:cBhvr>
                                      <p:tavLst>
                                        <p:tav tm="0">
                                          <p:val>
                                            <p:strVal val="0-#ppt_w/2"/>
                                          </p:val>
                                        </p:tav>
                                        <p:tav tm="100000">
                                          <p:val>
                                            <p:strVal val="#ppt_x"/>
                                          </p:val>
                                        </p:tav>
                                      </p:tavLst>
                                    </p:anim>
                                    <p:anim calcmode="lin" valueType="num">
                                      <p:cBhvr additive="base">
                                        <p:cTn id="92"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5" grpId="0" animBg="1"/>
      <p:bldP spid="6" grpId="0" animBg="1"/>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15831</TotalTime>
  <Words>6260</Words>
  <Application>Microsoft Office PowerPoint</Application>
  <PresentationFormat>Affichage à l'écran (4:3)</PresentationFormat>
  <Paragraphs>1336</Paragraphs>
  <Slides>82</Slides>
  <Notes>13</Notes>
  <HiddenSlides>0</HiddenSlides>
  <MMClips>0</MMClips>
  <ScaleCrop>false</ScaleCrop>
  <HeadingPairs>
    <vt:vector size="8" baseType="variant">
      <vt:variant>
        <vt:lpstr>Polices utilisées</vt:lpstr>
      </vt:variant>
      <vt:variant>
        <vt:i4>7</vt:i4>
      </vt:variant>
      <vt:variant>
        <vt:lpstr>Thème</vt:lpstr>
      </vt:variant>
      <vt:variant>
        <vt:i4>1</vt:i4>
      </vt:variant>
      <vt:variant>
        <vt:lpstr>Liens</vt:lpstr>
      </vt:variant>
      <vt:variant>
        <vt:i4>11</vt:i4>
      </vt:variant>
      <vt:variant>
        <vt:lpstr>Titres des diapositives</vt:lpstr>
      </vt:variant>
      <vt:variant>
        <vt:i4>82</vt:i4>
      </vt:variant>
    </vt:vector>
  </HeadingPairs>
  <TitlesOfParts>
    <vt:vector size="101" baseType="lpstr">
      <vt:lpstr>Adobe Gothic Std B</vt:lpstr>
      <vt:lpstr>Arial</vt:lpstr>
      <vt:lpstr>Calibri</vt:lpstr>
      <vt:lpstr>Times New Roman</vt:lpstr>
      <vt:lpstr>Wingdings</vt:lpstr>
      <vt:lpstr>Wingdings 2</vt:lpstr>
      <vt:lpstr>ヒラギノ角ゴ Pro W3</vt:lpstr>
      <vt:lpstr>Thème Office</vt:lpstr>
      <vt:lpstr>???</vt:lpstr>
      <vt:lpstr>???</vt:lpstr>
      <vt:lpstr>C:\Documents and Settings\jpbove\Mes documents\cumul de-minimis dans le temps.xls!Feuil1!L3C1:L18C30</vt:lpstr>
      <vt:lpstr>C:\Users\Utilisateur\Documents\0 FORMAT\0  SLIDES\5 - A F R\TAUX GRANDS PROJETS.xlsx!Feuil1!L7C1:L12C4</vt:lpstr>
      <vt:lpstr>C:\Users\Utilisateur\Documents\0 FORMAT\0  SLIDES\5 - A F R\TAUX GRANDS PROJETS Mayotte.xlsx!Feuil1!L7C1:L12C4</vt:lpstr>
      <vt:lpstr>C:\Users\Utilisateur\Documents\0 FORMAT\0  SLIDES\5 - A F R\Tableau des régimes exemptés AFR - 2014 - 2020 - octobre 2014.xlsx!Feuil1!L1C1:L17C5</vt:lpstr>
      <vt:lpstr>???</vt:lpstr>
      <vt:lpstr>C:\Users\Utilisateur\Documents\0 FORMAT\0  SLIDES\7 - ENVIRONNEMENT\tableau assiette éligible environnement.xls!Feuil1!L1C1:L19C9</vt:lpstr>
      <vt:lpstr>0  SLIDES\7 - ENVIRONNEMENT\tableau assiette éligible environnement.xls!Feuil1 (2)!L3C5:L19C9</vt:lpstr>
      <vt:lpstr>???</vt:lpstr>
      <vt:lpstr>C:\Users\Utilisateur\Documents\0 FORMAT\0  SLIDES\1A- RGT GENERAL\régimes informes\METHODE DE CALCUL DES AIDES INFRASTRUCTURES LOCALES.xls!Feuil1!L2C1:L23C10</vt:lpstr>
      <vt:lpstr>Présentation PowerPoint</vt:lpstr>
      <vt:lpstr>Formation « aides d’Etat » </vt:lpstr>
      <vt:lpstr>Les principales catégories d’aide</vt:lpstr>
      <vt:lpstr>Les PRINCIPALES categories d’aide</vt:lpstr>
      <vt:lpstr>1) LES AIDES « DE MINIMIS » Feder fse feamp feader</vt:lpstr>
      <vt:lpstr>Présentation PowerPoint</vt:lpstr>
      <vt:lpstr>Présentation PowerPoint</vt:lpstr>
      <vt:lpstr>Présentation PowerPoint</vt:lpstr>
      <vt:lpstr>Présentation PowerPoint</vt:lpstr>
      <vt:lpstr>LA NOTION D’ENTREPRISE UNIQUE</vt:lpstr>
      <vt:lpstr>DE MINIMIS (6)</vt:lpstr>
      <vt:lpstr>DE MINIMIS (7)</vt:lpstr>
      <vt:lpstr>Présentation PowerPoint</vt:lpstr>
      <vt:lpstr>Présentation PowerPoint</vt:lpstr>
      <vt:lpstr>Présentation PowerPoint</vt:lpstr>
      <vt:lpstr>Présentation PowerPoint</vt:lpstr>
      <vt:lpstr>Présentation PowerPoint</vt:lpstr>
      <vt:lpstr>Présentation PowerPoint</vt:lpstr>
      <vt:lpstr>2) LES AIDES A L’INVESTISSEMENT AFR et PME (feder feaDER FEAmp)</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3) LES AIDES A LA RECHERCHE-DEVELOPPEMENT ET A l’INNOVATION feder FSE feamp feader</vt:lpstr>
      <vt:lpstr>Présentation PowerPoint</vt:lpstr>
      <vt:lpstr>Principes de la réglementation R&amp;D</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4) LES AIDES A L’environnement et a l’energie FEDER FEADER FEAMP</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5) LES AIDES AU FINANCEMENT DES RISQUES FEDER FSE FEAMP FEADER</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6) LES AIDES A LA FORMATION FSE FEAMP FEADER</vt:lpstr>
      <vt:lpstr>Présentation PowerPoint</vt:lpstr>
      <vt:lpstr>7) AIDES A L’EMBAUCHE DE TRAVAILLEURS DEFAVORISES ET HANDICAPES FSE FEDER FEADER FEAMP</vt:lpstr>
      <vt:lpstr>Présentation PowerPoint</vt:lpstr>
      <vt:lpstr>8) AIDES AUX PME dans les programmes de cte  (coopération territoriale europeenne)</vt:lpstr>
      <vt:lpstr>Présentation PowerPoint</vt:lpstr>
      <vt:lpstr>9) LES AIDES INFRASTRUCTURES LOCALES FEDER FEADER</vt:lpstr>
      <vt:lpstr>Présentation PowerPoint</vt:lpstr>
      <vt:lpstr>Présentation PowerPoint</vt:lpstr>
      <vt:lpstr>10) LES AIDES A LA CULTURE ET AU SPORT FEDER FSE FEADER</vt:lpstr>
      <vt:lpstr>Présentation PowerPoint</vt:lpstr>
      <vt:lpstr>Présentation PowerPoint</vt:lpstr>
      <vt:lpstr>Présentation PowerPoint</vt:lpstr>
      <vt:lpstr>Présentation PowerPoint</vt:lpstr>
      <vt:lpstr>Présentation PowerPoint</vt:lpstr>
    </vt:vector>
  </TitlesOfParts>
  <Company>ASP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DUBOUCHAUD Frederic</dc:creator>
  <cp:lastModifiedBy>HAM Christine</cp:lastModifiedBy>
  <cp:revision>413</cp:revision>
  <cp:lastPrinted>2015-10-14T12:51:21Z</cp:lastPrinted>
  <dcterms:created xsi:type="dcterms:W3CDTF">2014-12-04T14:05:35Z</dcterms:created>
  <dcterms:modified xsi:type="dcterms:W3CDTF">2016-11-18T10:23:14Z</dcterms:modified>
</cp:coreProperties>
</file>